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53" r:id="rId1"/>
    <p:sldMasterId id="2147484466" r:id="rId2"/>
    <p:sldMasterId id="2147484478" r:id="rId3"/>
  </p:sldMasterIdLst>
  <p:notesMasterIdLst>
    <p:notesMasterId r:id="rId71"/>
  </p:notesMasterIdLst>
  <p:handoutMasterIdLst>
    <p:handoutMasterId r:id="rId72"/>
  </p:handoutMasterIdLst>
  <p:sldIdLst>
    <p:sldId id="700" r:id="rId4"/>
    <p:sldId id="623" r:id="rId5"/>
    <p:sldId id="624" r:id="rId6"/>
    <p:sldId id="446" r:id="rId7"/>
    <p:sldId id="2146849162" r:id="rId8"/>
    <p:sldId id="2146849160" r:id="rId9"/>
    <p:sldId id="2146849155" r:id="rId10"/>
    <p:sldId id="2146849156" r:id="rId11"/>
    <p:sldId id="2146849157" r:id="rId12"/>
    <p:sldId id="2146849158" r:id="rId13"/>
    <p:sldId id="2146849159" r:id="rId14"/>
    <p:sldId id="2146849012" r:id="rId15"/>
    <p:sldId id="2146849151" r:id="rId16"/>
    <p:sldId id="2146849037" r:id="rId17"/>
    <p:sldId id="2146849013" r:id="rId18"/>
    <p:sldId id="2146849014" r:id="rId19"/>
    <p:sldId id="2146849029" r:id="rId20"/>
    <p:sldId id="2146849015" r:id="rId21"/>
    <p:sldId id="2146849038" r:id="rId22"/>
    <p:sldId id="2146849039" r:id="rId23"/>
    <p:sldId id="2146849040" r:id="rId24"/>
    <p:sldId id="2146849019" r:id="rId25"/>
    <p:sldId id="2146849041" r:id="rId26"/>
    <p:sldId id="2146849042" r:id="rId27"/>
    <p:sldId id="2146849043" r:id="rId28"/>
    <p:sldId id="2146849044" r:id="rId29"/>
    <p:sldId id="2146849045" r:id="rId30"/>
    <p:sldId id="2146849046" r:id="rId31"/>
    <p:sldId id="2146849047" r:id="rId32"/>
    <p:sldId id="2146849048" r:id="rId33"/>
    <p:sldId id="2146849049" r:id="rId34"/>
    <p:sldId id="2146849050" r:id="rId35"/>
    <p:sldId id="2146849023" r:id="rId36"/>
    <p:sldId id="2146849052" r:id="rId37"/>
    <p:sldId id="2146849025" r:id="rId38"/>
    <p:sldId id="2146849053" r:id="rId39"/>
    <p:sldId id="2146849054" r:id="rId40"/>
    <p:sldId id="2146849055" r:id="rId41"/>
    <p:sldId id="2146849056" r:id="rId42"/>
    <p:sldId id="2146849057" r:id="rId43"/>
    <p:sldId id="2146849067" r:id="rId44"/>
    <p:sldId id="2146849058" r:id="rId45"/>
    <p:sldId id="2146849059" r:id="rId46"/>
    <p:sldId id="2146849060" r:id="rId47"/>
    <p:sldId id="2146849068" r:id="rId48"/>
    <p:sldId id="2146849061" r:id="rId49"/>
    <p:sldId id="2146849062" r:id="rId50"/>
    <p:sldId id="2146849030" r:id="rId51"/>
    <p:sldId id="2146849031" r:id="rId52"/>
    <p:sldId id="2146849032" r:id="rId53"/>
    <p:sldId id="2146849033" r:id="rId54"/>
    <p:sldId id="2146849034" r:id="rId55"/>
    <p:sldId id="2146849035" r:id="rId56"/>
    <p:sldId id="2146849036" r:id="rId57"/>
    <p:sldId id="2146849021" r:id="rId58"/>
    <p:sldId id="2146849069" r:id="rId59"/>
    <p:sldId id="2146849070" r:id="rId60"/>
    <p:sldId id="2146849071" r:id="rId61"/>
    <p:sldId id="2146849072" r:id="rId62"/>
    <p:sldId id="2146849026" r:id="rId63"/>
    <p:sldId id="2146849073" r:id="rId64"/>
    <p:sldId id="2146849074" r:id="rId65"/>
    <p:sldId id="2146849075" r:id="rId66"/>
    <p:sldId id="2146849076" r:id="rId67"/>
    <p:sldId id="2146849027" r:id="rId68"/>
    <p:sldId id="2146849028" r:id="rId69"/>
    <p:sldId id="448" r:id="rId70"/>
  </p:sldIdLst>
  <p:sldSz cx="12192000" cy="6858000"/>
  <p:notesSz cx="6858000" cy="9144000"/>
  <p:custDataLst>
    <p:tags r:id="rId73"/>
  </p:custDataLst>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p:defaultTextStyle>
  <p:extLst>
    <p:ext uri="{EFAFB233-063F-42B5-8137-9DF3F51BA10A}">
      <p15:sldGuideLst xmlns:p15="http://schemas.microsoft.com/office/powerpoint/2012/main">
        <p15:guide id="1" orient="horz" pos="368" userDrawn="1">
          <p15:clr>
            <a:srgbClr val="F26B43"/>
          </p15:clr>
        </p15:guide>
        <p15:guide id="2" pos="2774" userDrawn="1">
          <p15:clr>
            <a:srgbClr val="A4A3A4"/>
          </p15:clr>
        </p15:guide>
        <p15:guide id="3" pos="370" userDrawn="1">
          <p15:clr>
            <a:srgbClr val="F26B43"/>
          </p15:clr>
        </p15:guide>
        <p15:guide id="4" pos="7310" userDrawn="1">
          <p15:clr>
            <a:srgbClr val="F26B43"/>
          </p15:clr>
        </p15:guide>
        <p15:guide id="5" orient="horz" pos="2260" userDrawn="1">
          <p15:clr>
            <a:srgbClr val="A4A3A4"/>
          </p15:clr>
        </p15:guide>
        <p15:guide id="6" orient="horz" pos="3952" userDrawn="1">
          <p15:clr>
            <a:srgbClr val="F26B43"/>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AFF"/>
    <a:srgbClr val="0563C1"/>
    <a:srgbClr val="000048"/>
    <a:srgbClr val="0D0D0D"/>
    <a:srgbClr val="FFFFFF"/>
    <a:srgbClr val="000041"/>
    <a:srgbClr val="49497A"/>
    <a:srgbClr val="DEDEE5"/>
    <a:srgbClr val="2B2B5D"/>
    <a:srgbClr val="46467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22" autoAdjust="0"/>
    <p:restoredTop sz="96354"/>
  </p:normalViewPr>
  <p:slideViewPr>
    <p:cSldViewPr snapToGrid="0">
      <p:cViewPr varScale="1">
        <p:scale>
          <a:sx n="50" d="100"/>
          <a:sy n="50" d="100"/>
        </p:scale>
        <p:origin x="624" y="264"/>
      </p:cViewPr>
      <p:guideLst>
        <p:guide orient="horz" pos="368"/>
        <p:guide pos="2774"/>
        <p:guide pos="370"/>
        <p:guide pos="7310"/>
        <p:guide orient="horz" pos="2260"/>
        <p:guide orient="horz" pos="3952"/>
      </p:guideLst>
    </p:cSldViewPr>
  </p:slideViewPr>
  <p:notesTextViewPr>
    <p:cViewPr>
      <p:scale>
        <a:sx n="1" d="1"/>
        <a:sy n="1" d="1"/>
      </p:scale>
      <p:origin x="0" y="0"/>
    </p:cViewPr>
  </p:notesTextViewPr>
  <p:sorterViewPr>
    <p:cViewPr>
      <p:scale>
        <a:sx n="83" d="100"/>
        <a:sy n="83" d="100"/>
      </p:scale>
      <p:origin x="0" y="0"/>
    </p:cViewPr>
  </p:sorterViewPr>
  <p:notesViewPr>
    <p:cSldViewPr snapToGrid="0">
      <p:cViewPr varScale="1">
        <p:scale>
          <a:sx n="89" d="100"/>
          <a:sy n="89" d="100"/>
        </p:scale>
        <p:origin x="1650" y="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16" Type="http://schemas.openxmlformats.org/officeDocument/2006/relationships/slide" Target="slides/slide1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presProps" Target="presProp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tags" Target="tags/tag1.xml"/><Relationship Id="rId78"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theme" Target="theme/theme1.xml"/><Relationship Id="rId7" Type="http://schemas.openxmlformats.org/officeDocument/2006/relationships/slide" Target="slides/slide4.xml"/><Relationship Id="rId71" Type="http://schemas.openxmlformats.org/officeDocument/2006/relationships/notesMaster" Target="notesMasters/notesMaster1.xml"/><Relationship Id="rId2" Type="http://schemas.openxmlformats.org/officeDocument/2006/relationships/slideMaster" Target="slideMasters/slideMaster2.xml"/><Relationship Id="rId29" Type="http://schemas.openxmlformats.org/officeDocument/2006/relationships/slide" Target="slides/slide2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zone Yuko （小曽根祐子）" userId="7815483560_tp_box_2" providerId="OAuth2" clId="{9D3F3C96-46F0-4A69-B082-E038EE86BD3E}"/>
    <pc:docChg chg="custSel modSld">
      <pc:chgData name="Ozone Yuko （小曽根祐子）" userId="7815483560_tp_box_2" providerId="OAuth2" clId="{9D3F3C96-46F0-4A69-B082-E038EE86BD3E}" dt="2026-01-13T09:56:48.167" v="57" actId="20577"/>
      <pc:docMkLst>
        <pc:docMk/>
      </pc:docMkLst>
      <pc:sldChg chg="modSp mod">
        <pc:chgData name="Ozone Yuko （小曽根祐子）" userId="7815483560_tp_box_2" providerId="OAuth2" clId="{9D3F3C96-46F0-4A69-B082-E038EE86BD3E}" dt="2026-01-13T09:56:32.509" v="55" actId="20577"/>
        <pc:sldMkLst>
          <pc:docMk/>
          <pc:sldMk cId="152938196" sldId="2146849045"/>
        </pc:sldMkLst>
        <pc:graphicFrameChg chg="modGraphic">
          <ac:chgData name="Ozone Yuko （小曽根祐子）" userId="7815483560_tp_box_2" providerId="OAuth2" clId="{9D3F3C96-46F0-4A69-B082-E038EE86BD3E}" dt="2026-01-13T09:56:32.509" v="55" actId="20577"/>
          <ac:graphicFrameMkLst>
            <pc:docMk/>
            <pc:sldMk cId="152938196" sldId="2146849045"/>
            <ac:graphicFrameMk id="3" creationId="{DE2F57F3-9121-6BD2-F729-E85BAD5B94ED}"/>
          </ac:graphicFrameMkLst>
        </pc:graphicFrameChg>
      </pc:sldChg>
      <pc:sldChg chg="modSp mod">
        <pc:chgData name="Ozone Yuko （小曽根祐子）" userId="7815483560_tp_box_2" providerId="OAuth2" clId="{9D3F3C96-46F0-4A69-B082-E038EE86BD3E}" dt="2026-01-13T09:56:48.167" v="57" actId="20577"/>
        <pc:sldMkLst>
          <pc:docMk/>
          <pc:sldMk cId="2978199903" sldId="2146849048"/>
        </pc:sldMkLst>
        <pc:graphicFrameChg chg="modGraphic">
          <ac:chgData name="Ozone Yuko （小曽根祐子）" userId="7815483560_tp_box_2" providerId="OAuth2" clId="{9D3F3C96-46F0-4A69-B082-E038EE86BD3E}" dt="2026-01-13T09:56:48.167" v="57" actId="20577"/>
          <ac:graphicFrameMkLst>
            <pc:docMk/>
            <pc:sldMk cId="2978199903" sldId="2146849048"/>
            <ac:graphicFrameMk id="3" creationId="{10550ACE-F285-9A9E-B0BA-D7B4928CBA7A}"/>
          </ac:graphicFrameMkLst>
        </pc:graphicFrameChg>
      </pc:sldChg>
      <pc:sldChg chg="modSp mod">
        <pc:chgData name="Ozone Yuko （小曽根祐子）" userId="7815483560_tp_box_2" providerId="OAuth2" clId="{9D3F3C96-46F0-4A69-B082-E038EE86BD3E}" dt="2026-01-08T07:42:38.174" v="53"/>
        <pc:sldMkLst>
          <pc:docMk/>
          <pc:sldMk cId="1835950336" sldId="2146849160"/>
        </pc:sldMkLst>
        <pc:graphicFrameChg chg="mod modGraphic">
          <ac:chgData name="Ozone Yuko （小曽根祐子）" userId="7815483560_tp_box_2" providerId="OAuth2" clId="{9D3F3C96-46F0-4A69-B082-E038EE86BD3E}" dt="2026-01-08T07:42:38.174" v="53"/>
          <ac:graphicFrameMkLst>
            <pc:docMk/>
            <pc:sldMk cId="1835950336" sldId="2146849160"/>
            <ac:graphicFrameMk id="9" creationId="{4E2349A0-ED93-AA47-F509-19140175868D}"/>
          </ac:graphicFrameMkLst>
        </pc:graphicFrameChg>
      </pc:sldChg>
    </pc:docChg>
  </pc:docChgLst>
  <pc:docChgLst>
    <pc:chgData name="Miyazaki Satsuki （宮崎佐津紀）" userId="7815101345_tp_box_2" providerId="OAuth2" clId="{A9FAAC9B-447C-494C-B145-619817B383C9}"/>
    <pc:docChg chg="undo custSel addSld delSld modSld">
      <pc:chgData name="Miyazaki Satsuki （宮崎佐津紀）" userId="7815101345_tp_box_2" providerId="OAuth2" clId="{A9FAAC9B-447C-494C-B145-619817B383C9}" dt="2025-12-23T00:38:20.611" v="567" actId="20577"/>
      <pc:docMkLst>
        <pc:docMk/>
      </pc:docMkLst>
      <pc:sldChg chg="modSp mod">
        <pc:chgData name="Miyazaki Satsuki （宮崎佐津紀）" userId="7815101345_tp_box_2" providerId="OAuth2" clId="{A9FAAC9B-447C-494C-B145-619817B383C9}" dt="2025-12-23T00:38:20.611" v="567" actId="20577"/>
        <pc:sldMkLst>
          <pc:docMk/>
          <pc:sldMk cId="3528091111" sldId="2146849049"/>
        </pc:sldMkLst>
        <pc:spChg chg="mod">
          <ac:chgData name="Miyazaki Satsuki （宮崎佐津紀）" userId="7815101345_tp_box_2" providerId="OAuth2" clId="{A9FAAC9B-447C-494C-B145-619817B383C9}" dt="2025-12-23T00:38:20.611" v="567" actId="20577"/>
          <ac:spMkLst>
            <pc:docMk/>
            <pc:sldMk cId="3528091111" sldId="2146849049"/>
            <ac:spMk id="10" creationId="{09F2EC6F-25EA-5393-3EBC-90BD2A8F096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a:extLst>
              <a:ext uri="{FF2B5EF4-FFF2-40B4-BE49-F238E27FC236}">
                <a16:creationId xmlns:a16="http://schemas.microsoft.com/office/drawing/2014/main" id="{9D8F3632-A2D4-4F72-7175-501AE62513A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3" name="날짜 개체 틀 2">
            <a:extLst>
              <a:ext uri="{FF2B5EF4-FFF2-40B4-BE49-F238E27FC236}">
                <a16:creationId xmlns:a16="http://schemas.microsoft.com/office/drawing/2014/main" id="{D58C8494-8330-4353-D23D-18E858B7F2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0BF9565-4216-4445-8ACA-A5D634DFD475}" type="datetimeFigureOut">
              <a:rPr lang="LID4096" altLang="en-US"/>
              <a:pPr>
                <a:defRPr/>
              </a:pPr>
              <a:t>01/13/2026</a:t>
            </a:fld>
            <a:endParaRPr lang="ko-JP" altLang="en-US"/>
          </a:p>
        </p:txBody>
      </p:sp>
      <p:sp>
        <p:nvSpPr>
          <p:cNvPr id="4" name="바닥글 개체 틀 3">
            <a:extLst>
              <a:ext uri="{FF2B5EF4-FFF2-40B4-BE49-F238E27FC236}">
                <a16:creationId xmlns:a16="http://schemas.microsoft.com/office/drawing/2014/main" id="{C87C6BA4-8DA7-C06C-8257-2177622D5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5" name="슬라이드 번호 개체 틀 4">
            <a:extLst>
              <a:ext uri="{FF2B5EF4-FFF2-40B4-BE49-F238E27FC236}">
                <a16:creationId xmlns:a16="http://schemas.microsoft.com/office/drawing/2014/main" id="{D239C5E2-5CF6-2635-BAF9-1937888CC6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18E14646-2E14-7248-B4B6-D58404B832E8}" type="slidenum">
              <a:rPr lang="ko-JP" altLang="en-US"/>
              <a:pPr>
                <a:defRPr/>
              </a:pPr>
              <a:t>‹#›</a:t>
            </a:fld>
            <a:endParaRPr lang="ko-JP"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79D448-FAB9-A985-C8EE-A3AC846F6AD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JP"/>
          </a:p>
        </p:txBody>
      </p:sp>
      <p:sp>
        <p:nvSpPr>
          <p:cNvPr id="3" name="Date Placeholder 2">
            <a:extLst>
              <a:ext uri="{FF2B5EF4-FFF2-40B4-BE49-F238E27FC236}">
                <a16:creationId xmlns:a16="http://schemas.microsoft.com/office/drawing/2014/main" id="{3B1EE019-0D3A-EFDE-72D0-027738907E63}"/>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0252C802-D109-8043-B0F9-067150D0A317}" type="datetimeFigureOut">
              <a:rPr lang="LID4096"/>
              <a:pPr>
                <a:defRPr/>
              </a:pPr>
              <a:t>01/13/2026</a:t>
            </a:fld>
            <a:endParaRPr lang="en-JP"/>
          </a:p>
        </p:txBody>
      </p:sp>
      <p:sp>
        <p:nvSpPr>
          <p:cNvPr id="4" name="Slide Image Placeholder 3">
            <a:extLst>
              <a:ext uri="{FF2B5EF4-FFF2-40B4-BE49-F238E27FC236}">
                <a16:creationId xmlns:a16="http://schemas.microsoft.com/office/drawing/2014/main" id="{3AA202DE-2309-EA35-7DE7-932674C71D7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JP" noProof="0"/>
          </a:p>
        </p:txBody>
      </p:sp>
      <p:sp>
        <p:nvSpPr>
          <p:cNvPr id="5" name="Notes Placeholder 4">
            <a:extLst>
              <a:ext uri="{FF2B5EF4-FFF2-40B4-BE49-F238E27FC236}">
                <a16:creationId xmlns:a16="http://schemas.microsoft.com/office/drawing/2014/main" id="{4189CFDF-9D04-A4F9-6376-969A949D98A9}"/>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JP" noProof="0"/>
          </a:p>
        </p:txBody>
      </p:sp>
      <p:sp>
        <p:nvSpPr>
          <p:cNvPr id="6" name="Footer Placeholder 5">
            <a:extLst>
              <a:ext uri="{FF2B5EF4-FFF2-40B4-BE49-F238E27FC236}">
                <a16:creationId xmlns:a16="http://schemas.microsoft.com/office/drawing/2014/main" id="{9D94BA57-741F-1D20-99F5-34509589ED48}"/>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JP"/>
          </a:p>
        </p:txBody>
      </p:sp>
      <p:sp>
        <p:nvSpPr>
          <p:cNvPr id="7" name="Slide Number Placeholder 6">
            <a:extLst>
              <a:ext uri="{FF2B5EF4-FFF2-40B4-BE49-F238E27FC236}">
                <a16:creationId xmlns:a16="http://schemas.microsoft.com/office/drawing/2014/main" id="{1910DD09-E01C-BAD1-AC99-DCCAF070837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AB966C30-85DB-4C4B-A060-BF5C5320BA04}" type="slidenum">
              <a:rPr lang="en-JP"/>
              <a:pPr>
                <a:defRPr/>
              </a:pPr>
              <a:t>‹#›</a:t>
            </a:fld>
            <a:endParaRPr lang="en-JP"/>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xml"/><Relationship Id="rId5" Type="http://schemas.openxmlformats.org/officeDocument/2006/relationships/image" Target="../media/image14.png"/><Relationship Id="rId4" Type="http://schemas.openxmlformats.org/officeDocument/2006/relationships/image" Target="../media/image13.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2.xml"/><Relationship Id="rId1" Type="http://schemas.openxmlformats.org/officeDocument/2006/relationships/tags" Target="../tags/tag6.xml"/><Relationship Id="rId5" Type="http://schemas.openxmlformats.org/officeDocument/2006/relationships/image" Target="../media/image3.png"/><Relationship Id="rId4" Type="http://schemas.openxmlformats.org/officeDocument/2006/relationships/image" Target="../media/image15.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2.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16.e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3.xml"/><Relationship Id="rId1" Type="http://schemas.openxmlformats.org/officeDocument/2006/relationships/tags" Target="../tags/tag9.xml"/><Relationship Id="rId5" Type="http://schemas.openxmlformats.org/officeDocument/2006/relationships/image" Target="../media/image14.png"/><Relationship Id="rId4" Type="http://schemas.openxmlformats.org/officeDocument/2006/relationships/image" Target="../media/image17.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3.xml"/><Relationship Id="rId1" Type="http://schemas.openxmlformats.org/officeDocument/2006/relationships/tags" Target="../tags/tag10.xml"/><Relationship Id="rId5" Type="http://schemas.openxmlformats.org/officeDocument/2006/relationships/image" Target="../media/image3.png"/><Relationship Id="rId4" Type="http://schemas.openxmlformats.org/officeDocument/2006/relationships/image" Target="../media/image18.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3.xml"/><Relationship Id="rId1" Type="http://schemas.openxmlformats.org/officeDocument/2006/relationships/tags" Target="../tags/tag11.xml"/><Relationship Id="rId5" Type="http://schemas.openxmlformats.org/officeDocument/2006/relationships/image" Target="../media/image3.png"/><Relationship Id="rId4" Type="http://schemas.openxmlformats.org/officeDocument/2006/relationships/image" Target="../media/image19.emf"/></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399022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2"/>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0" name="テキスト プレースホルダー 10">
            <a:extLst>
              <a:ext uri="{FF2B5EF4-FFF2-40B4-BE49-F238E27FC236}">
                <a16:creationId xmlns:a16="http://schemas.microsoft.com/office/drawing/2014/main" id="{51F1BAB4-BF47-3B73-61AB-48C73A07D72A}"/>
              </a:ext>
            </a:extLst>
          </p:cNvPr>
          <p:cNvSpPr>
            <a:spLocks noGrp="1"/>
          </p:cNvSpPr>
          <p:nvPr>
            <p:ph type="body" sz="quarter" idx="13"/>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490929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726192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24828882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4065164157"/>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BC_プロダクト資料中表紙">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23D017-463D-AD4D-6C5C-98A759B8A938}"/>
              </a:ext>
            </a:extLst>
          </p:cNvPr>
          <p:cNvGraphicFramePr>
            <a:graphicFrameLocks noChangeAspect="1"/>
          </p:cNvGraphicFramePr>
          <p:nvPr>
            <p:custDataLst>
              <p:tags r:id="rId1"/>
            </p:custDataLst>
            <p:extLst>
              <p:ext uri="{D42A27DB-BD31-4B8C-83A1-F6EECF244321}">
                <p14:modId xmlns:p14="http://schemas.microsoft.com/office/powerpoint/2010/main" val="39159485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BF23D017-463D-AD4D-6C5C-98A759B8A938}"/>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3E6674F4-4E75-A765-EA22-CCF341E56EE4}"/>
              </a:ext>
            </a:extLst>
          </p:cNvPr>
          <p:cNvSpPr/>
          <p:nvPr/>
        </p:nvSpPr>
        <p:spPr>
          <a:xfrm>
            <a:off x="10363200" y="3427413"/>
            <a:ext cx="1828800" cy="3430587"/>
          </a:xfrm>
          <a:prstGeom prst="triangle">
            <a:avLst>
              <a:gd name="adj" fmla="val 100000"/>
            </a:avLst>
          </a:prstGeom>
          <a:solidFill>
            <a:srgbClr val="00004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271606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タイトル+コピーライト+ページ番号">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82A8865-E852-8779-AF4C-2BDBBCB2B487}"/>
              </a:ext>
            </a:extLst>
          </p:cNvPr>
          <p:cNvGraphicFramePr>
            <a:graphicFrameLocks noChangeAspect="1"/>
          </p:cNvGraphicFramePr>
          <p:nvPr>
            <p:custDataLst>
              <p:tags r:id="rId1"/>
            </p:custDataLst>
            <p:extLst>
              <p:ext uri="{D42A27DB-BD31-4B8C-83A1-F6EECF244321}">
                <p14:modId xmlns:p14="http://schemas.microsoft.com/office/powerpoint/2010/main" val="18772192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782A8865-E852-8779-AF4C-2BDBBCB2B48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1460036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タイトル+説明文＋コピーライト+ページ番号">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533DB12E-609D-D2FB-C43A-2329E15DD741}"/>
              </a:ext>
            </a:extLst>
          </p:cNvPr>
          <p:cNvGraphicFramePr>
            <a:graphicFrameLocks noChangeAspect="1"/>
          </p:cNvGraphicFramePr>
          <p:nvPr>
            <p:custDataLst>
              <p:tags r:id="rId1"/>
            </p:custDataLst>
            <p:extLst>
              <p:ext uri="{D42A27DB-BD31-4B8C-83A1-F6EECF244321}">
                <p14:modId xmlns:p14="http://schemas.microsoft.com/office/powerpoint/2010/main" val="1165660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533DB12E-609D-D2FB-C43A-2329E15DD74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4954337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スライド番号プレースホルダー 5">
            <a:extLst>
              <a:ext uri="{FF2B5EF4-FFF2-40B4-BE49-F238E27FC236}">
                <a16:creationId xmlns:a16="http://schemas.microsoft.com/office/drawing/2014/main" id="{D0619A66-CC94-F64F-DA26-0FF8A23AF3EA}"/>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5" name="グラフィックス 2">
            <a:extLst>
              <a:ext uri="{FF2B5EF4-FFF2-40B4-BE49-F238E27FC236}">
                <a16:creationId xmlns:a16="http://schemas.microsoft.com/office/drawing/2014/main" id="{8D9B3208-C845-2C86-CEFC-EAC3C8484BF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8888537"/>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最終ページ">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77CBF0D-71DD-004F-EE3B-1BC6F28DA6D9}"/>
              </a:ext>
            </a:extLst>
          </p:cNvPr>
          <p:cNvPicPr>
            <a:picLocks noChangeAspect="1"/>
          </p:cNvPicPr>
          <p:nvPr/>
        </p:nvPicPr>
        <p:blipFill>
          <a:blip r:embed="rId2"/>
          <a:stretch>
            <a:fillRect/>
          </a:stretch>
        </p:blipFill>
        <p:spPr>
          <a:xfrm>
            <a:off x="0" y="0"/>
            <a:ext cx="12192000" cy="6858000"/>
          </a:xfrm>
          <a:prstGeom prst="rect">
            <a:avLst/>
          </a:prstGeom>
        </p:spPr>
      </p:pic>
      <p:pic>
        <p:nvPicPr>
          <p:cNvPr id="4" name="グラフィックス 2">
            <a:extLst>
              <a:ext uri="{FF2B5EF4-FFF2-40B4-BE49-F238E27FC236}">
                <a16:creationId xmlns:a16="http://schemas.microsoft.com/office/drawing/2014/main" id="{8A181A9D-4CFB-510D-DBA2-3B5A52B8D2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4946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141318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chemeClr val="accent1"/>
                </a:solidFill>
                <a:latin typeface="+mn-ea"/>
                <a:ea typeface="+mn-ea"/>
                <a:cs typeface="Segoe UI" panose="020B0502040204020203" pitchFamily="34" charset="0"/>
              </a:rPr>
              <a:t>CONTENTS</a:t>
            </a:r>
            <a:endParaRPr kumimoji="1" lang="ja-JP" altLang="en-US" sz="2400" b="1" i="0" dirty="0">
              <a:solidFill>
                <a:schemeClr val="accent1"/>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endParaRPr>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chemeClr val="accent1"/>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chemeClr val="accent1"/>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6194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298004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cxnSp>
        <p:nvCxnSpPr>
          <p:cNvPr id="6" name="直線コネクタ 5">
            <a:extLst>
              <a:ext uri="{FF2B5EF4-FFF2-40B4-BE49-F238E27FC236}">
                <a16:creationId xmlns:a16="http://schemas.microsoft.com/office/drawing/2014/main" id="{A262B7B1-0731-8DCD-FDA6-CB9554C09C52}"/>
              </a:ext>
            </a:extLst>
          </p:cNvPr>
          <p:cNvCxnSpPr>
            <a:cxnSpLocks/>
          </p:cNvCxnSpPr>
          <p:nvPr userDrawn="1"/>
        </p:nvCxnSpPr>
        <p:spPr>
          <a:xfrm>
            <a:off x="1323874" y="3434388"/>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円/楕円 50">
            <a:extLst>
              <a:ext uri="{FF2B5EF4-FFF2-40B4-BE49-F238E27FC236}">
                <a16:creationId xmlns:a16="http://schemas.microsoft.com/office/drawing/2014/main" id="{810962BC-ECC6-D04E-856C-0E8B296C491F}"/>
              </a:ext>
            </a:extLst>
          </p:cNvPr>
          <p:cNvSpPr>
            <a:spLocks noChangeAspect="1"/>
          </p:cNvSpPr>
          <p:nvPr userDrawn="1"/>
        </p:nvSpPr>
        <p:spPr>
          <a:xfrm>
            <a:off x="1057882" y="381680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04</a:t>
            </a:r>
            <a:endParaRPr kumimoji="1" lang="ja-JP" altLang="en-US" sz="1800" b="1" i="0" dirty="0">
              <a:solidFill>
                <a:schemeClr val="bg1"/>
              </a:solidFill>
              <a:latin typeface="+mj-ea"/>
              <a:ea typeface="+mj-ea"/>
              <a:cs typeface="Segoe UI" panose="020B0502040204020203" pitchFamily="34" charset="0"/>
            </a:endParaRPr>
          </a:p>
        </p:txBody>
      </p:sp>
      <p:sp>
        <p:nvSpPr>
          <p:cNvPr id="22" name="テキスト プレースホルダー 4">
            <a:extLst>
              <a:ext uri="{FF2B5EF4-FFF2-40B4-BE49-F238E27FC236}">
                <a16:creationId xmlns:a16="http://schemas.microsoft.com/office/drawing/2014/main" id="{09BB8F31-4E5A-8CC8-0885-67317BAA34BF}"/>
              </a:ext>
            </a:extLst>
          </p:cNvPr>
          <p:cNvSpPr>
            <a:spLocks noGrp="1"/>
          </p:cNvSpPr>
          <p:nvPr>
            <p:ph type="body" sz="quarter" idx="17" hasCustomPrompt="1"/>
          </p:nvPr>
        </p:nvSpPr>
        <p:spPr>
          <a:xfrm>
            <a:off x="1943922" y="390678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cxnSp>
        <p:nvCxnSpPr>
          <p:cNvPr id="7" name="直線コネクタ 6">
            <a:extLst>
              <a:ext uri="{FF2B5EF4-FFF2-40B4-BE49-F238E27FC236}">
                <a16:creationId xmlns:a16="http://schemas.microsoft.com/office/drawing/2014/main" id="{FE9A66F2-6529-CFEC-6940-4A718DB70DA6}"/>
              </a:ext>
            </a:extLst>
          </p:cNvPr>
          <p:cNvCxnSpPr>
            <a:cxnSpLocks/>
          </p:cNvCxnSpPr>
          <p:nvPr userDrawn="1"/>
        </p:nvCxnSpPr>
        <p:spPr>
          <a:xfrm>
            <a:off x="1323874" y="4362436"/>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円/楕円 50">
            <a:extLst>
              <a:ext uri="{FF2B5EF4-FFF2-40B4-BE49-F238E27FC236}">
                <a16:creationId xmlns:a16="http://schemas.microsoft.com/office/drawing/2014/main" id="{A3FCEDA4-A85A-9088-03F8-EB4590AA02E6}"/>
              </a:ext>
            </a:extLst>
          </p:cNvPr>
          <p:cNvSpPr>
            <a:spLocks noChangeAspect="1"/>
          </p:cNvSpPr>
          <p:nvPr userDrawn="1"/>
        </p:nvSpPr>
        <p:spPr>
          <a:xfrm>
            <a:off x="1057882" y="4744857"/>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05</a:t>
            </a:r>
            <a:endParaRPr kumimoji="1" lang="ja-JP" altLang="en-US" sz="1800" b="1" i="0" dirty="0">
              <a:solidFill>
                <a:schemeClr val="bg1"/>
              </a:solidFill>
              <a:latin typeface="+mj-ea"/>
              <a:ea typeface="+mj-ea"/>
              <a:cs typeface="Segoe UI" panose="020B0502040204020203" pitchFamily="34" charset="0"/>
            </a:endParaRPr>
          </a:p>
        </p:txBody>
      </p:sp>
      <p:sp>
        <p:nvSpPr>
          <p:cNvPr id="19" name="テキスト プレースホルダー 4">
            <a:extLst>
              <a:ext uri="{FF2B5EF4-FFF2-40B4-BE49-F238E27FC236}">
                <a16:creationId xmlns:a16="http://schemas.microsoft.com/office/drawing/2014/main" id="{31510614-2987-35BA-45DA-50C0E72E86DA}"/>
              </a:ext>
            </a:extLst>
          </p:cNvPr>
          <p:cNvSpPr>
            <a:spLocks noGrp="1"/>
          </p:cNvSpPr>
          <p:nvPr>
            <p:ph type="body" sz="quarter" idx="18" hasCustomPrompt="1"/>
          </p:nvPr>
        </p:nvSpPr>
        <p:spPr>
          <a:xfrm>
            <a:off x="1943922" y="483483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cxnSp>
        <p:nvCxnSpPr>
          <p:cNvPr id="20" name="直線コネクタ 19">
            <a:extLst>
              <a:ext uri="{FF2B5EF4-FFF2-40B4-BE49-F238E27FC236}">
                <a16:creationId xmlns:a16="http://schemas.microsoft.com/office/drawing/2014/main" id="{7D32E6C7-FFF6-886C-5EA3-C79E0CA92600}"/>
              </a:ext>
            </a:extLst>
          </p:cNvPr>
          <p:cNvCxnSpPr>
            <a:cxnSpLocks/>
          </p:cNvCxnSpPr>
          <p:nvPr userDrawn="1"/>
        </p:nvCxnSpPr>
        <p:spPr>
          <a:xfrm>
            <a:off x="1323874" y="5290484"/>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円/楕円 50">
            <a:extLst>
              <a:ext uri="{FF2B5EF4-FFF2-40B4-BE49-F238E27FC236}">
                <a16:creationId xmlns:a16="http://schemas.microsoft.com/office/drawing/2014/main" id="{9506B138-D802-D2A8-C991-AB44A1203701}"/>
              </a:ext>
            </a:extLst>
          </p:cNvPr>
          <p:cNvSpPr>
            <a:spLocks noChangeAspect="1"/>
          </p:cNvSpPr>
          <p:nvPr userDrawn="1"/>
        </p:nvSpPr>
        <p:spPr>
          <a:xfrm>
            <a:off x="1057882" y="567290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06</a:t>
            </a:r>
            <a:endParaRPr kumimoji="1" lang="ja-JP" altLang="en-US" sz="1800" b="1" i="0" dirty="0">
              <a:solidFill>
                <a:schemeClr val="bg1"/>
              </a:solidFill>
              <a:latin typeface="+mj-ea"/>
              <a:ea typeface="+mj-ea"/>
              <a:cs typeface="Segoe UI" panose="020B0502040204020203" pitchFamily="34" charset="0"/>
            </a:endParaRPr>
          </a:p>
        </p:txBody>
      </p:sp>
      <p:sp>
        <p:nvSpPr>
          <p:cNvPr id="23" name="テキスト プレースホルダー 4">
            <a:extLst>
              <a:ext uri="{FF2B5EF4-FFF2-40B4-BE49-F238E27FC236}">
                <a16:creationId xmlns:a16="http://schemas.microsoft.com/office/drawing/2014/main" id="{A5BA7354-117F-2101-9323-A1762E5429B7}"/>
              </a:ext>
            </a:extLst>
          </p:cNvPr>
          <p:cNvSpPr>
            <a:spLocks noGrp="1"/>
          </p:cNvSpPr>
          <p:nvPr>
            <p:ph type="body" sz="quarter" idx="19" hasCustomPrompt="1"/>
          </p:nvPr>
        </p:nvSpPr>
        <p:spPr>
          <a:xfrm>
            <a:off x="1943922" y="576288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10325822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chemeClr val="accent1"/>
                </a:solidFill>
                <a:latin typeface="+mn-ea"/>
                <a:ea typeface="+mn-ea"/>
                <a:cs typeface="Segoe UI" panose="020B0502040204020203" pitchFamily="34" charset="0"/>
              </a:rPr>
              <a:t>CONTENTS</a:t>
            </a:r>
            <a:endParaRPr kumimoji="1" lang="ja-JP" altLang="en-US" sz="2400" b="1" i="0" dirty="0">
              <a:solidFill>
                <a:schemeClr val="accent1"/>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endParaRPr>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chemeClr val="accent1"/>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chemeClr val="accent1"/>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6194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298004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sp>
        <p:nvSpPr>
          <p:cNvPr id="6" name="円/楕円 50">
            <a:extLst>
              <a:ext uri="{FF2B5EF4-FFF2-40B4-BE49-F238E27FC236}">
                <a16:creationId xmlns:a16="http://schemas.microsoft.com/office/drawing/2014/main" id="{97DFD34E-DE4F-C1F2-5006-53F62D5F0904}"/>
              </a:ext>
            </a:extLst>
          </p:cNvPr>
          <p:cNvSpPr>
            <a:spLocks noChangeAspect="1"/>
          </p:cNvSpPr>
          <p:nvPr userDrawn="1"/>
        </p:nvSpPr>
        <p:spPr>
          <a:xfrm>
            <a:off x="1057882" y="3808171"/>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04</a:t>
            </a:r>
            <a:endParaRPr kumimoji="1" lang="ja-JP" altLang="en-US" sz="1800" b="1" i="0" dirty="0">
              <a:solidFill>
                <a:schemeClr val="bg1"/>
              </a:solidFill>
              <a:latin typeface="+mj-ea"/>
              <a:ea typeface="+mj-ea"/>
              <a:cs typeface="Segoe UI" panose="020B0502040204020203" pitchFamily="34" charset="0"/>
            </a:endParaRPr>
          </a:p>
        </p:txBody>
      </p:sp>
      <p:cxnSp>
        <p:nvCxnSpPr>
          <p:cNvPr id="7" name="直線コネクタ 6">
            <a:extLst>
              <a:ext uri="{FF2B5EF4-FFF2-40B4-BE49-F238E27FC236}">
                <a16:creationId xmlns:a16="http://schemas.microsoft.com/office/drawing/2014/main" id="{09FCBF5C-411C-F5ED-06A5-F59C48329CBF}"/>
              </a:ext>
            </a:extLst>
          </p:cNvPr>
          <p:cNvCxnSpPr>
            <a:cxnSpLocks/>
            <a:endCxn id="6" idx="0"/>
          </p:cNvCxnSpPr>
          <p:nvPr userDrawn="1"/>
        </p:nvCxnSpPr>
        <p:spPr>
          <a:xfrm>
            <a:off x="1327882" y="3430069"/>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テキスト プレースホルダー 4">
            <a:extLst>
              <a:ext uri="{FF2B5EF4-FFF2-40B4-BE49-F238E27FC236}">
                <a16:creationId xmlns:a16="http://schemas.microsoft.com/office/drawing/2014/main" id="{814BA681-96FE-CEC9-A605-B6441EE3E356}"/>
              </a:ext>
            </a:extLst>
          </p:cNvPr>
          <p:cNvSpPr>
            <a:spLocks noGrp="1"/>
          </p:cNvSpPr>
          <p:nvPr>
            <p:ph type="body" sz="quarter" idx="17" hasCustomPrompt="1"/>
          </p:nvPr>
        </p:nvSpPr>
        <p:spPr>
          <a:xfrm>
            <a:off x="1943922" y="3898151"/>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sp>
        <p:nvSpPr>
          <p:cNvPr id="18" name="円/楕円 50">
            <a:extLst>
              <a:ext uri="{FF2B5EF4-FFF2-40B4-BE49-F238E27FC236}">
                <a16:creationId xmlns:a16="http://schemas.microsoft.com/office/drawing/2014/main" id="{4EBC1B1C-273F-2C02-B65F-DB2D0B1F6162}"/>
              </a:ext>
            </a:extLst>
          </p:cNvPr>
          <p:cNvSpPr>
            <a:spLocks noChangeAspect="1"/>
          </p:cNvSpPr>
          <p:nvPr userDrawn="1"/>
        </p:nvSpPr>
        <p:spPr>
          <a:xfrm>
            <a:off x="1057882" y="4726273"/>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05</a:t>
            </a:r>
            <a:endParaRPr kumimoji="1" lang="ja-JP" altLang="en-US" sz="1800" b="1" i="0" dirty="0">
              <a:solidFill>
                <a:schemeClr val="bg1"/>
              </a:solidFill>
              <a:latin typeface="+mj-ea"/>
              <a:ea typeface="+mj-ea"/>
              <a:cs typeface="Segoe UI" panose="020B0502040204020203" pitchFamily="34" charset="0"/>
            </a:endParaRPr>
          </a:p>
        </p:txBody>
      </p:sp>
      <p:cxnSp>
        <p:nvCxnSpPr>
          <p:cNvPr id="19" name="直線コネクタ 18">
            <a:extLst>
              <a:ext uri="{FF2B5EF4-FFF2-40B4-BE49-F238E27FC236}">
                <a16:creationId xmlns:a16="http://schemas.microsoft.com/office/drawing/2014/main" id="{0E7E07C6-AC31-C3F0-039D-A9CD274AB777}"/>
              </a:ext>
            </a:extLst>
          </p:cNvPr>
          <p:cNvCxnSpPr>
            <a:cxnSpLocks/>
            <a:endCxn id="18" idx="0"/>
          </p:cNvCxnSpPr>
          <p:nvPr userDrawn="1"/>
        </p:nvCxnSpPr>
        <p:spPr>
          <a:xfrm>
            <a:off x="1327882" y="4348171"/>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円/楕円 50">
            <a:extLst>
              <a:ext uri="{FF2B5EF4-FFF2-40B4-BE49-F238E27FC236}">
                <a16:creationId xmlns:a16="http://schemas.microsoft.com/office/drawing/2014/main" id="{7AEF2B85-56F5-9296-265A-C4D4C80F69F4}"/>
              </a:ext>
            </a:extLst>
          </p:cNvPr>
          <p:cNvSpPr>
            <a:spLocks noChangeAspect="1"/>
          </p:cNvSpPr>
          <p:nvPr userDrawn="1"/>
        </p:nvSpPr>
        <p:spPr>
          <a:xfrm>
            <a:off x="1057882" y="5588936"/>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06</a:t>
            </a:r>
            <a:endParaRPr kumimoji="1" lang="ja-JP" altLang="en-US" sz="1800" b="1" i="0" dirty="0">
              <a:solidFill>
                <a:schemeClr val="bg1"/>
              </a:solidFill>
              <a:latin typeface="+mj-ea"/>
              <a:ea typeface="+mj-ea"/>
              <a:cs typeface="Segoe UI" panose="020B0502040204020203" pitchFamily="34" charset="0"/>
            </a:endParaRPr>
          </a:p>
        </p:txBody>
      </p:sp>
      <p:cxnSp>
        <p:nvCxnSpPr>
          <p:cNvPr id="21" name="直線コネクタ 20">
            <a:extLst>
              <a:ext uri="{FF2B5EF4-FFF2-40B4-BE49-F238E27FC236}">
                <a16:creationId xmlns:a16="http://schemas.microsoft.com/office/drawing/2014/main" id="{641D9DC6-4C8A-5F62-879B-FCEB76EAFC9E}"/>
              </a:ext>
            </a:extLst>
          </p:cNvPr>
          <p:cNvCxnSpPr>
            <a:cxnSpLocks/>
            <a:endCxn id="20" idx="0"/>
          </p:cNvCxnSpPr>
          <p:nvPr userDrawn="1"/>
        </p:nvCxnSpPr>
        <p:spPr>
          <a:xfrm>
            <a:off x="1327882" y="5210834"/>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テキスト プレースホルダー 4">
            <a:extLst>
              <a:ext uri="{FF2B5EF4-FFF2-40B4-BE49-F238E27FC236}">
                <a16:creationId xmlns:a16="http://schemas.microsoft.com/office/drawing/2014/main" id="{139FFC39-6514-8308-6370-277AC0614694}"/>
              </a:ext>
            </a:extLst>
          </p:cNvPr>
          <p:cNvSpPr>
            <a:spLocks noGrp="1"/>
          </p:cNvSpPr>
          <p:nvPr>
            <p:ph type="body" sz="quarter" idx="18" hasCustomPrompt="1"/>
          </p:nvPr>
        </p:nvSpPr>
        <p:spPr>
          <a:xfrm>
            <a:off x="1943922" y="4782666"/>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sp>
        <p:nvSpPr>
          <p:cNvPr id="23" name="テキスト プレースホルダー 4">
            <a:extLst>
              <a:ext uri="{FF2B5EF4-FFF2-40B4-BE49-F238E27FC236}">
                <a16:creationId xmlns:a16="http://schemas.microsoft.com/office/drawing/2014/main" id="{038BCE60-BAD7-58A4-D0BD-FF5C647D4B4A}"/>
              </a:ext>
            </a:extLst>
          </p:cNvPr>
          <p:cNvSpPr>
            <a:spLocks noGrp="1"/>
          </p:cNvSpPr>
          <p:nvPr>
            <p:ph type="body" sz="quarter" idx="19" hasCustomPrompt="1"/>
          </p:nvPr>
        </p:nvSpPr>
        <p:spPr>
          <a:xfrm>
            <a:off x="1943922" y="5678916"/>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34468082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sp>
        <p:nvSpPr>
          <p:cNvPr id="4" name="三角形 3">
            <a:extLst>
              <a:ext uri="{FF2B5EF4-FFF2-40B4-BE49-F238E27FC236}">
                <a16:creationId xmlns:a16="http://schemas.microsoft.com/office/drawing/2014/main" id="{CFB367D1-8FD1-1C3B-97AA-9185FCCCA4D4}"/>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570530"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302859"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124200" y="4786187"/>
            <a:ext cx="5943600" cy="543702"/>
          </a:xfrm>
          <a:prstGeom prst="rect">
            <a:avLst/>
          </a:prstGeom>
        </p:spPr>
        <p:txBody>
          <a:bodyPr/>
          <a:lstStyle>
            <a:lvl1pPr marL="0" indent="0" algn="ctr">
              <a:buNone/>
              <a:defRPr b="1" spc="300">
                <a:ln>
                  <a:noFill/>
                </a:ln>
                <a:solidFill>
                  <a:schemeClr val="accent1"/>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411924" y="1225208"/>
            <a:ext cx="1368152" cy="1057321"/>
          </a:xfrm>
          <a:prstGeom prst="rect">
            <a:avLst/>
          </a:prstGeom>
        </p:spPr>
        <p:txBody>
          <a:bodyPr/>
          <a:lstStyle>
            <a:lvl1pPr marL="0" indent="0">
              <a:buNone/>
              <a:defRPr sz="6600" b="1" i="0">
                <a:solidFill>
                  <a:schemeClr val="accent1"/>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
        <p:nvSpPr>
          <p:cNvPr id="5" name="スライド番号プレースホルダー 5">
            <a:extLst>
              <a:ext uri="{FF2B5EF4-FFF2-40B4-BE49-F238E27FC236}">
                <a16:creationId xmlns:a16="http://schemas.microsoft.com/office/drawing/2014/main" id="{DCBF0A3F-76BB-7C92-B66B-0A97FD4700F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20654E43-7CF4-6954-D935-4A0B614FF5AE}"/>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21264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4040452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29483897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7862532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広告主・代理店限定）">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5544997-C74E-E0AD-F2FE-22461E7A2AF9}"/>
              </a:ext>
            </a:extLst>
          </p:cNvPr>
          <p:cNvGraphicFramePr>
            <a:graphicFrameLocks noChangeAspect="1"/>
          </p:cNvGraphicFramePr>
          <p:nvPr userDrawn="1">
            <p:custDataLst>
              <p:tags r:id="rId1"/>
            </p:custDataLst>
            <p:extLst>
              <p:ext uri="{D42A27DB-BD31-4B8C-83A1-F6EECF244321}">
                <p14:modId xmlns:p14="http://schemas.microsoft.com/office/powerpoint/2010/main" val="194865423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5544997-C74E-E0AD-F2FE-22461E7A2AF9}"/>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519B8972-44D1-3802-EE60-A1BC5C5A16AB}"/>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84C091A5-862A-9941-5642-C4E70B372A8F}"/>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627954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60EF211-A8C9-FBD7-5993-BD3CA45DEA37}"/>
              </a:ext>
            </a:extLst>
          </p:cNvPr>
          <p:cNvGraphicFramePr>
            <a:graphicFrameLocks noChangeAspect="1"/>
          </p:cNvGraphicFramePr>
          <p:nvPr userDrawn="1">
            <p:custDataLst>
              <p:tags r:id="rId1"/>
            </p:custDataLst>
            <p:extLst>
              <p:ext uri="{D42A27DB-BD31-4B8C-83A1-F6EECF244321}">
                <p14:modId xmlns:p14="http://schemas.microsoft.com/office/powerpoint/2010/main" val="358104889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660EF211-A8C9-FBD7-5993-BD3CA45DEA3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6561450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6EFBDC73-21D0-0696-0419-0FC3D51B89A0}"/>
              </a:ext>
            </a:extLst>
          </p:cNvPr>
          <p:cNvGraphicFramePr>
            <a:graphicFrameLocks noChangeAspect="1"/>
          </p:cNvGraphicFramePr>
          <p:nvPr userDrawn="1">
            <p:custDataLst>
              <p:tags r:id="rId1"/>
            </p:custDataLst>
            <p:extLst>
              <p:ext uri="{D42A27DB-BD31-4B8C-83A1-F6EECF244321}">
                <p14:modId xmlns:p14="http://schemas.microsoft.com/office/powerpoint/2010/main" val="356674818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6EFBDC73-21D0-0696-0419-0FC3D51B89A0}"/>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3091799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90194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26597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sp>
        <p:nvSpPr>
          <p:cNvPr id="4" name="三角形 3">
            <a:extLst>
              <a:ext uri="{FF2B5EF4-FFF2-40B4-BE49-F238E27FC236}">
                <a16:creationId xmlns:a16="http://schemas.microsoft.com/office/drawing/2014/main" id="{CFB367D1-8FD1-1C3B-97AA-9185FCCCA4D4}"/>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570530"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302859"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124200" y="4786187"/>
            <a:ext cx="5943600" cy="543702"/>
          </a:xfrm>
          <a:prstGeom prst="rect">
            <a:avLst/>
          </a:prstGeom>
        </p:spPr>
        <p:txBody>
          <a:bodyPr/>
          <a:lstStyle>
            <a:lvl1pPr marL="0" indent="0" algn="ctr">
              <a:buNone/>
              <a:defRPr b="1" spc="300">
                <a:ln>
                  <a:noFill/>
                </a:ln>
                <a:solidFill>
                  <a:schemeClr val="accent1"/>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411924" y="1225208"/>
            <a:ext cx="1368152" cy="1057321"/>
          </a:xfrm>
          <a:prstGeom prst="rect">
            <a:avLst/>
          </a:prstGeom>
        </p:spPr>
        <p:txBody>
          <a:bodyPr/>
          <a:lstStyle>
            <a:lvl1pPr marL="0" indent="0">
              <a:buNone/>
              <a:defRPr sz="6600" b="1" i="0">
                <a:solidFill>
                  <a:schemeClr val="accent1"/>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
        <p:nvSpPr>
          <p:cNvPr id="5" name="スライド番号プレースホルダー 5">
            <a:extLst>
              <a:ext uri="{FF2B5EF4-FFF2-40B4-BE49-F238E27FC236}">
                <a16:creationId xmlns:a16="http://schemas.microsoft.com/office/drawing/2014/main" id="{DCBF0A3F-76BB-7C92-B66B-0A97FD4700F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spTree>
    <p:extLst>
      <p:ext uri="{BB962C8B-B14F-4D97-AF65-F5344CB8AC3E}">
        <p14:creationId xmlns:p14="http://schemas.microsoft.com/office/powerpoint/2010/main" val="635098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530915" cy="230832"/>
          </a:xfrm>
          <a:prstGeom prst="rect">
            <a:avLst/>
          </a:prstGeom>
          <a:noFill/>
        </p:spPr>
        <p:txBody>
          <a:bodyPr wrap="none" rtlCol="0">
            <a:spAutoFit/>
          </a:bodyPr>
          <a:lstStyle/>
          <a:p>
            <a:r>
              <a:rPr kumimoji="1" lang="ja-JP" altLang="en-US" sz="900" dirty="0">
                <a:solidFill>
                  <a:schemeClr val="bg1"/>
                </a:solidFill>
              </a:rPr>
              <a:t>変更点</a:t>
            </a:r>
          </a:p>
        </p:txBody>
      </p:sp>
      <p:pic>
        <p:nvPicPr>
          <p:cNvPr id="3" name="図プレースホルダー 10">
            <a:extLst>
              <a:ext uri="{FF2B5EF4-FFF2-40B4-BE49-F238E27FC236}">
                <a16:creationId xmlns:a16="http://schemas.microsoft.com/office/drawing/2014/main" id="{673D12C0-BFE1-CD53-B1BE-B00929101C1A}"/>
              </a:ext>
            </a:extLst>
          </p:cNvPr>
          <p:cNvPicPr>
            <a:picLocks noChangeAspect="1"/>
          </p:cNvPicPr>
          <p:nvPr userDrawn="1"/>
        </p:nvPicPr>
        <p:blipFill>
          <a:blip r:embed="rId3"/>
          <a:srcRect t="71" b="71"/>
          <a:stretch/>
        </p:blipFill>
        <p:spPr>
          <a:xfrm>
            <a:off x="36095" y="40530"/>
            <a:ext cx="490419" cy="452763"/>
          </a:xfrm>
          <a:prstGeom prst="rect">
            <a:avLst/>
          </a:prstGeom>
        </p:spPr>
      </p:pic>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178950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sp>
        <p:nvSpPr>
          <p:cNvPr id="3" name="テキスト プレースホルダー 10">
            <a:extLst>
              <a:ext uri="{FF2B5EF4-FFF2-40B4-BE49-F238E27FC236}">
                <a16:creationId xmlns:a16="http://schemas.microsoft.com/office/drawing/2014/main" id="{34CDCB4D-B3FE-5512-1AD8-8FC091FB7A34}"/>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83109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商品価格</a:t>
            </a:r>
          </a:p>
        </p:txBody>
      </p:sp>
      <p:sp>
        <p:nvSpPr>
          <p:cNvPr id="3" name="テキスト プレースホルダー 10">
            <a:extLst>
              <a:ext uri="{FF2B5EF4-FFF2-40B4-BE49-F238E27FC236}">
                <a16:creationId xmlns:a16="http://schemas.microsoft.com/office/drawing/2014/main" id="{95397C94-8D81-3AA4-47A1-27CC660D24D7}"/>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709691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877163" cy="230832"/>
          </a:xfrm>
          <a:prstGeom prst="rect">
            <a:avLst/>
          </a:prstGeom>
          <a:noFill/>
        </p:spPr>
        <p:txBody>
          <a:bodyPr wrap="none" rtlCol="0">
            <a:spAutoFit/>
          </a:bodyPr>
          <a:lstStyle/>
          <a:p>
            <a:r>
              <a:rPr kumimoji="1" lang="ja-JP" altLang="en-US" sz="900" dirty="0">
                <a:solidFill>
                  <a:schemeClr val="bg1"/>
                </a:solidFill>
              </a:rPr>
              <a:t>スペック詳細</a:t>
            </a:r>
          </a:p>
        </p:txBody>
      </p:sp>
      <p:sp>
        <p:nvSpPr>
          <p:cNvPr id="3" name="テキスト プレースホルダー 10">
            <a:extLst>
              <a:ext uri="{FF2B5EF4-FFF2-40B4-BE49-F238E27FC236}">
                <a16:creationId xmlns:a16="http://schemas.microsoft.com/office/drawing/2014/main" id="{BC5DC8DD-FDC6-A8B5-8C59-D99344C84D25}"/>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286240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761747" cy="230832"/>
          </a:xfrm>
          <a:prstGeom prst="rect">
            <a:avLst/>
          </a:prstGeom>
          <a:noFill/>
        </p:spPr>
        <p:txBody>
          <a:bodyPr wrap="none" rtlCol="0">
            <a:spAutoFit/>
          </a:bodyPr>
          <a:lstStyle/>
          <a:p>
            <a:r>
              <a:rPr kumimoji="1" lang="ja-JP" altLang="en-US" sz="900" dirty="0">
                <a:solidFill>
                  <a:schemeClr val="bg2"/>
                </a:solidFill>
              </a:rPr>
              <a:t>実施フロー</a:t>
            </a:r>
          </a:p>
        </p:txBody>
      </p:sp>
      <p:sp>
        <p:nvSpPr>
          <p:cNvPr id="3" name="テキスト プレースホルダー 10">
            <a:extLst>
              <a:ext uri="{FF2B5EF4-FFF2-40B4-BE49-F238E27FC236}">
                <a16:creationId xmlns:a16="http://schemas.microsoft.com/office/drawing/2014/main" id="{5F8EFFDA-09AC-475F-DDAA-47D7F2B111E9}"/>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630605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タイトル+コピーライト+ページ番号（広告主・代理店限定）">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 name="図プレースホルダー 8" descr="アイコン&#10;&#10;自動的に生成された説明">
            <a:extLst>
              <a:ext uri="{FF2B5EF4-FFF2-40B4-BE49-F238E27FC236}">
                <a16:creationId xmlns:a16="http://schemas.microsoft.com/office/drawing/2014/main" id="{3D4B3C0F-D350-D314-423E-99559A59D8B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60467" y="37992"/>
            <a:ext cx="498475" cy="498475"/>
          </a:xfrm>
          <a:prstGeom prst="rect">
            <a:avLst/>
          </a:prstGeom>
        </p:spPr>
      </p:pic>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20861" y="173621"/>
            <a:ext cx="1107996" cy="230832"/>
          </a:xfrm>
          <a:prstGeom prst="rect">
            <a:avLst/>
          </a:prstGeom>
          <a:noFill/>
        </p:spPr>
        <p:txBody>
          <a:bodyPr wrap="none" rtlCol="0">
            <a:spAutoFit/>
          </a:bodyPr>
          <a:lstStyle/>
          <a:p>
            <a:r>
              <a:rPr kumimoji="1" lang="ja-JP" altLang="en-US" sz="900" dirty="0">
                <a:solidFill>
                  <a:schemeClr val="bg1"/>
                </a:solidFill>
              </a:rPr>
              <a:t>その他：留意事項</a:t>
            </a:r>
          </a:p>
        </p:txBody>
      </p:sp>
      <p:sp>
        <p:nvSpPr>
          <p:cNvPr id="8" name="テキスト プレースホルダー 10">
            <a:extLst>
              <a:ext uri="{FF2B5EF4-FFF2-40B4-BE49-F238E27FC236}">
                <a16:creationId xmlns:a16="http://schemas.microsoft.com/office/drawing/2014/main" id="{4B10FDEC-7075-BB0D-498B-CA043596B5A0}"/>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508255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ags" Target="../tags/tag3.xml"/><Relationship Id="rId1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17" Type="http://schemas.openxmlformats.org/officeDocument/2006/relationships/oleObject" Target="../embeddings/oleObject1.bin"/><Relationship Id="rId2" Type="http://schemas.openxmlformats.org/officeDocument/2006/relationships/slideLayout" Target="../slideLayouts/slideLayout14.xml"/><Relationship Id="rId16" Type="http://schemas.openxmlformats.org/officeDocument/2006/relationships/image" Target="../media/image12.emf"/><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oleObject" Target="../embeddings/oleObject2.bin"/><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slideLayout" Target="../slideLayouts/slideLayout26.xml"/><Relationship Id="rId7"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10" Type="http://schemas.openxmlformats.org/officeDocument/2006/relationships/image" Target="../media/image1.emf"/><Relationship Id="rId4" Type="http://schemas.openxmlformats.org/officeDocument/2006/relationships/slideLayout" Target="../slideLayouts/slideLayout27.xml"/><Relationship Id="rId9"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userDrawn="1">
            <p:custDataLst>
              <p:tags r:id="rId14"/>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5" imgW="7772400" imgH="10058400" progId="TCLayout.ActiveDocument.1">
                  <p:embed/>
                </p:oleObj>
              </mc:Choice>
              <mc:Fallback>
                <p:oleObj name="think-cellスライド" r:id="rId15"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6"/>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3AC2D241-C39D-AA11-5E21-E9DECFC095B5}"/>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207521595"/>
      </p:ext>
    </p:extLst>
  </p:cSld>
  <p:clrMap bg1="lt1" tx1="dk1" bg2="lt2" tx2="dk2" accent1="accent1" accent2="accent2" accent3="accent3" accent4="accent4" accent5="accent5" accent6="accent6" hlink="hlink" folHlink="folHlink"/>
  <p:sldLayoutIdLst>
    <p:sldLayoutId id="2147484454" r:id="rId1"/>
    <p:sldLayoutId id="2147484443" r:id="rId2"/>
    <p:sldLayoutId id="2147484462" r:id="rId3"/>
    <p:sldLayoutId id="2147484450" r:id="rId4"/>
    <p:sldLayoutId id="2147484465" r:id="rId5"/>
    <p:sldLayoutId id="2147484446" r:id="rId6"/>
    <p:sldLayoutId id="2147484447" r:id="rId7"/>
    <p:sldLayoutId id="2147484448" r:id="rId8"/>
    <p:sldLayoutId id="2147484449" r:id="rId9"/>
    <p:sldLayoutId id="2147484463" r:id="rId10"/>
    <p:sldLayoutId id="2147484431" r:id="rId11"/>
    <p:sldLayoutId id="2147484459"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p15:clr>
            <a:srgbClr val="F26B43"/>
          </p15:clr>
        </p15:guide>
        <p15:guide id="2" pos="370">
          <p15:clr>
            <a:srgbClr val="F26B43"/>
          </p15:clr>
        </p15:guide>
        <p15:guide id="3" pos="7310">
          <p15:clr>
            <a:srgbClr val="F26B43"/>
          </p15:clr>
        </p15:guide>
        <p15:guide id="4" orient="horz" pos="3952">
          <p15:clr>
            <a:srgbClr val="F26B43"/>
          </p15:clr>
        </p15:guide>
        <p15:guide id="5" pos="3840">
          <p15:clr>
            <a:srgbClr val="5ACBF0"/>
          </p15:clr>
        </p15:guide>
        <p15:guide id="6" orient="horz" pos="2160">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2F3D157-6554-A029-2F49-45F5F3B53459}"/>
              </a:ext>
            </a:extLst>
          </p:cNvPr>
          <p:cNvGraphicFramePr>
            <a:graphicFrameLocks noChangeAspect="1"/>
          </p:cNvGraphicFramePr>
          <p:nvPr>
            <p:custDataLst>
              <p:tags r:id="rId13"/>
            </p:custDataLst>
            <p:extLst>
              <p:ext uri="{D42A27DB-BD31-4B8C-83A1-F6EECF244321}">
                <p14:modId xmlns:p14="http://schemas.microsoft.com/office/powerpoint/2010/main" val="200601319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5" imgW="7772400" imgH="10058400" progId="TCLayout.ActiveDocument.1">
                  <p:embed/>
                </p:oleObj>
              </mc:Choice>
              <mc:Fallback>
                <p:oleObj name="think-cellスライド" r:id="rId15" imgW="7772400" imgH="10058400" progId="TCLayout.ActiveDocument.1">
                  <p:embed/>
                  <p:pic>
                    <p:nvPicPr>
                      <p:cNvPr id="2" name="think-cell data - do not delete" hidden="1">
                        <a:extLst>
                          <a:ext uri="{FF2B5EF4-FFF2-40B4-BE49-F238E27FC236}">
                            <a16:creationId xmlns:a16="http://schemas.microsoft.com/office/drawing/2014/main" id="{82F3D157-6554-A029-2F49-45F5F3B53459}"/>
                          </a:ext>
                        </a:extLst>
                      </p:cNvPr>
                      <p:cNvPicPr/>
                      <p:nvPr/>
                    </p:nvPicPr>
                    <p:blipFill>
                      <a:blip r:embed="rId16"/>
                      <a:stretch>
                        <a:fillRect/>
                      </a:stretch>
                    </p:blipFill>
                    <p:spPr>
                      <a:xfrm>
                        <a:off x="1588" y="1588"/>
                        <a:ext cx="1227"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0CAB8BD8-5148-6D38-9C09-17B77DDEF5F7}"/>
              </a:ext>
            </a:extLst>
          </p:cNvPr>
          <p:cNvGraphicFramePr>
            <a:graphicFrameLocks noChangeAspect="1"/>
          </p:cNvGraphicFramePr>
          <p:nvPr userDrawn="1">
            <p:custDataLst>
              <p:tags r:id="rId14"/>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7" imgW="7772400" imgH="10058400" progId="TCLayout.ActiveDocument.1">
                  <p:embed/>
                </p:oleObj>
              </mc:Choice>
              <mc:Fallback>
                <p:oleObj name="think-cellスライド" r:id="rId17" imgW="7772400" imgH="10058400" progId="TCLayout.ActiveDocument.1">
                  <p:embed/>
                  <p:pic>
                    <p:nvPicPr>
                      <p:cNvPr id="3" name="think-cell data - do not delete" hidden="1">
                        <a:extLst>
                          <a:ext uri="{FF2B5EF4-FFF2-40B4-BE49-F238E27FC236}">
                            <a16:creationId xmlns:a16="http://schemas.microsoft.com/office/drawing/2014/main" id="{0CAB8BD8-5148-6D38-9C09-17B77DDEF5F7}"/>
                          </a:ext>
                        </a:extLst>
                      </p:cNvPr>
                      <p:cNvPicPr/>
                      <p:nvPr/>
                    </p:nvPicPr>
                    <p:blipFill>
                      <a:blip r:embed="rId18"/>
                      <a:stretch>
                        <a:fillRect/>
                      </a:stretch>
                    </p:blipFill>
                    <p:spPr>
                      <a:xfrm>
                        <a:off x="1588" y="1588"/>
                        <a:ext cx="1227" cy="1588"/>
                      </a:xfrm>
                      <a:prstGeom prst="rect">
                        <a:avLst/>
                      </a:prstGeom>
                    </p:spPr>
                  </p:pic>
                </p:oleObj>
              </mc:Fallback>
            </mc:AlternateContent>
          </a:graphicData>
        </a:graphic>
      </p:graphicFrame>
      <p:sp>
        <p:nvSpPr>
          <p:cNvPr id="4" name="角丸四角形 1">
            <a:extLst>
              <a:ext uri="{FF2B5EF4-FFF2-40B4-BE49-F238E27FC236}">
                <a16:creationId xmlns:a16="http://schemas.microsoft.com/office/drawing/2014/main" id="{F3427FF8-BEDB-2FB2-C29A-750AF9D3D70B}"/>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623112995"/>
      </p:ext>
    </p:extLst>
  </p:cSld>
  <p:clrMap bg1="lt1" tx1="dk1" bg2="lt2" tx2="dk2" accent1="accent1" accent2="accent2" accent3="accent3" accent4="accent4" accent5="accent5" accent6="accent6" hlink="hlink" folHlink="folHlink"/>
  <p:sldLayoutIdLst>
    <p:sldLayoutId id="2147484467" r:id="rId1"/>
    <p:sldLayoutId id="2147484468" r:id="rId2"/>
    <p:sldLayoutId id="2147484469" r:id="rId3"/>
    <p:sldLayoutId id="2147484470" r:id="rId4"/>
    <p:sldLayoutId id="2147484471" r:id="rId5"/>
    <p:sldLayoutId id="2147484472" r:id="rId6"/>
    <p:sldLayoutId id="2147484473" r:id="rId7"/>
    <p:sldLayoutId id="2147484474" r:id="rId8"/>
    <p:sldLayoutId id="2147484475" r:id="rId9"/>
    <p:sldLayoutId id="2147484476" r:id="rId10"/>
    <p:sldLayoutId id="214748447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p15:clr>
            <a:srgbClr val="F26B43"/>
          </p15:clr>
        </p15:guide>
        <p15:guide id="2" pos="370">
          <p15:clr>
            <a:srgbClr val="F26B43"/>
          </p15:clr>
        </p15:guide>
        <p15:guide id="3" orient="horz" pos="368">
          <p15:clr>
            <a:srgbClr val="F26B43"/>
          </p15:clr>
        </p15:guide>
        <p15:guide id="4" pos="7310">
          <p15:clr>
            <a:srgbClr val="F26B43"/>
          </p15:clr>
        </p15:guide>
        <p15:guide id="5" pos="3840">
          <p15:clr>
            <a:srgbClr val="5ACBF0"/>
          </p15:clr>
        </p15:guide>
        <p15:guide id="6" orient="horz" pos="2160">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p:custDataLst>
              <p:tags r:id="rId8"/>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9" imgW="7772400" imgH="10058400" progId="TCLayout.ActiveDocument.1">
                  <p:embed/>
                </p:oleObj>
              </mc:Choice>
              <mc:Fallback>
                <p:oleObj name="think-cellスライド" r:id="rId9"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0"/>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3AC2D241-C39D-AA11-5E21-E9DECFC095B5}"/>
              </a:ext>
            </a:extLst>
          </p:cNvPr>
          <p:cNvSpPr/>
          <p:nvPr/>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751990210"/>
      </p:ext>
    </p:extLst>
  </p:cSld>
  <p:clrMap bg1="lt1" tx1="dk1" bg2="lt2" tx2="dk2" accent1="accent1" accent2="accent2" accent3="accent3" accent4="accent4" accent5="accent5" accent6="accent6" hlink="hlink" folHlink="folHlink"/>
  <p:sldLayoutIdLst>
    <p:sldLayoutId id="2147484479" r:id="rId1"/>
    <p:sldLayoutId id="2147484480" r:id="rId2"/>
    <p:sldLayoutId id="2147484481" r:id="rId3"/>
    <p:sldLayoutId id="2147484482" r:id="rId4"/>
    <p:sldLayoutId id="2147484483" r:id="rId5"/>
    <p:sldLayoutId id="2147484484"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p15:clr>
            <a:srgbClr val="F26B43"/>
          </p15:clr>
        </p15:guide>
        <p15:guide id="2" pos="370">
          <p15:clr>
            <a:srgbClr val="F26B43"/>
          </p15:clr>
        </p15:guide>
        <p15:guide id="3" pos="7310">
          <p15:clr>
            <a:srgbClr val="F26B43"/>
          </p15:clr>
        </p15:guide>
        <p15:guide id="4" orient="horz" pos="3952">
          <p15:clr>
            <a:srgbClr val="F26B43"/>
          </p15:clr>
        </p15:guide>
        <p15:guide id="5" pos="3840">
          <p15:clr>
            <a:srgbClr val="5ACBF0"/>
          </p15:clr>
        </p15:guide>
        <p15:guide id="6" orient="horz" pos="2160">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hyperlink" Target="https://ads-help.yahoo-net.jp/s/article/H000044533" TargetMode="External"/><Relationship Id="rId2" Type="http://schemas.openxmlformats.org/officeDocument/2006/relationships/image" Target="../media/image21.png"/><Relationship Id="rId1" Type="http://schemas.openxmlformats.org/officeDocument/2006/relationships/slideLayout" Target="../slideLayouts/slideLayout22.xml"/><Relationship Id="rId5" Type="http://schemas.openxmlformats.org/officeDocument/2006/relationships/hyperlink" Target="https://www.lycbiz.com/jp/download/" TargetMode="External"/><Relationship Id="rId4" Type="http://schemas.openxmlformats.org/officeDocument/2006/relationships/hyperlink" Target="https://portal.yadui.business.yahoo.co.jp/agencyportal/873240/"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2.xml"/><Relationship Id="rId6" Type="http://schemas.openxmlformats.org/officeDocument/2006/relationships/image" Target="../media/image25.jpe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1.png"/><Relationship Id="rId1" Type="http://schemas.openxmlformats.org/officeDocument/2006/relationships/slideLayout" Target="../slideLayouts/slideLayout22.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8.pn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8.png"/><Relationship Id="rId1" Type="http://schemas.openxmlformats.org/officeDocument/2006/relationships/slideLayout" Target="../slideLayouts/slideLayout22.xml"/><Relationship Id="rId5" Type="http://schemas.openxmlformats.org/officeDocument/2006/relationships/image" Target="../media/image31.emf"/><Relationship Id="rId4" Type="http://schemas.openxmlformats.org/officeDocument/2006/relationships/image" Target="../media/image30.emf"/></Relationships>
</file>

<file path=ppt/slides/_rels/slide17.xml.rels><?xml version="1.0" encoding="UTF-8" standalone="yes"?>
<Relationships xmlns="http://schemas.openxmlformats.org/package/2006/relationships"><Relationship Id="rId3" Type="http://schemas.openxmlformats.org/officeDocument/2006/relationships/hyperlink" Target="https://s.yimg.jp/dl/displayads-guarantee/formatguide.zip" TargetMode="External"/><Relationship Id="rId2" Type="http://schemas.openxmlformats.org/officeDocument/2006/relationships/image" Target="../media/image8.png"/><Relationship Id="rId1" Type="http://schemas.openxmlformats.org/officeDocument/2006/relationships/slideLayout" Target="../slideLayouts/slideLayout2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hyperlink" Target="https://ads-help.yahoo-net.jp/s/article/H000044930?language=ja"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hyperlink" Target="https://s.yimg.jp/dl/displayads-guarantee/formatguide.zip" TargetMode="External"/><Relationship Id="rId7" Type="http://schemas.openxmlformats.org/officeDocument/2006/relationships/image" Target="../media/image35.png"/><Relationship Id="rId2" Type="http://schemas.openxmlformats.org/officeDocument/2006/relationships/image" Target="../media/image8.png"/><Relationship Id="rId1" Type="http://schemas.openxmlformats.org/officeDocument/2006/relationships/slideLayout" Target="../slideLayouts/slideLayout22.xml"/><Relationship Id="rId6" Type="http://schemas.openxmlformats.org/officeDocument/2006/relationships/image" Target="../media/image33.jpeg"/><Relationship Id="rId5" Type="http://schemas.openxmlformats.org/officeDocument/2006/relationships/image" Target="../media/image34.jpeg"/><Relationship Id="rId4" Type="http://schemas.openxmlformats.org/officeDocument/2006/relationships/hyperlink" Target="https://ads-help.yahoo-net.jp/s/article/H000044930?language=ja"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hyperlink" Target="https://s.yimg.jp/dl/displayads-guarantee/formatguide.zip" TargetMode="External"/><Relationship Id="rId2" Type="http://schemas.openxmlformats.org/officeDocument/2006/relationships/image" Target="../media/image8.png"/><Relationship Id="rId1" Type="http://schemas.openxmlformats.org/officeDocument/2006/relationships/slideLayout" Target="../slideLayouts/slideLayout22.xml"/><Relationship Id="rId5" Type="http://schemas.openxmlformats.org/officeDocument/2006/relationships/image" Target="../media/image36.jpeg"/><Relationship Id="rId4" Type="http://schemas.openxmlformats.org/officeDocument/2006/relationships/hyperlink" Target="https://ads-help.yahoo-net.jp/s/article/H000044930?language=ja"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7.png"/><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3" Type="http://schemas.openxmlformats.org/officeDocument/2006/relationships/hyperlink" Target="https://form-business.yahoo.co.jp/claris/enqueteForm?inquiry_type=placement_restrictions" TargetMode="External"/><Relationship Id="rId2" Type="http://schemas.openxmlformats.org/officeDocument/2006/relationships/image" Target="../media/image38.png"/><Relationship Id="rId1" Type="http://schemas.openxmlformats.org/officeDocument/2006/relationships/slideLayout" Target="../slideLayouts/slideLayout22.xml"/><Relationship Id="rId6" Type="http://schemas.microsoft.com/office/2007/relationships/hdphoto" Target="../media/hdphoto2.wdp"/><Relationship Id="rId5" Type="http://schemas.openxmlformats.org/officeDocument/2006/relationships/image" Target="../media/image37.png"/><Relationship Id="rId4" Type="http://schemas.openxmlformats.org/officeDocument/2006/relationships/hyperlink" Target="https://ads-help.yahoo-net.jp/s/article/H000044278?language=ja"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3" Type="http://schemas.openxmlformats.org/officeDocument/2006/relationships/hyperlink" Target="https://ads-help.yahoo-net.jp/s/article/H000044245?language=ja" TargetMode="External"/><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3" Type="http://schemas.openxmlformats.org/officeDocument/2006/relationships/hyperlink" Target="https://ads-help.yahoo-net.jp/s/article/H000047173?language=ja" TargetMode="External"/><Relationship Id="rId2" Type="http://schemas.openxmlformats.org/officeDocument/2006/relationships/image" Target="../media/image38.png"/><Relationship Id="rId1" Type="http://schemas.openxmlformats.org/officeDocument/2006/relationships/slideLayout" Target="../slideLayouts/slideLayout22.xml"/><Relationship Id="rId4" Type="http://schemas.openxmlformats.org/officeDocument/2006/relationships/hyperlink" Target="https://ads-help.yahoo-net.jp/s/article/H000047173?language=en_U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portal.yadui.business.yahoo.co.jp/agencyportal/873240/" TargetMode="External"/><Relationship Id="rId2" Type="http://schemas.openxmlformats.org/officeDocument/2006/relationships/image" Target="../media/image21.png"/><Relationship Id="rId1" Type="http://schemas.openxmlformats.org/officeDocument/2006/relationships/slideLayout" Target="../slideLayouts/slideLayout22.xml"/><Relationship Id="rId5" Type="http://schemas.openxmlformats.org/officeDocument/2006/relationships/hyperlink" Target="https://portal.yadui.business.yahoo.co.jp/agencyportal/30335704/" TargetMode="External"/><Relationship Id="rId4" Type="http://schemas.openxmlformats.org/officeDocument/2006/relationships/hyperlink" Target="https://www.lycbiz.com/jp/download/"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ads-help.yahoo-net.jp/s/article/H000044816?language=ja" TargetMode="External"/><Relationship Id="rId2" Type="http://schemas.openxmlformats.org/officeDocument/2006/relationships/image" Target="../media/image38.png"/><Relationship Id="rId1" Type="http://schemas.openxmlformats.org/officeDocument/2006/relationships/slideLayout" Target="../slideLayouts/slideLayout22.xml"/><Relationship Id="rId4" Type="http://schemas.openxmlformats.org/officeDocument/2006/relationships/hyperlink" Target="https://ads-help.yahoo-net.jp/s/article/H000047173?language=ja"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ads-help.yahoo-net.jp/s/article/H000044528?language=ja" TargetMode="External"/><Relationship Id="rId2" Type="http://schemas.openxmlformats.org/officeDocument/2006/relationships/image" Target="../media/image38.png"/><Relationship Id="rId1" Type="http://schemas.openxmlformats.org/officeDocument/2006/relationships/slideLayout" Target="../slideLayouts/slideLayout22.xml"/><Relationship Id="rId5" Type="http://schemas.openxmlformats.org/officeDocument/2006/relationships/image" Target="../media/image26.jpeg"/><Relationship Id="rId4" Type="http://schemas.openxmlformats.org/officeDocument/2006/relationships/image" Target="../media/image27.jpeg"/></Relationships>
</file>

<file path=ppt/slides/_rels/slide42.xml.rels><?xml version="1.0" encoding="UTF-8" standalone="yes"?>
<Relationships xmlns="http://schemas.openxmlformats.org/package/2006/relationships"><Relationship Id="rId3" Type="http://schemas.openxmlformats.org/officeDocument/2006/relationships/hyperlink" Target="https://ads-help.yahoo-net.jp/s/article/H000047173?language=ja" TargetMode="External"/><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43.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2" Type="http://schemas.openxmlformats.org/officeDocument/2006/relationships/image" Target="../media/image38.png"/><Relationship Id="rId1" Type="http://schemas.openxmlformats.org/officeDocument/2006/relationships/slideLayout" Target="../slideLayouts/slideLayout22.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hyperlink" Target="mailto:ml-toppage-pr-desk@lycorp.co.jp"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8.png"/><Relationship Id="rId1" Type="http://schemas.openxmlformats.org/officeDocument/2006/relationships/slideLayout" Target="../slideLayouts/slideLayout22.xml"/><Relationship Id="rId4" Type="http://schemas.openxmlformats.org/officeDocument/2006/relationships/hyperlink" Target="https://form-business.yahoo.co.jp/claris/enqueteForm?inquiry_type=guaranteed_review"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7" Type="http://schemas.openxmlformats.org/officeDocument/2006/relationships/image" Target="../media/image43.svg"/><Relationship Id="rId2" Type="http://schemas.openxmlformats.org/officeDocument/2006/relationships/image" Target="../media/image38.png"/><Relationship Id="rId1" Type="http://schemas.openxmlformats.org/officeDocument/2006/relationships/slideLayout" Target="../slideLayouts/slideLayout22.xml"/><Relationship Id="rId6" Type="http://schemas.openxmlformats.org/officeDocument/2006/relationships/image" Target="../media/image42.png"/><Relationship Id="rId5" Type="http://schemas.openxmlformats.org/officeDocument/2006/relationships/hyperlink" Target="mailto:ml-toppage-pr-desk@lycorp.co.jp" TargetMode="External"/><Relationship Id="rId4" Type="http://schemas.openxmlformats.org/officeDocument/2006/relationships/image" Target="../media/image41.png"/></Relationships>
</file>

<file path=ppt/slides/_rels/slide4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hyperlink" Target="https://form-business.yahoo.co.jp/claris/enqueteForm?inquiry_type=placement_restrictions" TargetMode="External"/><Relationship Id="rId7"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2.xml"/><Relationship Id="rId6" Type="http://schemas.openxmlformats.org/officeDocument/2006/relationships/hyperlink" Target="mailto:ml-toppage-pr-desk@lycorp.co.jp" TargetMode="External"/><Relationship Id="rId5" Type="http://schemas.openxmlformats.org/officeDocument/2006/relationships/hyperlink" Target="https://ads-help.yahoo-net.jp/s/article/H000044534?language=ja" TargetMode="External"/><Relationship Id="rId4" Type="http://schemas.openxmlformats.org/officeDocument/2006/relationships/hyperlink" Target="https://form-business.yahoo.co.jp/claris/enqueteForm?inquiry_type=guaranteed_review" TargetMode="External"/></Relationships>
</file>

<file path=ppt/slides/_rels/slide4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7.png"/><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5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5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5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5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5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7.png"/><Relationship Id="rId1" Type="http://schemas.openxmlformats.org/officeDocument/2006/relationships/slideLayout" Target="../slideLayouts/slideLayout21.xml"/></Relationships>
</file>

<file path=ppt/slides/_rels/slide5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5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7.png"/><Relationship Id="rId1" Type="http://schemas.openxmlformats.org/officeDocument/2006/relationships/slideLayout" Target="../slideLayouts/slideLayout21.xml"/></Relationships>
</file>

<file path=ppt/slides/_rels/slide58.xml.rels><?xml version="1.0" encoding="UTF-8" standalone="yes"?>
<Relationships xmlns="http://schemas.openxmlformats.org/package/2006/relationships"><Relationship Id="rId3" Type="http://schemas.openxmlformats.org/officeDocument/2006/relationships/hyperlink" Target="https://form-business.yahoo.co.jp/claris/enqueteForm?inquiry_type=placement_restrictions" TargetMode="External"/><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5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60.xml.rels><?xml version="1.0" encoding="UTF-8" standalone="yes"?>
<Relationships xmlns="http://schemas.openxmlformats.org/package/2006/relationships"><Relationship Id="rId3" Type="http://schemas.openxmlformats.org/officeDocument/2006/relationships/hyperlink" Target="https://form-business.yahoo.co.jp/claris/enqueteForm?inquiry_type=bls_review" TargetMode="External"/><Relationship Id="rId2" Type="http://schemas.openxmlformats.org/officeDocument/2006/relationships/image" Target="../media/image38.png"/><Relationship Id="rId1" Type="http://schemas.openxmlformats.org/officeDocument/2006/relationships/slideLayout" Target="../slideLayouts/slideLayout22.xml"/><Relationship Id="rId5" Type="http://schemas.openxmlformats.org/officeDocument/2006/relationships/hyperlink" Target="https://form-business.yahoo.co.jp/claris/enqueteForm?inquiry_type=guaranteed_review" TargetMode="External"/><Relationship Id="rId4" Type="http://schemas.openxmlformats.org/officeDocument/2006/relationships/hyperlink" Target="https://ads-help.yahoo-net.jp/s/article/H000044534" TargetMode="External"/></Relationships>
</file>

<file path=ppt/slides/_rels/slide6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6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8.png"/><Relationship Id="rId1" Type="http://schemas.openxmlformats.org/officeDocument/2006/relationships/slideLayout" Target="../slideLayouts/slideLayout22.xml"/><Relationship Id="rId4" Type="http://schemas.openxmlformats.org/officeDocument/2006/relationships/image" Target="../media/image48.png"/></Relationships>
</file>

<file path=ppt/slides/_rels/slide63.xml.rels><?xml version="1.0" encoding="UTF-8" standalone="yes"?>
<Relationships xmlns="http://schemas.openxmlformats.org/package/2006/relationships"><Relationship Id="rId3" Type="http://schemas.openxmlformats.org/officeDocument/2006/relationships/hyperlink" Target="https://ads-help.yahoo-net.jp/s/article/H000044196?language=ja" TargetMode="External"/><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64.xml.rels><?xml version="1.0" encoding="UTF-8" standalone="yes"?>
<Relationships xmlns="http://schemas.openxmlformats.org/package/2006/relationships"><Relationship Id="rId3" Type="http://schemas.openxmlformats.org/officeDocument/2006/relationships/hyperlink" Target="https://ads-help.yahoo-net.jp/s/article/H000044904?language=ja" TargetMode="External"/><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65.xml.rels><?xml version="1.0" encoding="UTF-8" standalone="yes"?>
<Relationships xmlns="http://schemas.openxmlformats.org/package/2006/relationships"><Relationship Id="rId3" Type="http://schemas.openxmlformats.org/officeDocument/2006/relationships/hyperlink" Target="https://www.lycbiz.com/jp/download/yahoo/" TargetMode="External"/><Relationship Id="rId2" Type="http://schemas.openxmlformats.org/officeDocument/2006/relationships/image" Target="../media/image38.png"/><Relationship Id="rId1" Type="http://schemas.openxmlformats.org/officeDocument/2006/relationships/slideLayout" Target="../slideLayouts/slideLayout22.xml"/><Relationship Id="rId6" Type="http://schemas.openxmlformats.org/officeDocument/2006/relationships/hyperlink" Target="https://ads-help.yahoo-net.jp/s/article/H000044533" TargetMode="External"/><Relationship Id="rId5" Type="http://schemas.openxmlformats.org/officeDocument/2006/relationships/hyperlink" Target="https://ads-help.yahoo-net.jp/" TargetMode="External"/><Relationship Id="rId4" Type="http://schemas.openxmlformats.org/officeDocument/2006/relationships/hyperlink" Target="https://www.lycbiz.com/jp/terms-and-policies/yahoo/" TargetMode="External"/></Relationships>
</file>

<file path=ppt/slides/_rels/slide66.xml.rels><?xml version="1.0" encoding="UTF-8" standalone="yes"?>
<Relationships xmlns="http://schemas.openxmlformats.org/package/2006/relationships"><Relationship Id="rId3" Type="http://schemas.openxmlformats.org/officeDocument/2006/relationships/hyperlink" Target="https://ads-help.yahoo-net.jp/" TargetMode="External"/><Relationship Id="rId7" Type="http://schemas.openxmlformats.org/officeDocument/2006/relationships/hyperlink" Target="https://form-business.yahoo.co.jp/claris/enqueteForm?inquiry_type=guaranteed_review" TargetMode="External"/><Relationship Id="rId2" Type="http://schemas.openxmlformats.org/officeDocument/2006/relationships/image" Target="../media/image38.png"/><Relationship Id="rId1" Type="http://schemas.openxmlformats.org/officeDocument/2006/relationships/slideLayout" Target="../slideLayouts/slideLayout22.xml"/><Relationship Id="rId6" Type="http://schemas.openxmlformats.org/officeDocument/2006/relationships/hyperlink" Target="https://form-business.yahoo.co.jp/claris/enqueteForm?inquiry_type=placement_restrictions" TargetMode="External"/><Relationship Id="rId5" Type="http://schemas.openxmlformats.org/officeDocument/2006/relationships/hyperlink" Target="https://portal.yadui.business.yahoo.co.jp/agencyportal/30335704/" TargetMode="External"/><Relationship Id="rId4" Type="http://schemas.openxmlformats.org/officeDocument/2006/relationships/hyperlink" Target="https://portal.yadui.business.yahoo.co.jp/agencyportal/873315/"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963EEF-140C-2162-B5B8-84689BC727D4}"/>
            </a:ext>
          </a:extLst>
        </p:cNvPr>
        <p:cNvGrpSpPr/>
        <p:nvPr/>
      </p:nvGrpSpPr>
      <p:grpSpPr>
        <a:xfrm>
          <a:off x="0" y="0"/>
          <a:ext cx="0" cy="0"/>
          <a:chOff x="0" y="0"/>
          <a:chExt cx="0" cy="0"/>
        </a:xfrm>
      </p:grpSpPr>
      <p:sp>
        <p:nvSpPr>
          <p:cNvPr id="10242" name="テキスト プレースホルダー 5">
            <a:extLst>
              <a:ext uri="{FF2B5EF4-FFF2-40B4-BE49-F238E27FC236}">
                <a16:creationId xmlns:a16="http://schemas.microsoft.com/office/drawing/2014/main" id="{C4168BCF-89ED-50DE-A3BB-87B89E3AE521}"/>
              </a:ext>
            </a:extLst>
          </p:cNvPr>
          <p:cNvSpPr>
            <a:spLocks noGrp="1" noChangeArrowheads="1"/>
          </p:cNvSpPr>
          <p:nvPr>
            <p:ph type="body"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lvl="0" eaLnBrk="0" fontAlgn="base" hangingPunct="0">
              <a:spcAft>
                <a:spcPct val="0"/>
              </a:spcAft>
              <a:defRPr/>
            </a:pPr>
            <a:r>
              <a:rPr lang="en-US" altLang="ja-JP" sz="3600" dirty="0">
                <a:cs typeface="Segoe UI" panose="020B0502040204020203" pitchFamily="34" charset="0"/>
              </a:rPr>
              <a:t>Yahoo! JAPAN</a:t>
            </a:r>
            <a:r>
              <a:rPr lang="ja-JP" altLang="en-US" sz="3600" dirty="0">
                <a:cs typeface="Segoe UI" panose="020B0502040204020203" pitchFamily="34" charset="0"/>
              </a:rPr>
              <a:t>トップページ　トピックス</a:t>
            </a:r>
            <a:r>
              <a:rPr lang="en-US" altLang="ja-JP" sz="3600" dirty="0">
                <a:cs typeface="Segoe UI" panose="020B0502040204020203" pitchFamily="34" charset="0"/>
              </a:rPr>
              <a:t>PR</a:t>
            </a:r>
          </a:p>
          <a:p>
            <a:pPr lvl="0" eaLnBrk="0" fontAlgn="base" hangingPunct="0">
              <a:spcAft>
                <a:spcPct val="0"/>
              </a:spcAft>
              <a:defRPr/>
            </a:pPr>
            <a:r>
              <a:rPr lang="en-US" altLang="ja-JP" sz="3600" dirty="0">
                <a:cs typeface="Segoe UI" panose="020B0502040204020203" pitchFamily="34" charset="0"/>
              </a:rPr>
              <a:t>2026</a:t>
            </a:r>
            <a:r>
              <a:rPr lang="ja-JP" altLang="en-US" sz="3600" dirty="0">
                <a:cs typeface="Segoe UI" panose="020B0502040204020203" pitchFamily="34" charset="0"/>
              </a:rPr>
              <a:t>年</a:t>
            </a:r>
            <a:r>
              <a:rPr lang="en-US" altLang="ja-JP" sz="3600" dirty="0">
                <a:cs typeface="Segoe UI" panose="020B0502040204020203" pitchFamily="34" charset="0"/>
              </a:rPr>
              <a:t>4</a:t>
            </a:r>
            <a:r>
              <a:rPr lang="ja-JP" altLang="en-US" sz="3600" dirty="0">
                <a:cs typeface="Segoe UI" panose="020B0502040204020203" pitchFamily="34" charset="0"/>
              </a:rPr>
              <a:t>月～</a:t>
            </a:r>
            <a:r>
              <a:rPr lang="en-US" altLang="ja-JP" sz="3600" dirty="0">
                <a:cs typeface="Segoe UI" panose="020B0502040204020203" pitchFamily="34" charset="0"/>
              </a:rPr>
              <a:t>2026</a:t>
            </a:r>
            <a:r>
              <a:rPr lang="ja-JP" altLang="en-US" sz="3600" dirty="0">
                <a:cs typeface="Segoe UI" panose="020B0502040204020203" pitchFamily="34" charset="0"/>
              </a:rPr>
              <a:t>年</a:t>
            </a:r>
            <a:r>
              <a:rPr lang="en-US" altLang="ja-JP" sz="3600" dirty="0">
                <a:cs typeface="Segoe UI" panose="020B0502040204020203" pitchFamily="34" charset="0"/>
              </a:rPr>
              <a:t>9</a:t>
            </a:r>
            <a:r>
              <a:rPr lang="ja-JP" altLang="en-US" sz="3600" dirty="0">
                <a:cs typeface="Segoe UI" panose="020B0502040204020203" pitchFamily="34" charset="0"/>
              </a:rPr>
              <a:t>月　</a:t>
            </a:r>
            <a:r>
              <a:rPr lang="ja-JP" altLang="en-US" sz="3600" dirty="0"/>
              <a:t>セールスシート</a:t>
            </a:r>
            <a:endParaRPr lang="ja-JP" altLang="en-US" sz="3600" dirty="0">
              <a:latin typeface="メイリオ" panose="020B0604030504040204" pitchFamily="34" charset="-128"/>
              <a:ea typeface="メイリオ" panose="020B0604030504040204" pitchFamily="34" charset="-128"/>
            </a:endParaRPr>
          </a:p>
        </p:txBody>
      </p:sp>
      <p:sp>
        <p:nvSpPr>
          <p:cNvPr id="10243" name="テキスト プレースホルダー 6">
            <a:extLst>
              <a:ext uri="{FF2B5EF4-FFF2-40B4-BE49-F238E27FC236}">
                <a16:creationId xmlns:a16="http://schemas.microsoft.com/office/drawing/2014/main" id="{A17FE010-CFC4-317C-67A3-712AEE309A1A}"/>
              </a:ext>
            </a:extLst>
          </p:cNvPr>
          <p:cNvSpPr>
            <a:spLocks noGrp="1" noChangeArrowheads="1"/>
          </p:cNvSpPr>
          <p:nvPr>
            <p:ph type="body"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2026/1/14</a:t>
            </a:r>
          </a:p>
        </p:txBody>
      </p:sp>
      <p:sp>
        <p:nvSpPr>
          <p:cNvPr id="10241" name="テキスト プレースホルダー 4">
            <a:extLst>
              <a:ext uri="{FF2B5EF4-FFF2-40B4-BE49-F238E27FC236}">
                <a16:creationId xmlns:a16="http://schemas.microsoft.com/office/drawing/2014/main" id="{4B52A993-85D1-4A95-482B-EAA616AD5A0A}"/>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p>
        </p:txBody>
      </p:sp>
      <p:sp>
        <p:nvSpPr>
          <p:cNvPr id="2" name="角丸四角形 1">
            <a:extLst>
              <a:ext uri="{FF2B5EF4-FFF2-40B4-BE49-F238E27FC236}">
                <a16:creationId xmlns:a16="http://schemas.microsoft.com/office/drawing/2014/main" id="{8F503E33-092C-1411-F35C-9F93EA5A24E2}"/>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eaLnBrk="1" fontAlgn="auto" hangingPunct="1">
              <a:lnSpc>
                <a:spcPct val="120000"/>
              </a:lnSpc>
              <a:spcBef>
                <a:spcPts val="0"/>
              </a:spcBef>
              <a:spcAft>
                <a:spcPts val="0"/>
              </a:spcAft>
              <a:defRPr/>
            </a:pPr>
            <a:r>
              <a:rPr lang="en-US" altLang="ja-JP" sz="1200" b="1" dirty="0">
                <a:solidFill>
                  <a:schemeClr val="accent1"/>
                </a:solidFill>
                <a:latin typeface="メイリオ" panose="020B0604030504040204" pitchFamily="34" charset="-128"/>
                <a:ea typeface="メイリオ" panose="020B0604030504040204" pitchFamily="34" charset="-128"/>
              </a:rPr>
              <a:t>LINE</a:t>
            </a:r>
            <a:r>
              <a:rPr lang="ja-JP" altLang="en-US" sz="1200" b="1" dirty="0">
                <a:solidFill>
                  <a:schemeClr val="accent1"/>
                </a:solidFill>
                <a:latin typeface="メイリオ" panose="020B0604030504040204" pitchFamily="34" charset="-128"/>
                <a:ea typeface="メイリオ" panose="020B0604030504040204" pitchFamily="34" charset="-128"/>
              </a:rPr>
              <a:t>ヤフー広告 ディスプレイ広告（予約型）</a:t>
            </a:r>
          </a:p>
        </p:txBody>
      </p:sp>
    </p:spTree>
    <p:extLst>
      <p:ext uri="{BB962C8B-B14F-4D97-AF65-F5344CB8AC3E}">
        <p14:creationId xmlns:p14="http://schemas.microsoft.com/office/powerpoint/2010/main" val="1807006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FB483A-763B-1313-690D-1BDAF34C42B5}"/>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4A71040D-94A5-8A8A-774D-7424FA1EA43A}"/>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3ABC5AD-B6FB-52A2-44B9-D2C40CA40E3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7AEFDE4F-437A-B520-C680-2E1B1F1BA1F9}"/>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D3A5AEEF-F5CC-9474-A91B-77EF55BAF6BF}"/>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a:t>
            </a:r>
            <a:r>
              <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2026</a:t>
            </a: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年</a:t>
            </a:r>
            <a:r>
              <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4</a:t>
            </a: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月</a:t>
            </a:r>
            <a:r>
              <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1</a:t>
            </a: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日以降適用の掲載制限カテゴリー追加</a:t>
            </a:r>
            <a:b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b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適用の有無は各セールスシートをご確認ください。</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・電子たばこ</a:t>
            </a: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・性的部位治療</a:t>
            </a: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・性を連想させるクリエイティブ（デジタルエンターテインメント）</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・制作費申し込みフォームの変更</a:t>
            </a: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トップページカスタマイズ広告、タイアップ広告、一部特集など広告管理ツールを通さない商品の</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お申し込み先が「</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LINE Biz Process Manager</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LBPM</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）」へ変更になります。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2025</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年</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12/17</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（水）リリースの</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LINE Talk Head View Premium</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が変更対象の第一弾です。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LBPM</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のリリースが</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2026</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年</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2</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月下旬のため、制作費の申し込み開始は後日ご案内いたします。</a:t>
            </a: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p:txBody>
      </p:sp>
      <p:sp>
        <p:nvSpPr>
          <p:cNvPr id="2" name="1 つの角を丸めた四角形 22">
            <a:extLst>
              <a:ext uri="{FF2B5EF4-FFF2-40B4-BE49-F238E27FC236}">
                <a16:creationId xmlns:a16="http://schemas.microsoft.com/office/drawing/2014/main" id="{37EBAAAA-9464-8D21-6BAB-8F2F76A2DA11}"/>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FFFFFF"/>
                </a:solidFill>
                <a:effectLst/>
                <a:uLnTx/>
                <a:uFillTx/>
                <a:latin typeface="Meiryo"/>
                <a:ea typeface="Meiryo"/>
                <a:cs typeface="+mn-cs"/>
              </a:rPr>
              <a:t>2</a:t>
            </a:r>
            <a:r>
              <a:rPr kumimoji="1" lang="ja-JP" altLang="en-US" sz="1800" b="1" i="0" u="none" strike="noStrike" kern="1200" cap="none" spc="0" normalizeH="0" baseline="0" noProof="0" dirty="0">
                <a:ln>
                  <a:noFill/>
                </a:ln>
                <a:solidFill>
                  <a:srgbClr val="FFFFFF"/>
                </a:solidFill>
                <a:effectLst/>
                <a:uLnTx/>
                <a:uFillTx/>
                <a:latin typeface="Meiryo"/>
                <a:ea typeface="Meiryo"/>
                <a:cs typeface="+mn-cs"/>
              </a:rPr>
              <a:t>．予約型商品全体にかかわる変更</a:t>
            </a:r>
          </a:p>
        </p:txBody>
      </p:sp>
      <p:graphicFrame>
        <p:nvGraphicFramePr>
          <p:cNvPr id="5" name="表 4">
            <a:extLst>
              <a:ext uri="{FF2B5EF4-FFF2-40B4-BE49-F238E27FC236}">
                <a16:creationId xmlns:a16="http://schemas.microsoft.com/office/drawing/2014/main" id="{E5407409-C280-9349-7C6D-F6223389DAFE}"/>
              </a:ext>
            </a:extLst>
          </p:cNvPr>
          <p:cNvGraphicFramePr>
            <a:graphicFrameLocks noGrp="1"/>
          </p:cNvGraphicFramePr>
          <p:nvPr/>
        </p:nvGraphicFramePr>
        <p:xfrm>
          <a:off x="1090652" y="5292101"/>
          <a:ext cx="10010694" cy="961843"/>
        </p:xfrm>
        <a:graphic>
          <a:graphicData uri="http://schemas.openxmlformats.org/drawingml/2006/table">
            <a:tbl>
              <a:tblPr bandRow="1"/>
              <a:tblGrid>
                <a:gridCol w="2879218">
                  <a:extLst>
                    <a:ext uri="{9D8B030D-6E8A-4147-A177-3AD203B41FA5}">
                      <a16:colId xmlns:a16="http://schemas.microsoft.com/office/drawing/2014/main" val="3236551118"/>
                    </a:ext>
                  </a:extLst>
                </a:gridCol>
                <a:gridCol w="3537835">
                  <a:extLst>
                    <a:ext uri="{9D8B030D-6E8A-4147-A177-3AD203B41FA5}">
                      <a16:colId xmlns:a16="http://schemas.microsoft.com/office/drawing/2014/main" val="3901351372"/>
                    </a:ext>
                  </a:extLst>
                </a:gridCol>
                <a:gridCol w="3593641">
                  <a:extLst>
                    <a:ext uri="{9D8B030D-6E8A-4147-A177-3AD203B41FA5}">
                      <a16:colId xmlns:a16="http://schemas.microsoft.com/office/drawing/2014/main" val="3475477789"/>
                    </a:ext>
                  </a:extLst>
                </a:gridCol>
              </a:tblGrid>
              <a:tr h="504899">
                <a:tc row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申し込みツール</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現在</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solidFill>
                            <a:schemeClr val="bg1"/>
                          </a:solidFill>
                          <a:latin typeface="Meiryo"/>
                          <a:ea typeface="Meiryo"/>
                        </a:rPr>
                        <a:t>2</a:t>
                      </a:r>
                      <a:r>
                        <a:rPr kumimoji="1" lang="ja-JP" altLang="en-US" sz="1400" b="1" i="0" dirty="0">
                          <a:solidFill>
                            <a:schemeClr val="bg1"/>
                          </a:solidFill>
                          <a:latin typeface="Meiryo"/>
                          <a:ea typeface="Meiryo"/>
                        </a:rPr>
                        <a:t>月下旬以降</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456944">
                <a:tc vMerge="1">
                  <a:txBody>
                    <a:bodyPr/>
                    <a:lstStyle/>
                    <a:p>
                      <a:pPr algn="ctr" fontAlgn="t">
                        <a:buNone/>
                      </a:pP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お申込みフォーム</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mn-ea"/>
                          <a:cs typeface="+mn-cs"/>
                        </a:rPr>
                        <a:t>LINE Biz Process Manager</a:t>
                      </a:r>
                      <a:r>
                        <a:rPr kumimoji="1" lang="ja-JP" altLang="en-US" sz="1200" b="1" kern="1200" dirty="0">
                          <a:solidFill>
                            <a:srgbClr val="002AFF"/>
                          </a:solidFill>
                          <a:effectLst/>
                          <a:latin typeface="メイリオ" panose="020B0604030504040204" pitchFamily="50" charset="-128"/>
                          <a:ea typeface="+mn-ea"/>
                          <a:cs typeface="+mn-cs"/>
                        </a:rPr>
                        <a:t>（</a:t>
                      </a:r>
                      <a:r>
                        <a:rPr kumimoji="1" lang="en-US" altLang="ja-JP" sz="1200" b="1" kern="1200" dirty="0">
                          <a:solidFill>
                            <a:srgbClr val="002AFF"/>
                          </a:solidFill>
                          <a:effectLst/>
                          <a:latin typeface="メイリオ" panose="020B0604030504040204" pitchFamily="50" charset="-128"/>
                          <a:ea typeface="+mn-ea"/>
                          <a:cs typeface="+mn-cs"/>
                        </a:rPr>
                        <a:t>LBPM</a:t>
                      </a:r>
                      <a:r>
                        <a:rPr kumimoji="1" lang="ja-JP" altLang="en-US" sz="1200" b="1" kern="1200" dirty="0">
                          <a:solidFill>
                            <a:srgbClr val="002AFF"/>
                          </a:solidFill>
                          <a:effectLst/>
                          <a:latin typeface="メイリオ" panose="020B0604030504040204" pitchFamily="50" charset="-128"/>
                          <a:ea typeface="+mn-ea"/>
                          <a:cs typeface="+mn-cs"/>
                        </a:rPr>
                        <a:t>）</a:t>
                      </a:r>
                      <a:endParaRPr kumimoji="1" lang="en-US" altLang="ja-JP" sz="1200" b="1" kern="1200" dirty="0">
                        <a:solidFill>
                          <a:srgbClr val="002AFF"/>
                        </a:solidFill>
                        <a:effectLst/>
                        <a:latin typeface="メイリオ" panose="020B0604030504040204" pitchFamily="50" charset="-128"/>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bl>
          </a:graphicData>
        </a:graphic>
      </p:graphicFrame>
    </p:spTree>
    <p:extLst>
      <p:ext uri="{BB962C8B-B14F-4D97-AF65-F5344CB8AC3E}">
        <p14:creationId xmlns:p14="http://schemas.microsoft.com/office/powerpoint/2010/main" val="1915238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E1F0F9-2DA2-6B7A-19D4-CACA84D484C3}"/>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B9281EE0-2060-CE14-4F94-316893787BEF}"/>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5F08D959-5C6C-3F2D-DF98-00A834FB1B4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AD781D08-A4EE-3ACE-CB5F-46476934B2FB}"/>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C250B637-652A-62DD-55C7-46CF9EF7C797}"/>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rPr>
              <a:t>・共通免責事項のヘルプ記載</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これまでセールスシートの巻末に「予約型共通免責事項・注意事項」を掲載していましたが、</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その内容を</a:t>
            </a:r>
            <a:r>
              <a:rPr lang="en-US"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広告ヘルプへ移管しました。</a:t>
            </a:r>
          </a:p>
          <a:p>
            <a:endParaRPr lang="ja-JP" altLang="en-US"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広告ヘルプ「ディスプレイ広告（予約型）について」：</a:t>
            </a:r>
            <a:br>
              <a:rPr lang="en-US" altLang="ja-JP" sz="1600" dirty="0">
                <a:solidFill>
                  <a:srgbClr val="0D0D0D"/>
                </a:solidFill>
                <a:latin typeface="メイリオ" panose="020B0604030504040204" pitchFamily="50" charset="-128"/>
                <a:ea typeface="メイリオ" panose="020B0604030504040204" pitchFamily="50" charset="-128"/>
              </a:rPr>
            </a:br>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hlinkClick r:id="rId3"/>
              </a:rPr>
              <a:t>https://ads-help.yahoo-net.jp/s/article/H000044533</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・セールスシートの掲載場所</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これまでエージェンシーポータルにのみ掲載していた予約型のセールスシートを、</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LINE</a:t>
            </a:r>
            <a:r>
              <a:rPr lang="ja-JP" altLang="en-US" sz="1600" dirty="0">
                <a:solidFill>
                  <a:srgbClr val="0D0D0D"/>
                </a:solidFill>
                <a:latin typeface="メイリオ" panose="020B0604030504040204" pitchFamily="50" charset="-128"/>
                <a:ea typeface="メイリオ" panose="020B0604030504040204" pitchFamily="50" charset="-128"/>
              </a:rPr>
              <a:t>ヤフー </a:t>
            </a:r>
            <a:r>
              <a:rPr lang="en-US" altLang="ja-JP" sz="1600" dirty="0">
                <a:solidFill>
                  <a:srgbClr val="0D0D0D"/>
                </a:solidFill>
                <a:latin typeface="メイリオ" panose="020B0604030504040204" pitchFamily="50" charset="-128"/>
                <a:ea typeface="メイリオ" panose="020B0604030504040204" pitchFamily="50" charset="-128"/>
              </a:rPr>
              <a:t>for Business</a:t>
            </a:r>
            <a:r>
              <a:rPr lang="ja-JP" altLang="en-US" sz="1600" dirty="0">
                <a:solidFill>
                  <a:srgbClr val="0D0D0D"/>
                </a:solidFill>
                <a:latin typeface="メイリオ" panose="020B0604030504040204" pitchFamily="50" charset="-128"/>
                <a:ea typeface="メイリオ" panose="020B0604030504040204" pitchFamily="50" charset="-128"/>
              </a:rPr>
              <a:t>にも掲載することになりました。</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5A39C6C2-D285-76DF-8458-BA8003E9266C}"/>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3</a:t>
            </a:r>
            <a:r>
              <a:rPr lang="ja-JP" altLang="en-US" b="1" dirty="0">
                <a:latin typeface="Meiryo"/>
                <a:ea typeface="Meiryo"/>
              </a:rPr>
              <a:t>．ドキュメント関連</a:t>
            </a:r>
          </a:p>
        </p:txBody>
      </p:sp>
      <p:graphicFrame>
        <p:nvGraphicFramePr>
          <p:cNvPr id="3" name="表 2">
            <a:extLst>
              <a:ext uri="{FF2B5EF4-FFF2-40B4-BE49-F238E27FC236}">
                <a16:creationId xmlns:a16="http://schemas.microsoft.com/office/drawing/2014/main" id="{F25D5E44-C543-6766-E0C9-CB0DD203B85C}"/>
              </a:ext>
            </a:extLst>
          </p:cNvPr>
          <p:cNvGraphicFramePr>
            <a:graphicFrameLocks noGrp="1"/>
          </p:cNvGraphicFramePr>
          <p:nvPr>
            <p:extLst>
              <p:ext uri="{D42A27DB-BD31-4B8C-83A1-F6EECF244321}">
                <p14:modId xmlns:p14="http://schemas.microsoft.com/office/powerpoint/2010/main" val="507135903"/>
              </p:ext>
            </p:extLst>
          </p:nvPr>
        </p:nvGraphicFramePr>
        <p:xfrm>
          <a:off x="1094453" y="4881646"/>
          <a:ext cx="10363200" cy="1110076"/>
        </p:xfrm>
        <a:graphic>
          <a:graphicData uri="http://schemas.openxmlformats.org/drawingml/2006/table">
            <a:tbl>
              <a:tblPr bandRow="1"/>
              <a:tblGrid>
                <a:gridCol w="2557477">
                  <a:extLst>
                    <a:ext uri="{9D8B030D-6E8A-4147-A177-3AD203B41FA5}">
                      <a16:colId xmlns:a16="http://schemas.microsoft.com/office/drawing/2014/main" val="1993839005"/>
                    </a:ext>
                  </a:extLst>
                </a:gridCol>
                <a:gridCol w="3943586">
                  <a:extLst>
                    <a:ext uri="{9D8B030D-6E8A-4147-A177-3AD203B41FA5}">
                      <a16:colId xmlns:a16="http://schemas.microsoft.com/office/drawing/2014/main" val="469664068"/>
                    </a:ext>
                  </a:extLst>
                </a:gridCol>
                <a:gridCol w="3862137">
                  <a:extLst>
                    <a:ext uri="{9D8B030D-6E8A-4147-A177-3AD203B41FA5}">
                      <a16:colId xmlns:a16="http://schemas.microsoft.com/office/drawing/2014/main" val="333747982"/>
                    </a:ext>
                  </a:extLst>
                </a:gridCol>
              </a:tblGrid>
              <a:tr h="582556">
                <a:tc row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情報掲載先</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現在</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solidFill>
                            <a:schemeClr val="bg1"/>
                          </a:solidFill>
                          <a:latin typeface="Meiryo"/>
                          <a:ea typeface="Meiryo"/>
                        </a:rPr>
                        <a:t>2025</a:t>
                      </a:r>
                      <a:r>
                        <a:rPr kumimoji="1" lang="ja-JP" altLang="en-US" sz="1400" b="1" i="0" dirty="0">
                          <a:solidFill>
                            <a:schemeClr val="bg1"/>
                          </a:solidFill>
                          <a:latin typeface="Meiryo"/>
                          <a:ea typeface="Meiryo"/>
                        </a:rPr>
                        <a:t>年</a:t>
                      </a:r>
                      <a:r>
                        <a:rPr kumimoji="1" lang="en-US" altLang="ja-JP" sz="1400" b="1" i="0" dirty="0">
                          <a:solidFill>
                            <a:schemeClr val="bg1"/>
                          </a:solidFill>
                          <a:latin typeface="Meiryo"/>
                          <a:ea typeface="Meiryo"/>
                        </a:rPr>
                        <a:t>12</a:t>
                      </a:r>
                      <a:r>
                        <a:rPr kumimoji="1" lang="ja-JP" altLang="en-US" sz="1400" b="1" i="0" dirty="0">
                          <a:solidFill>
                            <a:schemeClr val="bg1"/>
                          </a:solidFill>
                          <a:latin typeface="Meiryo"/>
                          <a:ea typeface="Meiryo"/>
                        </a:rPr>
                        <a:t>月</a:t>
                      </a:r>
                      <a:r>
                        <a:rPr kumimoji="1" lang="en-US" altLang="ja-JP" sz="1400" b="1" i="0" dirty="0">
                          <a:solidFill>
                            <a:schemeClr val="bg1"/>
                          </a:solidFill>
                          <a:latin typeface="Meiryo"/>
                          <a:ea typeface="Meiryo"/>
                        </a:rPr>
                        <a:t>17</a:t>
                      </a:r>
                      <a:r>
                        <a:rPr kumimoji="1" lang="ja-JP" altLang="en-US" sz="1400" b="1" i="0" dirty="0">
                          <a:solidFill>
                            <a:schemeClr val="bg1"/>
                          </a:solidFill>
                          <a:latin typeface="Meiryo"/>
                          <a:ea typeface="Meiryo"/>
                        </a:rPr>
                        <a:t>日以降</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660362339"/>
                  </a:ext>
                </a:extLst>
              </a:tr>
              <a:tr h="527520">
                <a:tc vMerge="1">
                  <a:txBody>
                    <a:bodyPr/>
                    <a:lstStyle/>
                    <a:p>
                      <a:pPr algn="ctr" fontAlgn="t">
                        <a:buNone/>
                      </a:pP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algn="ctr" defTabSz="914400" rtl="0" eaLnBrk="1" latinLnBrk="0" hangingPunct="1">
                        <a:buNone/>
                      </a:pPr>
                      <a:r>
                        <a:rPr kumimoji="1" lang="ja-JP" altLang="en-US" sz="1200" b="1" kern="1200" dirty="0">
                          <a:solidFill>
                            <a:schemeClr val="tx1"/>
                          </a:solidFill>
                          <a:effectLst/>
                          <a:latin typeface="メイリオ" panose="020B0604030504040204" pitchFamily="50" charset="-128"/>
                          <a:ea typeface="+mn-ea"/>
                          <a:cs typeface="+mn-cs"/>
                        </a:rPr>
                        <a:t>・</a:t>
                      </a:r>
                      <a:r>
                        <a:rPr kumimoji="1" lang="ja-JP" altLang="en-US" sz="1200" b="1" kern="1200" dirty="0">
                          <a:solidFill>
                            <a:schemeClr val="tx1"/>
                          </a:solidFill>
                          <a:effectLst/>
                          <a:latin typeface="メイリオ" panose="020B0604030504040204" pitchFamily="50" charset="-128"/>
                          <a:ea typeface="+mn-ea"/>
                          <a:cs typeface="+mn-cs"/>
                          <a:hlinkClick r:id="rId4">
                            <a:extLst>
                              <a:ext uri="{A12FA001-AC4F-418D-AE19-62706E023703}">
                                <ahyp:hlinkClr xmlns:ahyp="http://schemas.microsoft.com/office/drawing/2018/hyperlinkcolor" val="tx"/>
                              </a:ext>
                            </a:extLst>
                          </a:hlinkClick>
                        </a:rPr>
                        <a:t>エージェンシーポータル</a:t>
                      </a:r>
                      <a:endParaRPr kumimoji="1" lang="en-US" altLang="ja-JP" sz="1200" b="1" kern="1200" dirty="0">
                        <a:solidFill>
                          <a:schemeClr val="tx1"/>
                        </a:solidFill>
                        <a:effectLst/>
                        <a:latin typeface="メイリオ" panose="020B0604030504040204" pitchFamily="50" charset="-128"/>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rPr>
                        <a:t>・</a:t>
                      </a:r>
                      <a:r>
                        <a:rPr kumimoji="1" lang="ja-JP" altLang="en-US" sz="1200" b="1" kern="1200" dirty="0">
                          <a:solidFill>
                            <a:srgbClr val="002AFF"/>
                          </a:solidFill>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エ</a:t>
                      </a: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ージェンシーポータル</a:t>
                      </a:r>
                      <a:endPar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endParaRPr>
                    </a:p>
                    <a:p>
                      <a:pPr marL="0" algn="ctr" defTabSz="914400" rtl="0" eaLnBrk="1" latinLnBrk="0" hangingPunct="1">
                        <a:buNone/>
                      </a:pP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rPr>
                        <a:t>・</a:t>
                      </a:r>
                      <a:r>
                        <a:rPr kumimoji="1" lang="en-US" altLang="ja-JP" sz="1200" b="1" kern="1200" dirty="0">
                          <a:solidFill>
                            <a:srgbClr val="002AFF"/>
                          </a:solidFill>
                          <a:effectLst/>
                          <a:latin typeface="メイリオ" panose="020B0604030504040204" pitchFamily="50" charset="-128"/>
                          <a:ea typeface="+mn-ea"/>
                          <a:cs typeface="+mn-cs"/>
                          <a:hlinkClick r:id="rId5">
                            <a:extLst>
                              <a:ext uri="{A12FA001-AC4F-418D-AE19-62706E023703}">
                                <ahyp:hlinkClr xmlns:ahyp="http://schemas.microsoft.com/office/drawing/2018/hyperlinkcolor" val="tx"/>
                              </a:ext>
                            </a:extLst>
                          </a:hlinkClick>
                        </a:rPr>
                        <a:t>LINE</a:t>
                      </a: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hlinkClick r:id="rId5">
                            <a:extLst>
                              <a:ext uri="{A12FA001-AC4F-418D-AE19-62706E023703}">
                                <ahyp:hlinkClr xmlns:ahyp="http://schemas.microsoft.com/office/drawing/2018/hyperlinkcolor" val="tx"/>
                              </a:ext>
                            </a:extLst>
                          </a:hlinkClick>
                        </a:rPr>
                        <a:t>ヤフー </a:t>
                      </a: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hlinkClick r:id="rId5">
                            <a:extLst>
                              <a:ext uri="{A12FA001-AC4F-418D-AE19-62706E023703}">
                                <ahyp:hlinkClr xmlns:ahyp="http://schemas.microsoft.com/office/drawing/2018/hyperlinkcolor" val="tx"/>
                              </a:ext>
                            </a:extLst>
                          </a:hlinkClick>
                        </a:rPr>
                        <a:t>for Business</a:t>
                      </a:r>
                      <a:endPar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38878642"/>
                  </a:ext>
                </a:extLst>
              </a:tr>
            </a:tbl>
          </a:graphicData>
        </a:graphic>
      </p:graphicFrame>
    </p:spTree>
    <p:extLst>
      <p:ext uri="{BB962C8B-B14F-4D97-AF65-F5344CB8AC3E}">
        <p14:creationId xmlns:p14="http://schemas.microsoft.com/office/powerpoint/2010/main" val="27368279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F786E-33B8-5B43-3D0E-069EBEACAC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E83382DD-0571-1D23-5663-0D9B9F789F4C}"/>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4D1749B8-C299-07C5-D7CD-0AA731D0DD1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10520842-9572-15A2-E8CB-A109CF290E74}"/>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Yahoo! JAPAN</a:t>
            </a:r>
            <a:r>
              <a:rPr lang="ja-JP" altLang="en-US" dirty="0">
                <a:solidFill>
                  <a:srgbClr val="000048"/>
                </a:solidFill>
              </a:rPr>
              <a:t>トップページ　トピックス</a:t>
            </a:r>
            <a:r>
              <a:rPr lang="en-US" altLang="ja-JP" dirty="0">
                <a:solidFill>
                  <a:srgbClr val="000048"/>
                </a:solidFill>
              </a:rPr>
              <a:t>PR</a:t>
            </a:r>
          </a:p>
          <a:p>
            <a:r>
              <a:rPr kumimoji="1" lang="en-US" altLang="ja-JP" dirty="0">
                <a:solidFill>
                  <a:srgbClr val="000048"/>
                </a:solidFill>
                <a:latin typeface="Meiryo" panose="020B0604030504040204" pitchFamily="34" charset="-128"/>
                <a:ea typeface="Meiryo" panose="020B0604030504040204" pitchFamily="34" charset="-128"/>
              </a:rPr>
              <a:t>2026</a:t>
            </a:r>
            <a:r>
              <a:rPr kumimoji="1" lang="ja-JP" altLang="en-US" dirty="0">
                <a:solidFill>
                  <a:srgbClr val="000048"/>
                </a:solidFill>
                <a:latin typeface="Meiryo" panose="020B0604030504040204" pitchFamily="34" charset="-128"/>
                <a:ea typeface="Meiryo" panose="020B0604030504040204" pitchFamily="34" charset="-128"/>
              </a:rPr>
              <a:t>年</a:t>
            </a:r>
            <a:r>
              <a:rPr lang="en-US" altLang="ja-JP" dirty="0">
                <a:solidFill>
                  <a:srgbClr val="000048"/>
                </a:solidFill>
              </a:rPr>
              <a:t>4</a:t>
            </a:r>
            <a:r>
              <a:rPr kumimoji="1" lang="ja-JP" altLang="en-US" dirty="0">
                <a:solidFill>
                  <a:srgbClr val="000048"/>
                </a:solidFill>
                <a:latin typeface="Meiryo" panose="020B0604030504040204" pitchFamily="34" charset="-128"/>
                <a:ea typeface="Meiryo" panose="020B0604030504040204" pitchFamily="34" charset="-128"/>
              </a:rPr>
              <a:t>月</a:t>
            </a:r>
            <a:r>
              <a:rPr kumimoji="1" lang="en-US" altLang="ja-JP" dirty="0">
                <a:solidFill>
                  <a:srgbClr val="000048"/>
                </a:solidFill>
                <a:latin typeface="Meiryo" panose="020B0604030504040204" pitchFamily="34" charset="-128"/>
                <a:ea typeface="Meiryo" panose="020B0604030504040204" pitchFamily="34" charset="-128"/>
              </a:rPr>
              <a:t>~2026</a:t>
            </a:r>
            <a:r>
              <a:rPr kumimoji="1" lang="ja-JP" altLang="en-US" dirty="0">
                <a:solidFill>
                  <a:srgbClr val="000048"/>
                </a:solidFill>
                <a:latin typeface="Meiryo" panose="020B0604030504040204" pitchFamily="34" charset="-128"/>
                <a:ea typeface="Meiryo" panose="020B0604030504040204" pitchFamily="34" charset="-128"/>
              </a:rPr>
              <a:t>年</a:t>
            </a:r>
            <a:r>
              <a:rPr lang="en-US" altLang="ja-JP" dirty="0">
                <a:solidFill>
                  <a:srgbClr val="000048"/>
                </a:solidFill>
              </a:rPr>
              <a:t>9</a:t>
            </a:r>
            <a:r>
              <a:rPr kumimoji="1" lang="ja-JP" altLang="en-US" dirty="0">
                <a:solidFill>
                  <a:srgbClr val="000048"/>
                </a:solidFill>
                <a:latin typeface="Meiryo" panose="020B0604030504040204" pitchFamily="34" charset="-128"/>
                <a:ea typeface="Meiryo" panose="020B0604030504040204" pitchFamily="34" charset="-128"/>
              </a:rPr>
              <a:t>月商品 変更点</a:t>
            </a:r>
          </a:p>
        </p:txBody>
      </p:sp>
      <p:sp>
        <p:nvSpPr>
          <p:cNvPr id="15" name="テキスト ボックス 14">
            <a:extLst>
              <a:ext uri="{FF2B5EF4-FFF2-40B4-BE49-F238E27FC236}">
                <a16:creationId xmlns:a16="http://schemas.microsoft.com/office/drawing/2014/main" id="{9BC6A4C6-D4D4-AD25-EF7B-6AD8938C66CA}"/>
              </a:ext>
            </a:extLst>
          </p:cNvPr>
          <p:cNvSpPr txBox="1"/>
          <p:nvPr/>
        </p:nvSpPr>
        <p:spPr>
          <a:xfrm>
            <a:off x="6968380" y="435026"/>
            <a:ext cx="2441374" cy="304699"/>
          </a:xfrm>
          <a:prstGeom prst="rect">
            <a:avLst/>
          </a:prstGeom>
          <a:noFill/>
        </p:spPr>
        <p:txBody>
          <a:bodyPr wrap="non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※Yahoo! JAPAN</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トップページ　トピックス</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PR</a:t>
            </a: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lang="en-US" altLang="ja-JP" sz="900" dirty="0">
                <a:solidFill>
                  <a:srgbClr val="0D0D0D"/>
                </a:solidFill>
                <a:latin typeface="Meiryo" panose="020B0604030504040204" pitchFamily="34" charset="-128"/>
                <a:ea typeface="Meiryo" panose="020B0604030504040204" pitchFamily="34" charset="-128"/>
              </a:rPr>
              <a:t>10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2026</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3</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月）からの変更点</a:t>
            </a:r>
          </a:p>
        </p:txBody>
      </p:sp>
      <p:sp>
        <p:nvSpPr>
          <p:cNvPr id="16" name="正方形/長方形 15">
            <a:extLst>
              <a:ext uri="{FF2B5EF4-FFF2-40B4-BE49-F238E27FC236}">
                <a16:creationId xmlns:a16="http://schemas.microsoft.com/office/drawing/2014/main" id="{4D7D8BE2-0870-CF9B-6459-6E5E2DE52E45}"/>
              </a:ext>
            </a:extLst>
          </p:cNvPr>
          <p:cNvSpPr/>
          <p:nvPr/>
        </p:nvSpPr>
        <p:spPr>
          <a:xfrm>
            <a:off x="555391" y="1876593"/>
            <a:ext cx="9734503" cy="3459335"/>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lvl="0" eaLnBrk="1" fontAlgn="auto" hangingPunct="1">
              <a:spcBef>
                <a:spcPts val="0"/>
              </a:spcBef>
              <a:spcAft>
                <a:spcPts val="0"/>
              </a:spcAft>
              <a:defRPr/>
            </a:pPr>
            <a:r>
              <a:rPr lang="ja-JP" altLang="en-US" sz="1600" dirty="0">
                <a:solidFill>
                  <a:srgbClr val="0D0D0D"/>
                </a:solidFill>
                <a:latin typeface="メイリオ" panose="020B0604030504040204" pitchFamily="50" charset="-128"/>
                <a:ea typeface="メイリオ" panose="020B0604030504040204" pitchFamily="50" charset="-128"/>
              </a:rPr>
              <a:t>■商品名を変更</a:t>
            </a:r>
          </a:p>
          <a:p>
            <a:pPr lvl="0" eaLnBrk="1" fontAlgn="auto" hangingPunct="1">
              <a:spcBef>
                <a:spcPts val="0"/>
              </a:spcBef>
              <a:spcAft>
                <a:spcPts val="0"/>
              </a:spcAft>
              <a:defRPr/>
            </a:pPr>
            <a:r>
              <a:rPr lang="ja-JP" altLang="en-US" sz="1600" dirty="0">
                <a:solidFill>
                  <a:srgbClr val="0D0D0D"/>
                </a:solidFill>
                <a:latin typeface="メイリオ" panose="020B0604030504040204" pitchFamily="50" charset="-128"/>
                <a:ea typeface="メイリオ" panose="020B0604030504040204" pitchFamily="50" charset="-128"/>
              </a:rPr>
              <a:t>各商品名に共通する以下の表記を変更します。</a:t>
            </a:r>
          </a:p>
          <a:p>
            <a:pPr lvl="0" eaLnBrk="1" fontAlgn="auto" hangingPunct="1">
              <a:spcBef>
                <a:spcPts val="0"/>
              </a:spcBef>
              <a:spcAft>
                <a:spcPts val="0"/>
              </a:spcAft>
              <a:defRPr/>
            </a:pPr>
            <a:endParaRPr lang="ja-JP" altLang="en-US" sz="1600" dirty="0">
              <a:solidFill>
                <a:srgbClr val="0D0D0D"/>
              </a:solidFill>
              <a:latin typeface="メイリオ" panose="020B0604030504040204" pitchFamily="50" charset="-128"/>
              <a:ea typeface="メイリオ" panose="020B0604030504040204" pitchFamily="50" charset="-128"/>
            </a:endParaRPr>
          </a:p>
          <a:p>
            <a:pPr lvl="0" eaLnBrk="1" fontAlgn="auto" hangingPunct="1">
              <a:spcBef>
                <a:spcPts val="0"/>
              </a:spcBef>
              <a:spcAft>
                <a:spcPts val="0"/>
              </a:spcAft>
              <a:defRPr/>
            </a:pPr>
            <a:r>
              <a:rPr lang="en-US" altLang="ja-JP" sz="1600" dirty="0">
                <a:solidFill>
                  <a:srgbClr val="0D0D0D"/>
                </a:solidFill>
                <a:latin typeface="メイリオ" panose="020B0604030504040204" pitchFamily="50" charset="-128"/>
                <a:ea typeface="メイリオ" panose="020B0604030504040204" pitchFamily="50" charset="-128"/>
              </a:rPr>
              <a:t>Yahoo! JAPAN</a:t>
            </a:r>
            <a:r>
              <a:rPr lang="ja-JP" altLang="en-US" sz="1600" dirty="0">
                <a:solidFill>
                  <a:srgbClr val="0D0D0D"/>
                </a:solidFill>
                <a:latin typeface="メイリオ" panose="020B0604030504040204" pitchFamily="50" charset="-128"/>
                <a:ea typeface="メイリオ" panose="020B0604030504040204" pitchFamily="50" charset="-128"/>
              </a:rPr>
              <a:t>　トップページ　トピックス</a:t>
            </a:r>
            <a:r>
              <a:rPr lang="en-US" altLang="ja-JP" sz="1600" dirty="0">
                <a:solidFill>
                  <a:srgbClr val="0D0D0D"/>
                </a:solidFill>
                <a:latin typeface="メイリオ" panose="020B0604030504040204" pitchFamily="50" charset="-128"/>
                <a:ea typeface="メイリオ" panose="020B0604030504040204" pitchFamily="50" charset="-128"/>
              </a:rPr>
              <a:t>PR</a:t>
            </a:r>
          </a:p>
          <a:p>
            <a:pPr lvl="0" eaLnBrk="1" fontAlgn="auto" hangingPunct="1">
              <a:spcBef>
                <a:spcPts val="0"/>
              </a:spcBef>
              <a:spcAft>
                <a:spcPts val="0"/>
              </a:spcAft>
              <a:defRPr/>
            </a:pPr>
            <a:r>
              <a:rPr lang="en-US" altLang="ja-JP" sz="1600" dirty="0">
                <a:solidFill>
                  <a:srgbClr val="0D0D0D"/>
                </a:solidFill>
                <a:latin typeface="メイリオ" panose="020B0604030504040204" pitchFamily="50" charset="-128"/>
                <a:ea typeface="メイリオ" panose="020B0604030504040204" pitchFamily="50" charset="-128"/>
              </a:rPr>
              <a:t>↓</a:t>
            </a:r>
          </a:p>
          <a:p>
            <a:pPr lvl="0" eaLnBrk="1" fontAlgn="auto" hangingPunct="1">
              <a:spcBef>
                <a:spcPts val="0"/>
              </a:spcBef>
              <a:spcAft>
                <a:spcPts val="0"/>
              </a:spcAft>
              <a:defRPr/>
            </a:pPr>
            <a:r>
              <a:rPr lang="en-US" altLang="ja-JP" sz="1600" dirty="0">
                <a:solidFill>
                  <a:srgbClr val="0D0D0D"/>
                </a:solidFill>
                <a:latin typeface="メイリオ" panose="020B0604030504040204" pitchFamily="50" charset="-128"/>
                <a:ea typeface="メイリオ" panose="020B0604030504040204" pitchFamily="50" charset="-128"/>
              </a:rPr>
              <a:t>Yahoo! JAPAN</a:t>
            </a:r>
            <a:r>
              <a:rPr lang="ja-JP" altLang="en-US" sz="1600" dirty="0">
                <a:solidFill>
                  <a:srgbClr val="0D0D0D"/>
                </a:solidFill>
                <a:latin typeface="メイリオ" panose="020B0604030504040204" pitchFamily="50" charset="-128"/>
                <a:ea typeface="メイリオ" panose="020B0604030504040204" pitchFamily="50" charset="-128"/>
              </a:rPr>
              <a:t>トップページ　トピックス</a:t>
            </a:r>
            <a:r>
              <a:rPr lang="en-US" altLang="ja-JP" sz="1600" dirty="0">
                <a:solidFill>
                  <a:srgbClr val="0D0D0D"/>
                </a:solidFill>
                <a:latin typeface="メイリオ" panose="020B0604030504040204" pitchFamily="50" charset="-128"/>
                <a:ea typeface="メイリオ" panose="020B0604030504040204" pitchFamily="50" charset="-128"/>
              </a:rPr>
              <a:t>PR</a:t>
            </a:r>
          </a:p>
          <a:p>
            <a:pPr lvl="0" eaLnBrk="1" fontAlgn="auto" hangingPunct="1">
              <a:spcBef>
                <a:spcPts val="0"/>
              </a:spcBef>
              <a:spcAft>
                <a:spcPts val="0"/>
              </a:spcAft>
              <a:defRPr/>
            </a:pPr>
            <a:endParaRPr lang="en-US" altLang="ja-JP" sz="1600" dirty="0">
              <a:solidFill>
                <a:srgbClr val="0D0D0D"/>
              </a:solidFill>
              <a:latin typeface="メイリオ" panose="020B0604030504040204" pitchFamily="50" charset="-128"/>
              <a:ea typeface="メイリオ" panose="020B0604030504040204" pitchFamily="50" charset="-128"/>
            </a:endParaRPr>
          </a:p>
          <a:p>
            <a:pPr lvl="0" eaLnBrk="1" fontAlgn="auto" hangingPunct="1">
              <a:spcBef>
                <a:spcPts val="0"/>
              </a:spcBef>
              <a:spcAft>
                <a:spcPts val="0"/>
              </a:spcAft>
              <a:defRPr/>
            </a:pPr>
            <a:r>
              <a:rPr lang="ja-JP" altLang="en-US" sz="1600" dirty="0">
                <a:solidFill>
                  <a:srgbClr val="0D0D0D"/>
                </a:solidFill>
                <a:latin typeface="メイリオ" panose="020B0604030504040204" pitchFamily="50" charset="-128"/>
                <a:ea typeface="メイリオ" panose="020B0604030504040204" pitchFamily="50" charset="-128"/>
              </a:rPr>
              <a:t>■ブランドリフト調査 </a:t>
            </a:r>
            <a:r>
              <a:rPr lang="en-US" altLang="ja-JP" sz="1600" dirty="0">
                <a:solidFill>
                  <a:srgbClr val="0D0D0D"/>
                </a:solidFill>
                <a:latin typeface="メイリオ" panose="020B0604030504040204" pitchFamily="50" charset="-128"/>
                <a:ea typeface="メイリオ" panose="020B0604030504040204" pitchFamily="50" charset="-128"/>
              </a:rPr>
              <a:t>(Measurement Partner) </a:t>
            </a:r>
          </a:p>
          <a:p>
            <a:pPr lvl="0" eaLnBrk="1" fontAlgn="auto" hangingPunct="1">
              <a:spcBef>
                <a:spcPts val="0"/>
              </a:spcBef>
              <a:spcAft>
                <a:spcPts val="0"/>
              </a:spcAft>
              <a:defRPr/>
            </a:pPr>
            <a:r>
              <a:rPr lang="ja-JP" altLang="en-US" sz="1600" dirty="0">
                <a:solidFill>
                  <a:srgbClr val="0D0D0D"/>
                </a:solidFill>
                <a:latin typeface="メイリオ" panose="020B0604030504040204" pitchFamily="50" charset="-128"/>
                <a:ea typeface="メイリオ" panose="020B0604030504040204" pitchFamily="50" charset="-128"/>
              </a:rPr>
              <a:t>　・トピックス</a:t>
            </a:r>
            <a:r>
              <a:rPr lang="en-US" altLang="ja-JP" sz="1600" dirty="0">
                <a:solidFill>
                  <a:srgbClr val="0D0D0D"/>
                </a:solidFill>
                <a:latin typeface="メイリオ" panose="020B0604030504040204" pitchFamily="50" charset="-128"/>
                <a:ea typeface="メイリオ" panose="020B0604030504040204" pitchFamily="50" charset="-128"/>
              </a:rPr>
              <a:t>PR</a:t>
            </a:r>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SP/MD</a:t>
            </a:r>
            <a:r>
              <a:rPr lang="ja-JP" altLang="en-US" sz="1600" dirty="0">
                <a:solidFill>
                  <a:srgbClr val="0D0D0D"/>
                </a:solidFill>
                <a:latin typeface="メイリオ" panose="020B0604030504040204" pitchFamily="50" charset="-128"/>
                <a:ea typeface="メイリオ" panose="020B0604030504040204" pitchFamily="50" charset="-128"/>
              </a:rPr>
              <a:t>ともにマクロミル調査となります</a:t>
            </a:r>
            <a:endParaRPr lang="en-US" altLang="ja-JP" sz="1600" dirty="0">
              <a:solidFill>
                <a:srgbClr val="0D0D0D"/>
              </a:solidFill>
              <a:latin typeface="メイリオ" panose="020B0604030504040204" pitchFamily="50" charset="-128"/>
              <a:ea typeface="メイリオ" panose="020B0604030504040204" pitchFamily="50" charset="-128"/>
            </a:endParaRPr>
          </a:p>
          <a:p>
            <a:pPr lvl="0" eaLnBrk="1" fontAlgn="auto" hangingPunct="1">
              <a:spcBef>
                <a:spcPts val="0"/>
              </a:spcBef>
              <a:spcAft>
                <a:spcPts val="0"/>
              </a:spcAft>
              <a:defRPr/>
            </a:pPr>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a:t>
            </a:r>
            <a:r>
              <a:rPr lang="ja-JP" altLang="en-US" sz="1600" dirty="0">
                <a:solidFill>
                  <a:srgbClr val="0D0D0D"/>
                </a:solidFill>
                <a:latin typeface="メイリオ" panose="020B0604030504040204" pitchFamily="50" charset="-128"/>
                <a:ea typeface="メイリオ" panose="020B0604030504040204" pitchFamily="50" charset="-128"/>
              </a:rPr>
              <a:t>トピックス</a:t>
            </a:r>
            <a:r>
              <a:rPr lang="en-US" altLang="ja-JP" sz="1600" dirty="0">
                <a:solidFill>
                  <a:srgbClr val="0D0D0D"/>
                </a:solidFill>
                <a:latin typeface="メイリオ" panose="020B0604030504040204" pitchFamily="50" charset="-128"/>
                <a:ea typeface="メイリオ" panose="020B0604030504040204" pitchFamily="50" charset="-128"/>
              </a:rPr>
              <a:t>PR</a:t>
            </a:r>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SP</a:t>
            </a:r>
            <a:r>
              <a:rPr lang="ja-JP" altLang="en-US" sz="1600" dirty="0">
                <a:solidFill>
                  <a:srgbClr val="0D0D0D"/>
                </a:solidFill>
                <a:latin typeface="メイリオ" panose="020B0604030504040204" pitchFamily="50" charset="-128"/>
                <a:ea typeface="メイリオ" panose="020B0604030504040204" pitchFamily="50" charset="-128"/>
              </a:rPr>
              <a:t>のブランドリフト調査をマクロミル調査に変更</a:t>
            </a:r>
            <a:endParaRPr lang="en-US" altLang="ja-JP" sz="1600" dirty="0">
              <a:solidFill>
                <a:srgbClr val="0D0D0D"/>
              </a:solidFill>
              <a:latin typeface="メイリオ" panose="020B0604030504040204" pitchFamily="50" charset="-128"/>
              <a:ea typeface="メイリオ" panose="020B0604030504040204" pitchFamily="50" charset="-128"/>
            </a:endParaRPr>
          </a:p>
          <a:p>
            <a:pPr lvl="0" eaLnBrk="1" fontAlgn="auto" hangingPunct="1">
              <a:spcBef>
                <a:spcPts val="0"/>
              </a:spcBef>
              <a:spcAft>
                <a:spcPts val="0"/>
              </a:spcAft>
              <a:defRPr/>
            </a:pPr>
            <a:r>
              <a:rPr lang="ja-JP" altLang="en-US" sz="1600" dirty="0">
                <a:solidFill>
                  <a:srgbClr val="0D0D0D"/>
                </a:solidFill>
                <a:latin typeface="メイリオ" panose="020B0604030504040204" pitchFamily="50" charset="-128"/>
                <a:ea typeface="メイリオ" panose="020B0604030504040204" pitchFamily="50" charset="-128"/>
              </a:rPr>
              <a:t>　・トピックス</a:t>
            </a:r>
            <a:r>
              <a:rPr lang="en-US" altLang="ja-JP" sz="1600" dirty="0">
                <a:solidFill>
                  <a:srgbClr val="0D0D0D"/>
                </a:solidFill>
                <a:latin typeface="メイリオ" panose="020B0604030504040204" pitchFamily="50" charset="-128"/>
                <a:ea typeface="メイリオ" panose="020B0604030504040204" pitchFamily="50" charset="-128"/>
              </a:rPr>
              <a:t>PR</a:t>
            </a:r>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SP</a:t>
            </a:r>
            <a:r>
              <a:rPr lang="ja-JP" altLang="en-US" sz="1600" dirty="0">
                <a:solidFill>
                  <a:srgbClr val="0D0D0D"/>
                </a:solidFill>
                <a:latin typeface="メイリオ" panose="020B0604030504040204" pitchFamily="50" charset="-128"/>
                <a:ea typeface="メイリオ" panose="020B0604030504040204" pitchFamily="50" charset="-128"/>
              </a:rPr>
              <a:t>の調査項目を変更</a:t>
            </a:r>
            <a:endParaRPr lang="en-US" altLang="ja-JP" sz="1600" dirty="0">
              <a:solidFill>
                <a:srgbClr val="0D0D0D"/>
              </a:solidFill>
              <a:latin typeface="メイリオ" panose="020B0604030504040204" pitchFamily="50" charset="-128"/>
              <a:ea typeface="メイリオ" panose="020B0604030504040204" pitchFamily="50" charset="-128"/>
            </a:endParaRPr>
          </a:p>
          <a:p>
            <a:pPr lvl="0" eaLnBrk="1" fontAlgn="auto" hangingPunct="1">
              <a:spcBef>
                <a:spcPts val="0"/>
              </a:spcBef>
              <a:spcAft>
                <a:spcPts val="0"/>
              </a:spcAft>
              <a:defRPr/>
            </a:pPr>
            <a:r>
              <a:rPr lang="ja-JP" altLang="en-US" sz="1600" dirty="0">
                <a:solidFill>
                  <a:srgbClr val="0D0D0D"/>
                </a:solidFill>
                <a:latin typeface="メイリオ" panose="020B0604030504040204" pitchFamily="50" charset="-128"/>
                <a:ea typeface="メイリオ" panose="020B0604030504040204" pitchFamily="50" charset="-128"/>
              </a:rPr>
              <a:t>　・依頼方法につきましては、後日記載いたします</a:t>
            </a:r>
          </a:p>
          <a:p>
            <a:pPr lvl="0" eaLnBrk="1" fontAlgn="auto" hangingPunct="1">
              <a:spcBef>
                <a:spcPts val="0"/>
              </a:spcBef>
              <a:spcAft>
                <a:spcPts val="0"/>
              </a:spcAft>
              <a:defRPr/>
            </a:pPr>
            <a:endParaRPr lang="en-US" altLang="ja-JP" sz="1600" dirty="0">
              <a:solidFill>
                <a:srgbClr val="0D0D0D"/>
              </a:solidFill>
              <a:latin typeface="メイリオ" panose="020B0604030504040204" pitchFamily="50" charset="-128"/>
              <a:ea typeface="メイリオ" panose="020B0604030504040204" pitchFamily="50" charset="-128"/>
            </a:endParaRPr>
          </a:p>
        </p:txBody>
      </p:sp>
      <p:sp>
        <p:nvSpPr>
          <p:cNvPr id="17" name="1 つの角を丸めた四角形 23">
            <a:extLst>
              <a:ext uri="{FF2B5EF4-FFF2-40B4-BE49-F238E27FC236}">
                <a16:creationId xmlns:a16="http://schemas.microsoft.com/office/drawing/2014/main" id="{9B6A1EF0-969E-A006-CC6D-E6B72907E9FB}"/>
              </a:ext>
            </a:extLst>
          </p:cNvPr>
          <p:cNvSpPr/>
          <p:nvPr/>
        </p:nvSpPr>
        <p:spPr>
          <a:xfrm>
            <a:off x="555392" y="1378914"/>
            <a:ext cx="3287403" cy="497680"/>
          </a:xfrm>
          <a:prstGeom prst="round1Rect">
            <a:avLst/>
          </a:prstGeom>
          <a:solidFill>
            <a:srgbClr val="000048"/>
          </a:solidFill>
          <a:ln w="9525" cap="flat" cmpd="sng" algn="ctr">
            <a:noFill/>
            <a:prstDash val="solid"/>
          </a:ln>
          <a:effectLst/>
        </p:spPr>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dirty="0">
                <a:solidFill>
                  <a:srgbClr val="FFFFFF"/>
                </a:solidFill>
                <a:latin typeface="Meiryo" panose="020B0604030504040204" pitchFamily="34" charset="-128"/>
                <a:ea typeface="Meiryo" panose="020B0604030504040204" pitchFamily="34" charset="-128"/>
              </a:rPr>
              <a:t>内容変更</a:t>
            </a:r>
            <a:endParaRPr kumimoji="0" lang="ja-JP" altLang="en-US"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9107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898EAD-F8B3-F3B0-066C-114D839C8AE3}"/>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91D36069-0EAF-AF9B-F595-AE24E3F088FC}"/>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73D51D6D-C76B-6900-B5D1-877B05A23F5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6290D07B-D897-5F6A-7F7D-3AE8C81AE61A}"/>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a:solidFill>
                  <a:srgbClr val="000048"/>
                </a:solidFill>
              </a:rPr>
              <a:t>商品概要</a:t>
            </a:r>
          </a:p>
        </p:txBody>
      </p:sp>
      <p:sp>
        <p:nvSpPr>
          <p:cNvPr id="15" name="正方形/長方形 14">
            <a:extLst>
              <a:ext uri="{FF2B5EF4-FFF2-40B4-BE49-F238E27FC236}">
                <a16:creationId xmlns:a16="http://schemas.microsoft.com/office/drawing/2014/main" id="{CDBAA841-7D26-FCAA-D671-72DCC9D87919}"/>
              </a:ext>
            </a:extLst>
          </p:cNvPr>
          <p:cNvSpPr/>
          <p:nvPr/>
        </p:nvSpPr>
        <p:spPr>
          <a:xfrm>
            <a:off x="720000" y="2349252"/>
            <a:ext cx="147832" cy="720000"/>
          </a:xfrm>
          <a:prstGeom prst="rect">
            <a:avLst/>
          </a:prstGeom>
          <a:solidFill>
            <a:srgbClr val="000048"/>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sz="2400" kern="0">
              <a:solidFill>
                <a:srgbClr val="545454"/>
              </a:solidFill>
              <a:latin typeface="Calibri" panose="020F0502020204030204"/>
              <a:ea typeface="メイリオ" panose="020B0604030504040204" pitchFamily="50" charset="-128"/>
            </a:endParaRPr>
          </a:p>
        </p:txBody>
      </p:sp>
      <p:sp>
        <p:nvSpPr>
          <p:cNvPr id="16" name="正方形/長方形 15">
            <a:extLst>
              <a:ext uri="{FF2B5EF4-FFF2-40B4-BE49-F238E27FC236}">
                <a16:creationId xmlns:a16="http://schemas.microsoft.com/office/drawing/2014/main" id="{09BE9FF7-605A-CC56-FA53-632B949F3817}"/>
              </a:ext>
            </a:extLst>
          </p:cNvPr>
          <p:cNvSpPr/>
          <p:nvPr/>
        </p:nvSpPr>
        <p:spPr>
          <a:xfrm>
            <a:off x="928975" y="2322943"/>
            <a:ext cx="7759483" cy="830997"/>
          </a:xfrm>
          <a:prstGeom prst="rect">
            <a:avLst/>
          </a:prstGeom>
        </p:spPr>
        <p:txBody>
          <a:bodyPr wrap="square">
            <a:spAutoFit/>
          </a:bodyPr>
          <a:lstStyle/>
          <a:p>
            <a:pPr eaLnBrk="1" fontAlgn="auto" hangingPunct="1">
              <a:spcBef>
                <a:spcPts val="0"/>
              </a:spcBef>
              <a:spcAft>
                <a:spcPts val="0"/>
              </a:spcAft>
            </a:pPr>
            <a:r>
              <a:rPr lang="ja-JP" altLang="en-US" sz="2400" b="1" dirty="0">
                <a:solidFill>
                  <a:srgbClr val="0D0D0D"/>
                </a:solidFill>
                <a:latin typeface="メイリオ" panose="020B0604030504040204" pitchFamily="50" charset="-128"/>
                <a:ea typeface="メイリオ" panose="020B0604030504040204" pitchFamily="50" charset="-128"/>
              </a:rPr>
              <a:t>最も注目度の高い</a:t>
            </a:r>
            <a:r>
              <a:rPr lang="en-US" altLang="ja-JP" sz="2400" b="1" dirty="0">
                <a:solidFill>
                  <a:srgbClr val="0D0D0D"/>
                </a:solidFill>
                <a:latin typeface="メイリオ" panose="020B0604030504040204" pitchFamily="50" charset="-128"/>
                <a:ea typeface="メイリオ" panose="020B0604030504040204" pitchFamily="50" charset="-128"/>
              </a:rPr>
              <a:t>Yahoo! JAPAN</a:t>
            </a:r>
            <a:r>
              <a:rPr lang="ja-JP" altLang="en-US" sz="2400" b="1" dirty="0">
                <a:solidFill>
                  <a:srgbClr val="0D0D0D"/>
                </a:solidFill>
                <a:latin typeface="メイリオ" panose="020B0604030504040204" pitchFamily="50" charset="-128"/>
                <a:ea typeface="メイリオ" panose="020B0604030504040204" pitchFamily="50" charset="-128"/>
              </a:rPr>
              <a:t>トップページ</a:t>
            </a:r>
            <a:endParaRPr lang="en-US" altLang="ja-JP" sz="2400" b="1"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2400" b="1" dirty="0">
                <a:solidFill>
                  <a:srgbClr val="0D0D0D"/>
                </a:solidFill>
                <a:latin typeface="メイリオ" panose="020B0604030504040204" pitchFamily="50" charset="-128"/>
                <a:ea typeface="メイリオ" panose="020B0604030504040204" pitchFamily="50" charset="-128"/>
              </a:rPr>
              <a:t>トピックス下に掲載</a:t>
            </a:r>
          </a:p>
        </p:txBody>
      </p:sp>
      <p:sp>
        <p:nvSpPr>
          <p:cNvPr id="17" name="正方形/長方形 16">
            <a:extLst>
              <a:ext uri="{FF2B5EF4-FFF2-40B4-BE49-F238E27FC236}">
                <a16:creationId xmlns:a16="http://schemas.microsoft.com/office/drawing/2014/main" id="{5630E25A-4238-369B-26D4-65EBCA428132}"/>
              </a:ext>
            </a:extLst>
          </p:cNvPr>
          <p:cNvSpPr/>
          <p:nvPr/>
        </p:nvSpPr>
        <p:spPr>
          <a:xfrm>
            <a:off x="928975" y="4251484"/>
            <a:ext cx="7556276" cy="830997"/>
          </a:xfrm>
          <a:prstGeom prst="rect">
            <a:avLst/>
          </a:prstGeom>
        </p:spPr>
        <p:txBody>
          <a:bodyPr wrap="square">
            <a:spAutoFit/>
          </a:bodyPr>
          <a:lstStyle/>
          <a:p>
            <a:pPr eaLnBrk="1" fontAlgn="auto" hangingPunct="1">
              <a:spcBef>
                <a:spcPts val="0"/>
              </a:spcBef>
              <a:spcAft>
                <a:spcPts val="0"/>
              </a:spcAft>
            </a:pPr>
            <a:r>
              <a:rPr lang="en-US" altLang="ja-JP" sz="2400" b="1">
                <a:solidFill>
                  <a:srgbClr val="0D0D0D"/>
                </a:solidFill>
                <a:latin typeface="メイリオ" panose="020B0604030504040204" pitchFamily="50" charset="-128"/>
                <a:ea typeface="メイリオ" panose="020B0604030504040204" pitchFamily="50" charset="-128"/>
              </a:rPr>
              <a:t>1DAY</a:t>
            </a:r>
            <a:r>
              <a:rPr lang="ja-JP" altLang="en-US" sz="2400" b="1">
                <a:solidFill>
                  <a:srgbClr val="0D0D0D"/>
                </a:solidFill>
                <a:latin typeface="メイリオ" panose="020B0604030504040204" pitchFamily="50" charset="-128"/>
                <a:ea typeface="メイリオ" panose="020B0604030504040204" pitchFamily="50" charset="-128"/>
              </a:rPr>
              <a:t>配信 ＆ その日訪れた全ユーザーにリーチ可能</a:t>
            </a:r>
            <a:endParaRPr lang="en-US" altLang="ja-JP" sz="2400" b="1">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2400" b="1">
                <a:solidFill>
                  <a:srgbClr val="0D0D0D"/>
                </a:solidFill>
                <a:latin typeface="メイリオ" panose="020B0604030504040204" pitchFamily="50" charset="-128"/>
                <a:ea typeface="メイリオ" panose="020B0604030504040204" pitchFamily="50" charset="-128"/>
              </a:rPr>
              <a:t>（リーチ</a:t>
            </a:r>
            <a:r>
              <a:rPr lang="en-US" altLang="ja-JP" sz="2400" b="1">
                <a:solidFill>
                  <a:srgbClr val="0D0D0D"/>
                </a:solidFill>
                <a:latin typeface="メイリオ" panose="020B0604030504040204" pitchFamily="50" charset="-128"/>
                <a:ea typeface="メイリオ" panose="020B0604030504040204" pitchFamily="50" charset="-128"/>
              </a:rPr>
              <a:t>SOV100</a:t>
            </a:r>
            <a:r>
              <a:rPr lang="ja-JP" altLang="en-US" sz="2400" b="1">
                <a:solidFill>
                  <a:srgbClr val="0D0D0D"/>
                </a:solidFill>
                <a:latin typeface="メイリオ" panose="020B0604030504040204" pitchFamily="50" charset="-128"/>
                <a:ea typeface="メイリオ" panose="020B0604030504040204" pitchFamily="50" charset="-128"/>
              </a:rPr>
              <a:t>％）</a:t>
            </a:r>
          </a:p>
        </p:txBody>
      </p:sp>
      <p:sp>
        <p:nvSpPr>
          <p:cNvPr id="24" name="正方形/長方形 23">
            <a:extLst>
              <a:ext uri="{FF2B5EF4-FFF2-40B4-BE49-F238E27FC236}">
                <a16:creationId xmlns:a16="http://schemas.microsoft.com/office/drawing/2014/main" id="{00AFF0CF-0822-946C-2CB1-B5850FDF60B0}"/>
              </a:ext>
            </a:extLst>
          </p:cNvPr>
          <p:cNvSpPr/>
          <p:nvPr/>
        </p:nvSpPr>
        <p:spPr>
          <a:xfrm>
            <a:off x="941831" y="5455308"/>
            <a:ext cx="6984776" cy="461665"/>
          </a:xfrm>
          <a:prstGeom prst="rect">
            <a:avLst/>
          </a:prstGeom>
        </p:spPr>
        <p:txBody>
          <a:bodyPr wrap="square">
            <a:spAutoFit/>
          </a:bodyPr>
          <a:lstStyle/>
          <a:p>
            <a:pPr eaLnBrk="1" fontAlgn="auto" hangingPunct="1">
              <a:spcBef>
                <a:spcPts val="0"/>
              </a:spcBef>
              <a:spcAft>
                <a:spcPts val="0"/>
              </a:spcAft>
            </a:pPr>
            <a:r>
              <a:rPr lang="en-US" altLang="ja-JP" sz="2400" b="1" dirty="0">
                <a:solidFill>
                  <a:srgbClr val="0D0D0D"/>
                </a:solidFill>
                <a:latin typeface="メイリオ" panose="020B0604030504040204" pitchFamily="50" charset="-128"/>
                <a:ea typeface="メイリオ" panose="020B0604030504040204" pitchFamily="50" charset="-128"/>
              </a:rPr>
              <a:t>Yahoo!</a:t>
            </a:r>
            <a:r>
              <a:rPr lang="ja-JP" altLang="en-US" sz="2400" b="1" dirty="0">
                <a:solidFill>
                  <a:srgbClr val="0D0D0D"/>
                </a:solidFill>
                <a:latin typeface="メイリオ" panose="020B0604030504040204" pitchFamily="50" charset="-128"/>
                <a:ea typeface="メイリオ" panose="020B0604030504040204" pitchFamily="50" charset="-128"/>
              </a:rPr>
              <a:t>ニュース トピックスに近い広告形式</a:t>
            </a:r>
          </a:p>
        </p:txBody>
      </p:sp>
      <p:sp>
        <p:nvSpPr>
          <p:cNvPr id="25" name="正方形/長方形 24">
            <a:extLst>
              <a:ext uri="{FF2B5EF4-FFF2-40B4-BE49-F238E27FC236}">
                <a16:creationId xmlns:a16="http://schemas.microsoft.com/office/drawing/2014/main" id="{861AAC86-4FC9-8DB6-6F43-07D5831F8C65}"/>
              </a:ext>
            </a:extLst>
          </p:cNvPr>
          <p:cNvSpPr/>
          <p:nvPr/>
        </p:nvSpPr>
        <p:spPr>
          <a:xfrm>
            <a:off x="928975" y="3435037"/>
            <a:ext cx="6984776" cy="461665"/>
          </a:xfrm>
          <a:prstGeom prst="rect">
            <a:avLst/>
          </a:prstGeom>
        </p:spPr>
        <p:txBody>
          <a:bodyPr wrap="square">
            <a:spAutoFit/>
          </a:bodyPr>
          <a:lstStyle/>
          <a:p>
            <a:pPr eaLnBrk="1" fontAlgn="auto" hangingPunct="1">
              <a:spcBef>
                <a:spcPts val="0"/>
              </a:spcBef>
              <a:spcAft>
                <a:spcPts val="0"/>
              </a:spcAft>
            </a:pPr>
            <a:r>
              <a:rPr lang="ja-JP" altLang="en-US" sz="2400" b="1" dirty="0">
                <a:solidFill>
                  <a:srgbClr val="0D0D0D"/>
                </a:solidFill>
                <a:latin typeface="メイリオ" panose="020B0604030504040204" pitchFamily="50" charset="-128"/>
                <a:ea typeface="メイリオ" panose="020B0604030504040204" pitchFamily="50" charset="-128"/>
              </a:rPr>
              <a:t>想定</a:t>
            </a:r>
            <a:r>
              <a:rPr lang="en-US" altLang="ja-JP" sz="2400" b="1" dirty="0">
                <a:solidFill>
                  <a:srgbClr val="002AFF"/>
                </a:solidFill>
                <a:latin typeface="メイリオ"/>
                <a:ea typeface="メイリオ"/>
              </a:rPr>
              <a:t>1,750</a:t>
            </a:r>
            <a:r>
              <a:rPr lang="ja-JP" altLang="en-US" sz="2400" b="1" dirty="0">
                <a:solidFill>
                  <a:srgbClr val="002AFF"/>
                </a:solidFill>
                <a:latin typeface="メイリオ"/>
                <a:ea typeface="メイリオ"/>
              </a:rPr>
              <a:t>万</a:t>
            </a:r>
            <a:r>
              <a:rPr lang="en-US" altLang="ja-JP" sz="2400" b="1" dirty="0">
                <a:solidFill>
                  <a:srgbClr val="0D0D0D"/>
                </a:solidFill>
                <a:latin typeface="メイリオ" panose="020B0604030504040204" pitchFamily="50" charset="-128"/>
                <a:ea typeface="メイリオ" panose="020B0604030504040204" pitchFamily="50" charset="-128"/>
              </a:rPr>
              <a:t>V</a:t>
            </a:r>
            <a:r>
              <a:rPr lang="ja-JP" altLang="en-US" sz="2400" b="1" dirty="0">
                <a:solidFill>
                  <a:srgbClr val="0D0D0D"/>
                </a:solidFill>
                <a:latin typeface="メイリオ" panose="020B0604030504040204" pitchFamily="50" charset="-128"/>
                <a:ea typeface="メイリオ" panose="020B0604030504040204" pitchFamily="50" charset="-128"/>
              </a:rPr>
              <a:t>リーチ</a:t>
            </a:r>
            <a:r>
              <a:rPr lang="en-US" altLang="ja-JP" sz="2400" b="1" dirty="0">
                <a:solidFill>
                  <a:srgbClr val="0D0D0D"/>
                </a:solidFill>
                <a:latin typeface="メイリオ" panose="020B0604030504040204" pitchFamily="50" charset="-128"/>
                <a:ea typeface="メイリオ" panose="020B0604030504040204" pitchFamily="50" charset="-128"/>
              </a:rPr>
              <a:t>/</a:t>
            </a:r>
            <a:r>
              <a:rPr lang="ja-JP" altLang="en-US" sz="2400" b="1" dirty="0">
                <a:solidFill>
                  <a:srgbClr val="0D0D0D"/>
                </a:solidFill>
                <a:latin typeface="メイリオ" panose="020B0604030504040204" pitchFamily="50" charset="-128"/>
                <a:ea typeface="メイリオ" panose="020B0604030504040204" pitchFamily="50" charset="-128"/>
              </a:rPr>
              <a:t>日</a:t>
            </a:r>
          </a:p>
        </p:txBody>
      </p:sp>
      <p:grpSp>
        <p:nvGrpSpPr>
          <p:cNvPr id="26" name="グループ化 25">
            <a:extLst>
              <a:ext uri="{FF2B5EF4-FFF2-40B4-BE49-F238E27FC236}">
                <a16:creationId xmlns:a16="http://schemas.microsoft.com/office/drawing/2014/main" id="{924E3375-8996-9ECA-0E64-B2C3B94B8A8F}"/>
              </a:ext>
            </a:extLst>
          </p:cNvPr>
          <p:cNvGrpSpPr/>
          <p:nvPr/>
        </p:nvGrpSpPr>
        <p:grpSpPr>
          <a:xfrm>
            <a:off x="8498107" y="835686"/>
            <a:ext cx="3064002" cy="5635845"/>
            <a:chOff x="7241733" y="1270074"/>
            <a:chExt cx="2016626" cy="2835764"/>
          </a:xfrm>
        </p:grpSpPr>
        <p:grpSp>
          <p:nvGrpSpPr>
            <p:cNvPr id="27" name="グループ化 26">
              <a:extLst>
                <a:ext uri="{FF2B5EF4-FFF2-40B4-BE49-F238E27FC236}">
                  <a16:creationId xmlns:a16="http://schemas.microsoft.com/office/drawing/2014/main" id="{77650933-E7F2-4C4B-B904-9F06064ADB62}"/>
                </a:ext>
              </a:extLst>
            </p:cNvPr>
            <p:cNvGrpSpPr/>
            <p:nvPr/>
          </p:nvGrpSpPr>
          <p:grpSpPr>
            <a:xfrm>
              <a:off x="7241733" y="1270074"/>
              <a:ext cx="2016626" cy="2835764"/>
              <a:chOff x="513033" y="446487"/>
              <a:chExt cx="2115990" cy="2790180"/>
            </a:xfrm>
          </p:grpSpPr>
          <p:pic>
            <p:nvPicPr>
              <p:cNvPr id="29" name="図 28">
                <a:extLst>
                  <a:ext uri="{FF2B5EF4-FFF2-40B4-BE49-F238E27FC236}">
                    <a16:creationId xmlns:a16="http://schemas.microsoft.com/office/drawing/2014/main" id="{9CC8CDA1-9F06-F5C8-FA97-C84FE522C5E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 b="37106"/>
              <a:stretch/>
            </p:blipFill>
            <p:spPr>
              <a:xfrm>
                <a:off x="513033" y="446487"/>
                <a:ext cx="2115990" cy="2790180"/>
              </a:xfrm>
              <a:prstGeom prst="rect">
                <a:avLst/>
              </a:prstGeom>
            </p:spPr>
          </p:pic>
          <p:pic>
            <p:nvPicPr>
              <p:cNvPr id="30" name="図 29">
                <a:extLst>
                  <a:ext uri="{FF2B5EF4-FFF2-40B4-BE49-F238E27FC236}">
                    <a16:creationId xmlns:a16="http://schemas.microsoft.com/office/drawing/2014/main" id="{8C34B8E3-83AE-F968-A40A-E69FC4107CD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28" name="図 27">
              <a:extLst>
                <a:ext uri="{FF2B5EF4-FFF2-40B4-BE49-F238E27FC236}">
                  <a16:creationId xmlns:a16="http://schemas.microsoft.com/office/drawing/2014/main" id="{A82CB602-EB11-701C-990B-ADD16A945BF6}"/>
                </a:ext>
              </a:extLst>
            </p:cNvPr>
            <p:cNvPicPr>
              <a:picLocks noChangeAspect="1"/>
            </p:cNvPicPr>
            <p:nvPr/>
          </p:nvPicPr>
          <p:blipFill rotWithShape="1">
            <a:blip r:embed="rId5">
              <a:extLst>
                <a:ext uri="{28A0092B-C50C-407E-A947-70E740481C1C}">
                  <a14:useLocalDpi xmlns:a14="http://schemas.microsoft.com/office/drawing/2010/main" val="0"/>
                </a:ext>
              </a:extLst>
            </a:blip>
            <a:srcRect t="3189" b="88679"/>
            <a:stretch/>
          </p:blipFill>
          <p:spPr>
            <a:xfrm>
              <a:off x="7393106" y="1572570"/>
              <a:ext cx="1713877" cy="248191"/>
            </a:xfrm>
            <a:prstGeom prst="rect">
              <a:avLst/>
            </a:prstGeom>
          </p:spPr>
        </p:pic>
      </p:grpSp>
      <p:pic>
        <p:nvPicPr>
          <p:cNvPr id="31" name="図 30"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F20E8C8C-6743-6111-A84B-C67A75EF81D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473"/>
          <a:stretch/>
        </p:blipFill>
        <p:spPr>
          <a:xfrm>
            <a:off x="8708392" y="1343475"/>
            <a:ext cx="2541777" cy="5367683"/>
          </a:xfrm>
          <a:prstGeom prst="rect">
            <a:avLst/>
          </a:prstGeom>
        </p:spPr>
      </p:pic>
      <p:sp>
        <p:nvSpPr>
          <p:cNvPr id="32" name="正方形/長方形 31">
            <a:extLst>
              <a:ext uri="{FF2B5EF4-FFF2-40B4-BE49-F238E27FC236}">
                <a16:creationId xmlns:a16="http://schemas.microsoft.com/office/drawing/2014/main" id="{9EF37956-EFEA-2BDC-BE90-0417008AF8D4}"/>
              </a:ext>
            </a:extLst>
          </p:cNvPr>
          <p:cNvSpPr/>
          <p:nvPr/>
        </p:nvSpPr>
        <p:spPr>
          <a:xfrm>
            <a:off x="8728099" y="5198543"/>
            <a:ext cx="2604014" cy="653903"/>
          </a:xfrm>
          <a:prstGeom prst="rect">
            <a:avLst/>
          </a:prstGeom>
          <a:noFill/>
          <a:ln w="28575" cap="flat" cmpd="sng" algn="ctr">
            <a:solidFill>
              <a:srgbClr val="002A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a:solidFill>
                <a:srgbClr val="000000"/>
              </a:solidFill>
              <a:latin typeface="Calibri" panose="020F0502020204030204"/>
              <a:ea typeface="メイリオ" panose="020B0604030504040204" pitchFamily="50" charset="-128"/>
            </a:endParaRPr>
          </a:p>
        </p:txBody>
      </p:sp>
      <p:sp>
        <p:nvSpPr>
          <p:cNvPr id="33" name="テキスト ボックス 32">
            <a:extLst>
              <a:ext uri="{FF2B5EF4-FFF2-40B4-BE49-F238E27FC236}">
                <a16:creationId xmlns:a16="http://schemas.microsoft.com/office/drawing/2014/main" id="{C8B66C8C-3768-6E52-5EC2-4FE850E8C5EE}"/>
              </a:ext>
            </a:extLst>
          </p:cNvPr>
          <p:cNvSpPr txBox="1"/>
          <p:nvPr/>
        </p:nvSpPr>
        <p:spPr>
          <a:xfrm>
            <a:off x="600427" y="5996825"/>
            <a:ext cx="4016609" cy="338554"/>
          </a:xfrm>
          <a:prstGeom prst="rect">
            <a:avLst/>
          </a:prstGeom>
          <a:noFill/>
        </p:spPr>
        <p:txBody>
          <a:bodyPr wrap="square" rtlCol="0">
            <a:spAutoFit/>
          </a:bodyPr>
          <a:lstStyle/>
          <a:p>
            <a:pPr eaLnBrk="1" fontAlgn="auto" hangingPunct="1">
              <a:spcBef>
                <a:spcPts val="0"/>
              </a:spcBef>
              <a:spcAft>
                <a:spcPts val="0"/>
              </a:spcAft>
            </a:pPr>
            <a:r>
              <a:rPr lang="en-US" altLang="ja-JP" sz="1600" dirty="0">
                <a:solidFill>
                  <a:srgbClr val="002AFF"/>
                </a:solidFill>
                <a:latin typeface="メイリオ" panose="020B0604030504040204" pitchFamily="50" charset="-128"/>
                <a:ea typeface="メイリオ" panose="020B0604030504040204" pitchFamily="50" charset="-128"/>
              </a:rPr>
              <a:t>※</a:t>
            </a:r>
            <a:r>
              <a:rPr lang="ja-JP" altLang="en-US" sz="1600" dirty="0">
                <a:solidFill>
                  <a:srgbClr val="002AFF"/>
                </a:solidFill>
                <a:latin typeface="メイリオ" panose="020B0604030504040204" pitchFamily="50" charset="-128"/>
                <a:ea typeface="メイリオ" panose="020B0604030504040204" pitchFamily="50" charset="-128"/>
              </a:rPr>
              <a:t>販促資料を別途ご用意しています。</a:t>
            </a:r>
          </a:p>
        </p:txBody>
      </p:sp>
      <p:sp>
        <p:nvSpPr>
          <p:cNvPr id="35" name="正方形/長方形 34">
            <a:extLst>
              <a:ext uri="{FF2B5EF4-FFF2-40B4-BE49-F238E27FC236}">
                <a16:creationId xmlns:a16="http://schemas.microsoft.com/office/drawing/2014/main" id="{2247F36B-DE65-F117-4611-1226A7DC9D49}"/>
              </a:ext>
            </a:extLst>
          </p:cNvPr>
          <p:cNvSpPr/>
          <p:nvPr/>
        </p:nvSpPr>
        <p:spPr>
          <a:xfrm>
            <a:off x="720000" y="3283527"/>
            <a:ext cx="147832" cy="720000"/>
          </a:xfrm>
          <a:prstGeom prst="rect">
            <a:avLst/>
          </a:prstGeom>
          <a:solidFill>
            <a:srgbClr val="000048"/>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sz="2400" kern="0">
              <a:solidFill>
                <a:srgbClr val="545454"/>
              </a:solidFill>
              <a:latin typeface="Calibri" panose="020F0502020204030204"/>
              <a:ea typeface="メイリオ" panose="020B0604030504040204" pitchFamily="50" charset="-128"/>
            </a:endParaRPr>
          </a:p>
        </p:txBody>
      </p:sp>
      <p:sp>
        <p:nvSpPr>
          <p:cNvPr id="36" name="正方形/長方形 35">
            <a:extLst>
              <a:ext uri="{FF2B5EF4-FFF2-40B4-BE49-F238E27FC236}">
                <a16:creationId xmlns:a16="http://schemas.microsoft.com/office/drawing/2014/main" id="{A83F8A1B-F75E-8308-0705-E13C722FA17B}"/>
              </a:ext>
            </a:extLst>
          </p:cNvPr>
          <p:cNvSpPr/>
          <p:nvPr/>
        </p:nvSpPr>
        <p:spPr>
          <a:xfrm>
            <a:off x="720000" y="4278342"/>
            <a:ext cx="147832" cy="720000"/>
          </a:xfrm>
          <a:prstGeom prst="rect">
            <a:avLst/>
          </a:prstGeom>
          <a:solidFill>
            <a:srgbClr val="000048"/>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sz="2400" kern="0">
              <a:solidFill>
                <a:srgbClr val="545454"/>
              </a:solidFill>
              <a:latin typeface="Calibri" panose="020F0502020204030204"/>
              <a:ea typeface="メイリオ" panose="020B0604030504040204" pitchFamily="50" charset="-128"/>
            </a:endParaRPr>
          </a:p>
        </p:txBody>
      </p:sp>
      <p:sp>
        <p:nvSpPr>
          <p:cNvPr id="37" name="正方形/長方形 36">
            <a:extLst>
              <a:ext uri="{FF2B5EF4-FFF2-40B4-BE49-F238E27FC236}">
                <a16:creationId xmlns:a16="http://schemas.microsoft.com/office/drawing/2014/main" id="{E40538A4-C0D8-7C0C-8F9B-2D1CA14A377F}"/>
              </a:ext>
            </a:extLst>
          </p:cNvPr>
          <p:cNvSpPr/>
          <p:nvPr/>
        </p:nvSpPr>
        <p:spPr>
          <a:xfrm>
            <a:off x="720000" y="5273157"/>
            <a:ext cx="147832" cy="720000"/>
          </a:xfrm>
          <a:prstGeom prst="rect">
            <a:avLst/>
          </a:prstGeom>
          <a:solidFill>
            <a:srgbClr val="000048"/>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sz="2400" kern="0">
              <a:solidFill>
                <a:srgbClr val="545454"/>
              </a:solidFill>
              <a:latin typeface="Calibri" panose="020F0502020204030204"/>
              <a:ea typeface="メイリオ" panose="020B0604030504040204" pitchFamily="50" charset="-128"/>
            </a:endParaRPr>
          </a:p>
        </p:txBody>
      </p:sp>
      <p:sp>
        <p:nvSpPr>
          <p:cNvPr id="3" name="正方形/長方形 2">
            <a:extLst>
              <a:ext uri="{FF2B5EF4-FFF2-40B4-BE49-F238E27FC236}">
                <a16:creationId xmlns:a16="http://schemas.microsoft.com/office/drawing/2014/main" id="{3FA4D585-9D92-4ED4-BD26-54CF76D2268B}"/>
              </a:ext>
            </a:extLst>
          </p:cNvPr>
          <p:cNvSpPr/>
          <p:nvPr/>
        </p:nvSpPr>
        <p:spPr>
          <a:xfrm>
            <a:off x="684243" y="1076891"/>
            <a:ext cx="7759482" cy="900337"/>
          </a:xfrm>
          <a:prstGeom prst="rect">
            <a:avLst/>
          </a:prstGeom>
          <a:solidFill>
            <a:srgbClr val="000048">
              <a:alpha val="10196"/>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20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0" lang="ja-JP" altLang="en-US" sz="20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トップページ　トピックス</a:t>
            </a:r>
            <a:r>
              <a:rPr kumimoji="0" lang="en-US" altLang="ja-JP" sz="20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0" lang="ja-JP" altLang="en-US" sz="20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0" lang="en-US" altLang="ja-JP" sz="20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SP</a:t>
            </a:r>
            <a:r>
              <a:rPr kumimoji="0" lang="ja-JP" altLang="en-US" sz="20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endParaRPr kumimoji="0" lang="en-US" altLang="ja-JP" sz="20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（スマートフォン</a:t>
            </a:r>
            <a:r>
              <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APP+WEB</a:t>
            </a: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トップページ「すべて」タブに掲載）</a:t>
            </a: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601335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D4BAA4-0066-A2F3-DC60-2EAE841E5AC1}"/>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CE580E7-1A9D-1E9E-7F48-C8350636A072}"/>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88E582A9-AD82-BBE9-C212-C1CC9B8400A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306B8CBA-7449-958F-A6BE-D71EC1DB0A98}"/>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a:solidFill>
                  <a:srgbClr val="000048"/>
                </a:solidFill>
              </a:rPr>
              <a:t>商品概要</a:t>
            </a:r>
          </a:p>
        </p:txBody>
      </p:sp>
      <p:sp>
        <p:nvSpPr>
          <p:cNvPr id="2" name="正方形/長方形 1">
            <a:extLst>
              <a:ext uri="{FF2B5EF4-FFF2-40B4-BE49-F238E27FC236}">
                <a16:creationId xmlns:a16="http://schemas.microsoft.com/office/drawing/2014/main" id="{E0538B94-3E7F-ACBB-51D4-CC9107AE6180}"/>
              </a:ext>
            </a:extLst>
          </p:cNvPr>
          <p:cNvSpPr/>
          <p:nvPr/>
        </p:nvSpPr>
        <p:spPr>
          <a:xfrm>
            <a:off x="684243" y="1076891"/>
            <a:ext cx="7759482" cy="900337"/>
          </a:xfrm>
          <a:prstGeom prst="rect">
            <a:avLst/>
          </a:prstGeom>
          <a:solidFill>
            <a:srgbClr val="000048">
              <a:alpha val="10196"/>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20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0" lang="ja-JP" altLang="en-US" sz="20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トップページ　トピックス</a:t>
            </a:r>
            <a:r>
              <a:rPr kumimoji="0" lang="en-US" altLang="ja-JP" sz="20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0" lang="ja-JP" altLang="en-US" sz="20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0" lang="en-US" altLang="ja-JP" sz="20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MD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srgbClr val="0D0D0D"/>
                </a:solidFill>
                <a:latin typeface="メイリオ" panose="020B0604030504040204" pitchFamily="50" charset="-128"/>
                <a:ea typeface="メイリオ" panose="020B0604030504040204" pitchFamily="50" charset="-128"/>
              </a:rPr>
              <a:t>（</a:t>
            </a:r>
            <a:r>
              <a:rPr kumimoji="0" lang="en-US" altLang="ja-JP" sz="1400" b="1" kern="0" dirty="0">
                <a:solidFill>
                  <a:srgbClr val="0D0D0D"/>
                </a:solidFill>
                <a:latin typeface="メイリオ" panose="020B0604030504040204" pitchFamily="50" charset="-128"/>
                <a:ea typeface="メイリオ" panose="020B0604030504040204" pitchFamily="50" charset="-128"/>
              </a:rPr>
              <a:t>PC</a:t>
            </a:r>
            <a:r>
              <a:rPr kumimoji="0" lang="ja-JP" altLang="en-US" sz="1400" b="1" kern="0" dirty="0">
                <a:solidFill>
                  <a:srgbClr val="0D0D0D"/>
                </a:solidFill>
                <a:latin typeface="メイリオ" panose="020B0604030504040204" pitchFamily="50" charset="-128"/>
                <a:ea typeface="メイリオ" panose="020B0604030504040204" pitchFamily="50" charset="-128"/>
              </a:rPr>
              <a:t>：</a:t>
            </a:r>
            <a:r>
              <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トップページ </a:t>
            </a:r>
            <a:r>
              <a:rPr kumimoji="0" lang="ja-JP" altLang="en-US" sz="1400" b="1" kern="0" dirty="0">
                <a:solidFill>
                  <a:srgbClr val="0D0D0D"/>
                </a:solidFill>
                <a:latin typeface="メイリオ" panose="020B0604030504040204" pitchFamily="50" charset="-128"/>
                <a:ea typeface="メイリオ" panose="020B0604030504040204" pitchFamily="50" charset="-128"/>
              </a:rPr>
              <a:t>ニューストピックス全ての</a:t>
            </a: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タブに掲載）</a:t>
            </a: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SP</a:t>
            </a: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：スマートフォン</a:t>
            </a:r>
            <a:r>
              <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APP+WEB</a:t>
            </a: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トップページ「すべて」タブに掲載）</a:t>
            </a: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
        <p:nvSpPr>
          <p:cNvPr id="3" name="正方形/長方形 2">
            <a:extLst>
              <a:ext uri="{FF2B5EF4-FFF2-40B4-BE49-F238E27FC236}">
                <a16:creationId xmlns:a16="http://schemas.microsoft.com/office/drawing/2014/main" id="{A1583597-D482-F573-0BDF-A4F93E6DFC23}"/>
              </a:ext>
            </a:extLst>
          </p:cNvPr>
          <p:cNvSpPr/>
          <p:nvPr/>
        </p:nvSpPr>
        <p:spPr>
          <a:xfrm>
            <a:off x="719794" y="2283497"/>
            <a:ext cx="144016" cy="870967"/>
          </a:xfrm>
          <a:prstGeom prst="rect">
            <a:avLst/>
          </a:prstGeom>
          <a:solidFill>
            <a:srgbClr val="000048"/>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4" name="正方形/長方形 3">
            <a:extLst>
              <a:ext uri="{FF2B5EF4-FFF2-40B4-BE49-F238E27FC236}">
                <a16:creationId xmlns:a16="http://schemas.microsoft.com/office/drawing/2014/main" id="{9152A8BF-894E-F073-1C3F-235E75A7033A}"/>
              </a:ext>
            </a:extLst>
          </p:cNvPr>
          <p:cNvSpPr/>
          <p:nvPr/>
        </p:nvSpPr>
        <p:spPr>
          <a:xfrm>
            <a:off x="935817" y="2363530"/>
            <a:ext cx="7759483" cy="830997"/>
          </a:xfrm>
          <a:prstGeom prst="rect">
            <a:avLst/>
          </a:prstGeom>
        </p:spPr>
        <p:txBody>
          <a:bodyPr wrap="square">
            <a:spAutoFit/>
          </a:bodyPr>
          <a:lstStyle/>
          <a:p>
            <a:pPr eaLnBrk="1" fontAlgn="auto" hangingPunct="1">
              <a:spcBef>
                <a:spcPts val="0"/>
              </a:spcBef>
              <a:spcAft>
                <a:spcPts val="0"/>
              </a:spcAft>
            </a:pPr>
            <a:r>
              <a:rPr lang="ja-JP" altLang="en-US" sz="2400" b="1" dirty="0">
                <a:solidFill>
                  <a:srgbClr val="0D0D0D"/>
                </a:solidFill>
                <a:latin typeface="メイリオ" panose="020B0604030504040204" pitchFamily="50" charset="-128"/>
                <a:ea typeface="メイリオ" panose="020B0604030504040204" pitchFamily="50" charset="-128"/>
              </a:rPr>
              <a:t>ヤフーに来訪する全ユーザーにリーチ</a:t>
            </a:r>
            <a:endParaRPr lang="en-US" altLang="ja-JP" sz="2400" b="1"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2400" b="1" dirty="0">
                <a:solidFill>
                  <a:srgbClr val="0D0D0D"/>
                </a:solidFill>
                <a:latin typeface="メイリオ" panose="020B0604030504040204" pitchFamily="50" charset="-128"/>
                <a:ea typeface="メイリオ" panose="020B0604030504040204" pitchFamily="50" charset="-128"/>
              </a:rPr>
              <a:t>マルチデバイス掲載の場合はリーチ最大化</a:t>
            </a:r>
          </a:p>
        </p:txBody>
      </p:sp>
      <p:sp>
        <p:nvSpPr>
          <p:cNvPr id="5" name="正方形/長方形 4">
            <a:extLst>
              <a:ext uri="{FF2B5EF4-FFF2-40B4-BE49-F238E27FC236}">
                <a16:creationId xmlns:a16="http://schemas.microsoft.com/office/drawing/2014/main" id="{C640EA00-268A-D67A-6470-C2D0E2F92B3E}"/>
              </a:ext>
            </a:extLst>
          </p:cNvPr>
          <p:cNvSpPr/>
          <p:nvPr/>
        </p:nvSpPr>
        <p:spPr>
          <a:xfrm>
            <a:off x="1026957" y="3396537"/>
            <a:ext cx="6984776" cy="892552"/>
          </a:xfrm>
          <a:prstGeom prst="rect">
            <a:avLst/>
          </a:prstGeom>
        </p:spPr>
        <p:txBody>
          <a:bodyPr wrap="square" lIns="91440" tIns="45720" rIns="91440" bIns="45720" anchor="t">
            <a:spAutoFit/>
          </a:bodyPr>
          <a:lstStyle/>
          <a:p>
            <a:pPr eaLnBrk="1" fontAlgn="auto" hangingPunct="1">
              <a:spcBef>
                <a:spcPts val="0"/>
              </a:spcBef>
              <a:spcAft>
                <a:spcPts val="0"/>
              </a:spcAft>
            </a:pPr>
            <a:r>
              <a:rPr lang="ja-JP" altLang="en-US" sz="2400" b="1" dirty="0">
                <a:solidFill>
                  <a:srgbClr val="0D0D0D"/>
                </a:solidFill>
                <a:latin typeface="メイリオ"/>
                <a:ea typeface="メイリオ"/>
              </a:rPr>
              <a:t>最大 想定</a:t>
            </a:r>
            <a:r>
              <a:rPr lang="en-US" altLang="ja-JP" sz="2400" b="1" dirty="0">
                <a:solidFill>
                  <a:srgbClr val="002AFF"/>
                </a:solidFill>
                <a:latin typeface="メイリオ"/>
                <a:ea typeface="メイリオ"/>
              </a:rPr>
              <a:t>2,700</a:t>
            </a:r>
            <a:r>
              <a:rPr lang="ja-JP" altLang="en-US" sz="2400" b="1" dirty="0">
                <a:solidFill>
                  <a:srgbClr val="002AFF"/>
                </a:solidFill>
                <a:latin typeface="メイリオ"/>
                <a:ea typeface="メイリオ"/>
              </a:rPr>
              <a:t>万</a:t>
            </a:r>
            <a:r>
              <a:rPr lang="en-US" altLang="ja-JP" sz="2400" b="1" dirty="0">
                <a:solidFill>
                  <a:srgbClr val="0D0D0D"/>
                </a:solidFill>
                <a:latin typeface="メイリオ"/>
                <a:ea typeface="メイリオ"/>
              </a:rPr>
              <a:t>V</a:t>
            </a:r>
            <a:r>
              <a:rPr lang="ja-JP" altLang="en-US" sz="2400" b="1" dirty="0">
                <a:solidFill>
                  <a:srgbClr val="0D0D0D"/>
                </a:solidFill>
                <a:latin typeface="メイリオ"/>
                <a:ea typeface="メイリオ"/>
              </a:rPr>
              <a:t>リーチ</a:t>
            </a:r>
            <a:r>
              <a:rPr lang="en-US" altLang="ja-JP" sz="2400" b="1" dirty="0">
                <a:solidFill>
                  <a:srgbClr val="0D0D0D"/>
                </a:solidFill>
                <a:latin typeface="メイリオ"/>
                <a:ea typeface="メイリオ"/>
              </a:rPr>
              <a:t>/</a:t>
            </a:r>
            <a:r>
              <a:rPr lang="ja-JP" altLang="en-US" sz="2400" b="1" dirty="0">
                <a:solidFill>
                  <a:srgbClr val="0D0D0D"/>
                </a:solidFill>
                <a:latin typeface="メイリオ"/>
                <a:ea typeface="メイリオ"/>
              </a:rPr>
              <a:t>日 </a:t>
            </a:r>
            <a:endParaRPr lang="en-US" altLang="ja-JP" sz="1400" b="1" dirty="0">
              <a:solidFill>
                <a:srgbClr val="0D0D0D"/>
              </a:solidFill>
              <a:latin typeface="メイリオ"/>
              <a:ea typeface="メイリオ"/>
            </a:endParaRPr>
          </a:p>
          <a:p>
            <a:pPr eaLnBrk="1" fontAlgn="auto" hangingPunct="1">
              <a:spcBef>
                <a:spcPts val="0"/>
              </a:spcBef>
              <a:spcAft>
                <a:spcPts val="0"/>
              </a:spcAft>
            </a:pPr>
            <a:r>
              <a:rPr lang="en-US" altLang="ja-JP" sz="1400" b="1" dirty="0">
                <a:solidFill>
                  <a:srgbClr val="0D0D0D"/>
                </a:solidFill>
                <a:latin typeface="メイリオ"/>
                <a:ea typeface="メイリオ"/>
              </a:rPr>
              <a:t>※</a:t>
            </a:r>
            <a:r>
              <a:rPr lang="ja-JP" altLang="en-US" sz="1400" b="1" dirty="0">
                <a:solidFill>
                  <a:srgbClr val="0D0D0D"/>
                </a:solidFill>
                <a:latin typeface="メイリオ"/>
                <a:ea typeface="メイリオ"/>
              </a:rPr>
              <a:t>マルチデバイス、月～金掲載の場合</a:t>
            </a:r>
            <a:endParaRPr lang="en-US" altLang="ja-JP" sz="1400" b="1" dirty="0">
              <a:solidFill>
                <a:srgbClr val="0D0D0D"/>
              </a:solidFill>
              <a:latin typeface="メイリオ"/>
              <a:ea typeface="メイリオ"/>
            </a:endParaRPr>
          </a:p>
          <a:p>
            <a:pPr eaLnBrk="1" fontAlgn="auto" hangingPunct="1">
              <a:spcBef>
                <a:spcPts val="0"/>
              </a:spcBef>
              <a:spcAft>
                <a:spcPts val="0"/>
              </a:spcAft>
            </a:pPr>
            <a:r>
              <a:rPr lang="en-US" altLang="ja-JP" sz="1400" b="1" dirty="0">
                <a:solidFill>
                  <a:srgbClr val="0D0D0D"/>
                </a:solidFill>
                <a:latin typeface="メイリオ"/>
                <a:ea typeface="メイリオ"/>
              </a:rPr>
              <a:t>※</a:t>
            </a:r>
            <a:r>
              <a:rPr lang="ja-JP" altLang="en-US" sz="1400" b="1" dirty="0">
                <a:solidFill>
                  <a:srgbClr val="0D0D0D"/>
                </a:solidFill>
                <a:latin typeface="メイリオ"/>
                <a:ea typeface="メイリオ"/>
              </a:rPr>
              <a:t>実際の配信数とは異なる場合もございます。</a:t>
            </a:r>
            <a:endParaRPr lang="ja-JP" altLang="en-US" sz="2400" b="1" dirty="0">
              <a:solidFill>
                <a:srgbClr val="0D0D0D"/>
              </a:solidFill>
              <a:latin typeface="メイリオ"/>
              <a:ea typeface="メイリオ"/>
            </a:endParaRPr>
          </a:p>
        </p:txBody>
      </p:sp>
      <p:sp>
        <p:nvSpPr>
          <p:cNvPr id="8" name="正方形/長方形 7">
            <a:extLst>
              <a:ext uri="{FF2B5EF4-FFF2-40B4-BE49-F238E27FC236}">
                <a16:creationId xmlns:a16="http://schemas.microsoft.com/office/drawing/2014/main" id="{0E4E756D-55EF-8B87-4855-BF557EF26C99}"/>
              </a:ext>
            </a:extLst>
          </p:cNvPr>
          <p:cNvSpPr/>
          <p:nvPr/>
        </p:nvSpPr>
        <p:spPr>
          <a:xfrm>
            <a:off x="10018170" y="2547314"/>
            <a:ext cx="144016" cy="621650"/>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9" name="正方形/長方形 8">
            <a:extLst>
              <a:ext uri="{FF2B5EF4-FFF2-40B4-BE49-F238E27FC236}">
                <a16:creationId xmlns:a16="http://schemas.microsoft.com/office/drawing/2014/main" id="{D34D673E-6296-E9AF-A643-B912E6895237}"/>
              </a:ext>
            </a:extLst>
          </p:cNvPr>
          <p:cNvSpPr/>
          <p:nvPr/>
        </p:nvSpPr>
        <p:spPr>
          <a:xfrm>
            <a:off x="1026957" y="4576751"/>
            <a:ext cx="6984776" cy="461665"/>
          </a:xfrm>
          <a:prstGeom prst="rect">
            <a:avLst/>
          </a:prstGeom>
        </p:spPr>
        <p:txBody>
          <a:bodyPr wrap="square">
            <a:spAutoFit/>
          </a:bodyPr>
          <a:lstStyle/>
          <a:p>
            <a:pPr eaLnBrk="1" fontAlgn="auto" hangingPunct="1">
              <a:spcBef>
                <a:spcPts val="0"/>
              </a:spcBef>
              <a:spcAft>
                <a:spcPts val="0"/>
              </a:spcAft>
            </a:pPr>
            <a:r>
              <a:rPr lang="en-US" altLang="ja-JP" sz="2400" b="1" dirty="0">
                <a:solidFill>
                  <a:srgbClr val="0D0D0D"/>
                </a:solidFill>
                <a:latin typeface="メイリオ" panose="020B0604030504040204" pitchFamily="50" charset="-128"/>
                <a:ea typeface="メイリオ" panose="020B0604030504040204" pitchFamily="50" charset="-128"/>
              </a:rPr>
              <a:t>PC</a:t>
            </a:r>
            <a:r>
              <a:rPr lang="ja-JP" altLang="en-US" sz="2400" b="1" dirty="0">
                <a:solidFill>
                  <a:srgbClr val="0D0D0D"/>
                </a:solidFill>
                <a:latin typeface="メイリオ" panose="020B0604030504040204" pitchFamily="50" charset="-128"/>
                <a:ea typeface="メイリオ" panose="020B0604030504040204" pitchFamily="50" charset="-128"/>
              </a:rPr>
              <a:t>と</a:t>
            </a:r>
            <a:r>
              <a:rPr lang="en-US" altLang="ja-JP" sz="2400" b="1" dirty="0">
                <a:solidFill>
                  <a:srgbClr val="0D0D0D"/>
                </a:solidFill>
                <a:latin typeface="メイリオ" panose="020B0604030504040204" pitchFamily="50" charset="-128"/>
                <a:ea typeface="メイリオ" panose="020B0604030504040204" pitchFamily="50" charset="-128"/>
              </a:rPr>
              <a:t>SP</a:t>
            </a:r>
            <a:r>
              <a:rPr lang="ja-JP" altLang="en-US" sz="2400" b="1" dirty="0">
                <a:solidFill>
                  <a:srgbClr val="0D0D0D"/>
                </a:solidFill>
                <a:latin typeface="メイリオ" panose="020B0604030504040204" pitchFamily="50" charset="-128"/>
                <a:ea typeface="メイリオ" panose="020B0604030504040204" pitchFamily="50" charset="-128"/>
              </a:rPr>
              <a:t>のユーザー重複は </a:t>
            </a:r>
            <a:r>
              <a:rPr lang="en-US" altLang="ja-JP" sz="2400" b="1" dirty="0">
                <a:solidFill>
                  <a:srgbClr val="002AFF"/>
                </a:solidFill>
                <a:latin typeface="メイリオ" panose="020B0604030504040204" pitchFamily="50" charset="-128"/>
                <a:ea typeface="メイリオ" panose="020B0604030504040204" pitchFamily="50" charset="-128"/>
              </a:rPr>
              <a:t>7</a:t>
            </a:r>
            <a:r>
              <a:rPr lang="ja-JP" altLang="en-US" sz="2400" b="1" dirty="0">
                <a:solidFill>
                  <a:srgbClr val="0D0D0D"/>
                </a:solidFill>
                <a:latin typeface="メイリオ" panose="020B0604030504040204" pitchFamily="50" charset="-128"/>
                <a:ea typeface="メイリオ" panose="020B0604030504040204" pitchFamily="50" charset="-128"/>
              </a:rPr>
              <a:t>％</a:t>
            </a:r>
            <a:endParaRPr lang="en-US" altLang="ja-JP" sz="2400" b="1" dirty="0">
              <a:solidFill>
                <a:srgbClr val="0D0D0D"/>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592922EE-78A4-A1A6-9A1F-DBB7CF39ACAB}"/>
              </a:ext>
            </a:extLst>
          </p:cNvPr>
          <p:cNvSpPr/>
          <p:nvPr/>
        </p:nvSpPr>
        <p:spPr>
          <a:xfrm>
            <a:off x="719794" y="3316545"/>
            <a:ext cx="144016" cy="972544"/>
          </a:xfrm>
          <a:prstGeom prst="rect">
            <a:avLst/>
          </a:prstGeom>
          <a:solidFill>
            <a:srgbClr val="000048"/>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11" name="正方形/長方形 10">
            <a:extLst>
              <a:ext uri="{FF2B5EF4-FFF2-40B4-BE49-F238E27FC236}">
                <a16:creationId xmlns:a16="http://schemas.microsoft.com/office/drawing/2014/main" id="{AED7E670-E892-39F5-D2BD-7F53F7D7C29A}"/>
              </a:ext>
            </a:extLst>
          </p:cNvPr>
          <p:cNvSpPr/>
          <p:nvPr/>
        </p:nvSpPr>
        <p:spPr>
          <a:xfrm>
            <a:off x="10018171" y="3311478"/>
            <a:ext cx="144016" cy="621650"/>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12" name="正方形/長方形 11">
            <a:extLst>
              <a:ext uri="{FF2B5EF4-FFF2-40B4-BE49-F238E27FC236}">
                <a16:creationId xmlns:a16="http://schemas.microsoft.com/office/drawing/2014/main" id="{70BCAFC4-95DD-B1C7-69A7-E875A8E16661}"/>
              </a:ext>
            </a:extLst>
          </p:cNvPr>
          <p:cNvSpPr/>
          <p:nvPr/>
        </p:nvSpPr>
        <p:spPr>
          <a:xfrm>
            <a:off x="935817" y="5382302"/>
            <a:ext cx="6627033" cy="461665"/>
          </a:xfrm>
          <a:prstGeom prst="rect">
            <a:avLst/>
          </a:prstGeom>
        </p:spPr>
        <p:txBody>
          <a:bodyPr wrap="square">
            <a:spAutoFit/>
          </a:bodyPr>
          <a:lstStyle/>
          <a:p>
            <a:pPr eaLnBrk="1" fontAlgn="auto" hangingPunct="1">
              <a:spcBef>
                <a:spcPts val="0"/>
              </a:spcBef>
              <a:spcAft>
                <a:spcPts val="0"/>
              </a:spcAft>
            </a:pPr>
            <a:r>
              <a:rPr lang="en-US" altLang="ja-JP" sz="2400" b="1" dirty="0">
                <a:solidFill>
                  <a:srgbClr val="0D0D0D"/>
                </a:solidFill>
                <a:latin typeface="メイリオ" panose="020B0604030504040204" pitchFamily="50" charset="-128"/>
                <a:ea typeface="メイリオ" panose="020B0604030504040204" pitchFamily="50" charset="-128"/>
              </a:rPr>
              <a:t>Yahoo!</a:t>
            </a:r>
            <a:r>
              <a:rPr lang="ja-JP" altLang="en-US" sz="2400" b="1" dirty="0">
                <a:solidFill>
                  <a:srgbClr val="0D0D0D"/>
                </a:solidFill>
                <a:latin typeface="メイリオ" panose="020B0604030504040204" pitchFamily="50" charset="-128"/>
                <a:ea typeface="メイリオ" panose="020B0604030504040204" pitchFamily="50" charset="-128"/>
              </a:rPr>
              <a:t>ニューストピックスに近い広告形式</a:t>
            </a:r>
          </a:p>
        </p:txBody>
      </p:sp>
      <p:pic>
        <p:nvPicPr>
          <p:cNvPr id="13" name="図 12" descr="グラフィカル ユーザー インターフェイス, アプリケーション&#10;&#10;自動的に生成された説明">
            <a:extLst>
              <a:ext uri="{FF2B5EF4-FFF2-40B4-BE49-F238E27FC236}">
                <a16:creationId xmlns:a16="http://schemas.microsoft.com/office/drawing/2014/main" id="{FBE83BAE-8474-20C5-AB41-922355FE64B3}"/>
              </a:ext>
            </a:extLst>
          </p:cNvPr>
          <p:cNvPicPr>
            <a:picLocks noChangeAspect="1"/>
          </p:cNvPicPr>
          <p:nvPr/>
        </p:nvPicPr>
        <p:blipFill>
          <a:blip r:embed="rId3"/>
          <a:stretch>
            <a:fillRect/>
          </a:stretch>
        </p:blipFill>
        <p:spPr>
          <a:xfrm>
            <a:off x="8547088" y="1950356"/>
            <a:ext cx="2976386" cy="2457566"/>
          </a:xfrm>
          <a:prstGeom prst="rect">
            <a:avLst/>
          </a:prstGeom>
          <a:ln w="3175">
            <a:solidFill>
              <a:schemeClr val="bg1">
                <a:lumMod val="65000"/>
              </a:schemeClr>
            </a:solidFill>
          </a:ln>
        </p:spPr>
      </p:pic>
      <p:sp>
        <p:nvSpPr>
          <p:cNvPr id="18" name="正方形/長方形 17">
            <a:extLst>
              <a:ext uri="{FF2B5EF4-FFF2-40B4-BE49-F238E27FC236}">
                <a16:creationId xmlns:a16="http://schemas.microsoft.com/office/drawing/2014/main" id="{5572F72E-D46B-5D92-723C-82E38FB1720C}"/>
              </a:ext>
            </a:extLst>
          </p:cNvPr>
          <p:cNvSpPr/>
          <p:nvPr/>
        </p:nvSpPr>
        <p:spPr>
          <a:xfrm>
            <a:off x="9155828" y="3329030"/>
            <a:ext cx="1300441" cy="206373"/>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19" name="図 18"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24D8CA27-0CB5-2355-7FF6-AC2614CEC80F}"/>
              </a:ext>
            </a:extLst>
          </p:cNvPr>
          <p:cNvPicPr>
            <a:picLocks noChangeAspect="1"/>
          </p:cNvPicPr>
          <p:nvPr/>
        </p:nvPicPr>
        <p:blipFill>
          <a:blip r:embed="rId4"/>
          <a:srcRect b="20871"/>
          <a:stretch/>
        </p:blipFill>
        <p:spPr>
          <a:xfrm>
            <a:off x="7584206" y="3111836"/>
            <a:ext cx="1511674" cy="2929830"/>
          </a:xfrm>
          <a:prstGeom prst="rect">
            <a:avLst/>
          </a:prstGeom>
          <a:ln w="3175">
            <a:solidFill>
              <a:schemeClr val="bg1">
                <a:lumMod val="65000"/>
              </a:schemeClr>
            </a:solidFill>
          </a:ln>
        </p:spPr>
      </p:pic>
      <p:sp>
        <p:nvSpPr>
          <p:cNvPr id="20" name="正方形/長方形 19">
            <a:extLst>
              <a:ext uri="{FF2B5EF4-FFF2-40B4-BE49-F238E27FC236}">
                <a16:creationId xmlns:a16="http://schemas.microsoft.com/office/drawing/2014/main" id="{A240A8DE-FD46-330B-B563-4146934B574C}"/>
              </a:ext>
            </a:extLst>
          </p:cNvPr>
          <p:cNvSpPr/>
          <p:nvPr/>
        </p:nvSpPr>
        <p:spPr>
          <a:xfrm>
            <a:off x="7562850" y="5501135"/>
            <a:ext cx="1533030" cy="444796"/>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21" name="正方形/長方形 20">
            <a:extLst>
              <a:ext uri="{FF2B5EF4-FFF2-40B4-BE49-F238E27FC236}">
                <a16:creationId xmlns:a16="http://schemas.microsoft.com/office/drawing/2014/main" id="{C39E662A-9A1D-694C-7703-DE1973F5D6ED}"/>
              </a:ext>
            </a:extLst>
          </p:cNvPr>
          <p:cNvSpPr/>
          <p:nvPr/>
        </p:nvSpPr>
        <p:spPr>
          <a:xfrm>
            <a:off x="719794" y="4440935"/>
            <a:ext cx="144016" cy="597481"/>
          </a:xfrm>
          <a:prstGeom prst="rect">
            <a:avLst/>
          </a:prstGeom>
          <a:solidFill>
            <a:srgbClr val="000048"/>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22" name="正方形/長方形 21">
            <a:extLst>
              <a:ext uri="{FF2B5EF4-FFF2-40B4-BE49-F238E27FC236}">
                <a16:creationId xmlns:a16="http://schemas.microsoft.com/office/drawing/2014/main" id="{3CD3F65F-6700-E401-7749-BF6ABCDA2AEC}"/>
              </a:ext>
            </a:extLst>
          </p:cNvPr>
          <p:cNvSpPr/>
          <p:nvPr/>
        </p:nvSpPr>
        <p:spPr>
          <a:xfrm>
            <a:off x="719794" y="5202394"/>
            <a:ext cx="144016" cy="597481"/>
          </a:xfrm>
          <a:prstGeom prst="rect">
            <a:avLst/>
          </a:prstGeom>
          <a:solidFill>
            <a:srgbClr val="000048"/>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23" name="テキスト ボックス 22">
            <a:extLst>
              <a:ext uri="{FF2B5EF4-FFF2-40B4-BE49-F238E27FC236}">
                <a16:creationId xmlns:a16="http://schemas.microsoft.com/office/drawing/2014/main" id="{14702795-624B-5F58-D7E6-D1C8B432F3C8}"/>
              </a:ext>
            </a:extLst>
          </p:cNvPr>
          <p:cNvSpPr txBox="1"/>
          <p:nvPr/>
        </p:nvSpPr>
        <p:spPr>
          <a:xfrm>
            <a:off x="600427" y="5891210"/>
            <a:ext cx="4016609" cy="338554"/>
          </a:xfrm>
          <a:prstGeom prst="rect">
            <a:avLst/>
          </a:prstGeom>
          <a:noFill/>
        </p:spPr>
        <p:txBody>
          <a:bodyPr wrap="square" rtlCol="0">
            <a:spAutoFit/>
          </a:bodyPr>
          <a:lstStyle/>
          <a:p>
            <a:r>
              <a:rPr lang="en-US" altLang="ja-JP" sz="1600" dirty="0">
                <a:solidFill>
                  <a:srgbClr val="002AFF"/>
                </a:solidFill>
                <a:latin typeface="メイリオ" panose="020B0604030504040204" pitchFamily="50" charset="-128"/>
                <a:ea typeface="メイリオ" panose="020B0604030504040204" pitchFamily="50" charset="-128"/>
              </a:rPr>
              <a:t>※</a:t>
            </a:r>
            <a:r>
              <a:rPr lang="ja-JP" altLang="en-US" sz="1600" dirty="0">
                <a:solidFill>
                  <a:srgbClr val="002AFF"/>
                </a:solidFill>
                <a:latin typeface="メイリオ" panose="020B0604030504040204" pitchFamily="50" charset="-128"/>
                <a:ea typeface="メイリオ" panose="020B0604030504040204" pitchFamily="50" charset="-128"/>
              </a:rPr>
              <a:t>販促資料を別途ご用意しています。</a:t>
            </a:r>
          </a:p>
        </p:txBody>
      </p:sp>
    </p:spTree>
    <p:extLst>
      <p:ext uri="{BB962C8B-B14F-4D97-AF65-F5344CB8AC3E}">
        <p14:creationId xmlns:p14="http://schemas.microsoft.com/office/powerpoint/2010/main" val="12472129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71B379-B7C3-C662-85F5-28D3F6CB8F65}"/>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61F1F439-316F-C51E-E417-93F266FB0B0A}"/>
              </a:ext>
            </a:extLst>
          </p:cNvPr>
          <p:cNvSpPr>
            <a:spLocks noGrp="1"/>
          </p:cNvSpPr>
          <p:nvPr>
            <p:ph type="body" sz="quarter" idx="19"/>
          </p:nvPr>
        </p:nvSpPr>
        <p:spPr/>
        <p:txBody>
          <a:bodyPr/>
          <a:lstStyle/>
          <a:p>
            <a:r>
              <a:rPr lang="ja-JP" altLang="en-US" dirty="0"/>
              <a:t>商品スペック</a:t>
            </a:r>
            <a:endParaRPr kumimoji="1" lang="ja-JP" altLang="en-US" dirty="0"/>
          </a:p>
        </p:txBody>
      </p:sp>
      <p:sp>
        <p:nvSpPr>
          <p:cNvPr id="8" name="テキスト プレースホルダー 7">
            <a:extLst>
              <a:ext uri="{FF2B5EF4-FFF2-40B4-BE49-F238E27FC236}">
                <a16:creationId xmlns:a16="http://schemas.microsoft.com/office/drawing/2014/main" id="{FE69C2E0-C32E-FD04-F975-121BD3AD0951}"/>
              </a:ext>
            </a:extLst>
          </p:cNvPr>
          <p:cNvSpPr>
            <a:spLocks noGrp="1"/>
          </p:cNvSpPr>
          <p:nvPr>
            <p:ph type="body" sz="quarter" idx="20"/>
          </p:nvPr>
        </p:nvSpPr>
        <p:spPr/>
        <p:txBody>
          <a:bodyPr/>
          <a:lstStyle/>
          <a:p>
            <a:r>
              <a:rPr lang="en-US" altLang="ja-JP" dirty="0"/>
              <a:t>02</a:t>
            </a:r>
            <a:endParaRPr lang="ja-JP" altLang="en-US" dirty="0"/>
          </a:p>
        </p:txBody>
      </p:sp>
      <p:pic>
        <p:nvPicPr>
          <p:cNvPr id="7" name="図プレースホルダー 9" descr="アイコン&#10;&#10;自動的に生成された説明">
            <a:extLst>
              <a:ext uri="{FF2B5EF4-FFF2-40B4-BE49-F238E27FC236}">
                <a16:creationId xmlns:a16="http://schemas.microsoft.com/office/drawing/2014/main" id="{9D8706D8-12D4-D54D-6658-B4BAA5A5B115}"/>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3110988"/>
            <a:ext cx="1586282" cy="1464484"/>
          </a:xfrm>
        </p:spPr>
      </p:pic>
    </p:spTree>
    <p:extLst>
      <p:ext uri="{BB962C8B-B14F-4D97-AF65-F5344CB8AC3E}">
        <p14:creationId xmlns:p14="http://schemas.microsoft.com/office/powerpoint/2010/main" val="462595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1AD5C-A0C1-1467-5476-DE925CF5EDD5}"/>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BE9F69D5-38BD-F86C-F972-15A38DD07119}"/>
              </a:ext>
            </a:extLst>
          </p:cNvPr>
          <p:cNvSpPr>
            <a:spLocks noGrp="1"/>
          </p:cNvSpPr>
          <p:nvPr>
            <p:ph type="body" sz="quarter" idx="10"/>
          </p:nvPr>
        </p:nvSpPr>
        <p:spPr/>
        <p:txBody>
          <a:bodyPr/>
          <a:lstStyle/>
          <a:p>
            <a:pPr>
              <a:defRPr/>
            </a:pPr>
            <a:r>
              <a:rPr lang="ja-JP" altLang="en-US" dirty="0"/>
              <a:t>商品一覧</a:t>
            </a:r>
          </a:p>
        </p:txBody>
      </p:sp>
      <p:sp>
        <p:nvSpPr>
          <p:cNvPr id="5" name="テキスト プレースホルダー 2">
            <a:extLst>
              <a:ext uri="{FF2B5EF4-FFF2-40B4-BE49-F238E27FC236}">
                <a16:creationId xmlns:a16="http://schemas.microsoft.com/office/drawing/2014/main" id="{EFCDBD29-1EF3-F677-EBCD-4361A072290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E1F8F9CD-4B27-3344-6962-F4FB4503D47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graphicFrame>
        <p:nvGraphicFramePr>
          <p:cNvPr id="9" name="表 8">
            <a:extLst>
              <a:ext uri="{FF2B5EF4-FFF2-40B4-BE49-F238E27FC236}">
                <a16:creationId xmlns:a16="http://schemas.microsoft.com/office/drawing/2014/main" id="{E6BA39B9-7328-72BF-C0AF-C7A0E74F2BD6}"/>
              </a:ext>
            </a:extLst>
          </p:cNvPr>
          <p:cNvGraphicFramePr>
            <a:graphicFrameLocks noGrp="1"/>
          </p:cNvGraphicFramePr>
          <p:nvPr>
            <p:extLst>
              <p:ext uri="{D42A27DB-BD31-4B8C-83A1-F6EECF244321}">
                <p14:modId xmlns:p14="http://schemas.microsoft.com/office/powerpoint/2010/main" val="1493360490"/>
              </p:ext>
            </p:extLst>
          </p:nvPr>
        </p:nvGraphicFramePr>
        <p:xfrm>
          <a:off x="485141" y="1346715"/>
          <a:ext cx="10585449" cy="2312712"/>
        </p:xfrm>
        <a:graphic>
          <a:graphicData uri="http://schemas.openxmlformats.org/drawingml/2006/table">
            <a:tbl>
              <a:tblPr/>
              <a:tblGrid>
                <a:gridCol w="3439159">
                  <a:extLst>
                    <a:ext uri="{9D8B030D-6E8A-4147-A177-3AD203B41FA5}">
                      <a16:colId xmlns:a16="http://schemas.microsoft.com/office/drawing/2014/main" val="251439796"/>
                    </a:ext>
                  </a:extLst>
                </a:gridCol>
                <a:gridCol w="5231111">
                  <a:extLst>
                    <a:ext uri="{9D8B030D-6E8A-4147-A177-3AD203B41FA5}">
                      <a16:colId xmlns:a16="http://schemas.microsoft.com/office/drawing/2014/main" val="723909667"/>
                    </a:ext>
                  </a:extLst>
                </a:gridCol>
                <a:gridCol w="1915179">
                  <a:extLst>
                    <a:ext uri="{9D8B030D-6E8A-4147-A177-3AD203B41FA5}">
                      <a16:colId xmlns:a16="http://schemas.microsoft.com/office/drawing/2014/main" val="2192678241"/>
                    </a:ext>
                  </a:extLst>
                </a:gridCol>
              </a:tblGrid>
              <a:tr h="261252">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000" b="1" i="0" u="none" strike="noStrike" dirty="0">
                          <a:solidFill>
                            <a:srgbClr val="FFFFFF"/>
                          </a:solidFill>
                          <a:effectLst/>
                          <a:highlight>
                            <a:srgbClr val="00003E"/>
                          </a:highlight>
                          <a:latin typeface="Meiryo" panose="020B0604030504040204" pitchFamily="50" charset="-128"/>
                          <a:ea typeface="Meiryo" panose="020B0604030504040204" pitchFamily="50" charset="-128"/>
                        </a:rPr>
                        <a:t>通常商品</a:t>
                      </a:r>
                    </a:p>
                  </a:txBody>
                  <a:tcPr marL="3106" marR="3106" marT="3106"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000" b="1" i="0" u="none" strike="noStrike" dirty="0">
                          <a:solidFill>
                            <a:srgbClr val="FFFFFF"/>
                          </a:solidFill>
                          <a:effectLst/>
                          <a:highlight>
                            <a:srgbClr val="00003E"/>
                          </a:highlight>
                          <a:latin typeface="Meiryo" panose="020B0604030504040204" pitchFamily="50" charset="-128"/>
                          <a:ea typeface="Meiryo" panose="020B0604030504040204" pitchFamily="50" charset="-128"/>
                        </a:rPr>
                        <a:t>ページ数</a:t>
                      </a:r>
                    </a:p>
                  </a:txBody>
                  <a:tcPr marL="3106" marR="3106" marT="3106"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376281940"/>
                  </a:ext>
                </a:extLst>
              </a:tr>
              <a:tr h="68382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endParaRPr lang="ja-JP" altLang="en-US" sz="1000" b="1" i="0" u="none" strike="noStrike" dirty="0">
                        <a:solidFill>
                          <a:srgbClr val="FFFFFF"/>
                        </a:solidFill>
                        <a:effectLst/>
                        <a:highlight>
                          <a:srgbClr val="AAAAAF"/>
                        </a:highlight>
                        <a:latin typeface="Meiryo"/>
                        <a:ea typeface="Meiryo"/>
                      </a:endParaRPr>
                    </a:p>
                  </a:txBody>
                  <a:tcPr marL="3106" marR="3106" marT="3106"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en-US" altLang="ja-JP" sz="1000" b="1" i="0" u="none" strike="noStrike" dirty="0">
                          <a:solidFill>
                            <a:srgbClr val="0D0D0D"/>
                          </a:solidFill>
                          <a:effectLst/>
                          <a:latin typeface="Meiryo" panose="020B0604030504040204" pitchFamily="50" charset="-128"/>
                          <a:ea typeface="Meiryo" panose="020B0604030504040204" pitchFamily="50" charset="-128"/>
                        </a:rPr>
                        <a:t>Yahoo! JAPAN</a:t>
                      </a:r>
                      <a:r>
                        <a:rPr lang="ja-JP" altLang="en-US" sz="1000" b="1" i="0" u="none" strike="noStrike" dirty="0">
                          <a:solidFill>
                            <a:srgbClr val="0D0D0D"/>
                          </a:solidFill>
                          <a:effectLst/>
                          <a:latin typeface="Meiryo" panose="020B0604030504040204" pitchFamily="50" charset="-128"/>
                          <a:ea typeface="Meiryo" panose="020B0604030504040204" pitchFamily="50" charset="-128"/>
                        </a:rPr>
                        <a:t>トップページ　トピックス</a:t>
                      </a:r>
                      <a:r>
                        <a:rPr lang="en-US" altLang="ja-JP" sz="1000" b="1" i="0" u="none" strike="noStrike" dirty="0">
                          <a:solidFill>
                            <a:srgbClr val="0D0D0D"/>
                          </a:solidFill>
                          <a:effectLst/>
                          <a:latin typeface="Meiryo" panose="020B0604030504040204" pitchFamily="50" charset="-128"/>
                          <a:ea typeface="Meiryo" panose="020B0604030504040204" pitchFamily="50" charset="-128"/>
                        </a:rPr>
                        <a:t>PR</a:t>
                      </a:r>
                      <a:r>
                        <a:rPr lang="ja-JP" altLang="en-US" sz="1000" b="1" i="0" u="none" strike="noStrike" dirty="0">
                          <a:solidFill>
                            <a:srgbClr val="0D0D0D"/>
                          </a:solidFill>
                          <a:effectLst/>
                          <a:latin typeface="Meiryo" panose="020B0604030504040204" pitchFamily="50" charset="-128"/>
                          <a:ea typeface="Meiryo" panose="020B0604030504040204" pitchFamily="50" charset="-128"/>
                        </a:rPr>
                        <a:t>　</a:t>
                      </a:r>
                      <a:r>
                        <a:rPr lang="en-US" altLang="ja-JP" sz="1000" b="1" i="0" u="none" strike="noStrike" dirty="0">
                          <a:solidFill>
                            <a:srgbClr val="0D0D0D"/>
                          </a:solidFill>
                          <a:effectLst/>
                          <a:latin typeface="Meiryo" panose="020B0604030504040204" pitchFamily="50" charset="-128"/>
                          <a:ea typeface="Meiryo" panose="020B0604030504040204" pitchFamily="50" charset="-128"/>
                        </a:rPr>
                        <a:t>SP</a:t>
                      </a:r>
                    </a:p>
                  </a:txBody>
                  <a:tcPr marL="55906" marR="3106" marT="3106"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a:ea typeface="Meiryo"/>
                        </a:rPr>
                        <a:t>P.17</a:t>
                      </a:r>
                    </a:p>
                  </a:txBody>
                  <a:tcPr marL="3106" marR="3106" marT="3106"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45062720"/>
                  </a:ext>
                </a:extLst>
              </a:tr>
              <a:tr h="683820">
                <a:tc>
                  <a:txBody>
                    <a:bodyPr/>
                    <a:lstStyle/>
                    <a:p>
                      <a:pPr algn="ctr" rtl="0" fontAlgn="ctr"/>
                      <a:endParaRPr lang="ja-JP" altLang="en-US" sz="1000" b="1" i="0" u="none" strike="noStrike" dirty="0">
                        <a:solidFill>
                          <a:srgbClr val="FFFFFF"/>
                        </a:solidFill>
                        <a:effectLst/>
                        <a:highlight>
                          <a:srgbClr val="AAAAAF"/>
                        </a:highlight>
                        <a:latin typeface="Meiryo"/>
                        <a:ea typeface="Meiryo"/>
                      </a:endParaRPr>
                    </a:p>
                  </a:txBody>
                  <a:tcPr marL="3106" marR="3106" marT="3106"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ja-JP" sz="1000" b="1" i="0" u="none" strike="noStrike" dirty="0">
                          <a:solidFill>
                            <a:srgbClr val="0D0D0D"/>
                          </a:solidFill>
                          <a:effectLst/>
                          <a:latin typeface="Meiryo" panose="020B0604030504040204" pitchFamily="50" charset="-128"/>
                          <a:ea typeface="Meiryo" panose="020B0604030504040204" pitchFamily="50" charset="-128"/>
                        </a:rPr>
                        <a:t>Yahoo! JAPAN</a:t>
                      </a:r>
                      <a:r>
                        <a:rPr lang="ja-JP" altLang="en-US" sz="1000" b="1" i="0" u="none" strike="noStrike" dirty="0">
                          <a:solidFill>
                            <a:srgbClr val="0D0D0D"/>
                          </a:solidFill>
                          <a:effectLst/>
                          <a:latin typeface="Meiryo" panose="020B0604030504040204" pitchFamily="50" charset="-128"/>
                          <a:ea typeface="Meiryo" panose="020B0604030504040204" pitchFamily="50" charset="-128"/>
                        </a:rPr>
                        <a:t>トップページ　トピックス</a:t>
                      </a:r>
                      <a:r>
                        <a:rPr lang="en-US" altLang="ja-JP" sz="1000" b="1" i="0" u="none" strike="noStrike" dirty="0">
                          <a:solidFill>
                            <a:srgbClr val="0D0D0D"/>
                          </a:solidFill>
                          <a:effectLst/>
                          <a:latin typeface="Meiryo" panose="020B0604030504040204" pitchFamily="50" charset="-128"/>
                          <a:ea typeface="Meiryo" panose="020B0604030504040204" pitchFamily="50" charset="-128"/>
                        </a:rPr>
                        <a:t>PR</a:t>
                      </a:r>
                      <a:r>
                        <a:rPr lang="ja-JP" altLang="en-US" sz="1000" b="1" i="0" u="none" strike="noStrike" dirty="0">
                          <a:solidFill>
                            <a:srgbClr val="0D0D0D"/>
                          </a:solidFill>
                          <a:effectLst/>
                          <a:latin typeface="Meiryo" panose="020B0604030504040204" pitchFamily="50" charset="-128"/>
                          <a:ea typeface="Meiryo" panose="020B0604030504040204" pitchFamily="50" charset="-128"/>
                        </a:rPr>
                        <a:t>　</a:t>
                      </a:r>
                      <a:r>
                        <a:rPr lang="en-US" altLang="ja-JP" sz="1000" b="1" i="0" u="none" strike="noStrike" dirty="0">
                          <a:solidFill>
                            <a:srgbClr val="0D0D0D"/>
                          </a:solidFill>
                          <a:effectLst/>
                          <a:latin typeface="Meiryo" panose="020B0604030504040204" pitchFamily="50" charset="-128"/>
                          <a:ea typeface="Meiryo" panose="020B0604030504040204" pitchFamily="50" charset="-128"/>
                        </a:rPr>
                        <a:t>MD</a:t>
                      </a:r>
                    </a:p>
                  </a:txBody>
                  <a:tcPr marL="55906" marR="3106" marT="3106"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a:ea typeface="Meiryo"/>
                        </a:rPr>
                        <a:t>P.25</a:t>
                      </a:r>
                    </a:p>
                  </a:txBody>
                  <a:tcPr marL="3106" marR="3106" marT="3106"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952016247"/>
                  </a:ext>
                </a:extLst>
              </a:tr>
              <a:tr h="683820">
                <a:tc>
                  <a:txBody>
                    <a:bodyPr/>
                    <a:lstStyle/>
                    <a:p>
                      <a:pPr algn="ctr" rtl="0" fontAlgn="ctr"/>
                      <a:endParaRPr lang="ja-JP" altLang="en-US" sz="1000" b="1" i="0" u="none" strike="noStrike" dirty="0">
                        <a:solidFill>
                          <a:srgbClr val="FFFFFF"/>
                        </a:solidFill>
                        <a:effectLst/>
                        <a:highlight>
                          <a:srgbClr val="AAAAAF"/>
                        </a:highlight>
                        <a:latin typeface="Meiryo"/>
                        <a:ea typeface="Meiryo"/>
                      </a:endParaRPr>
                    </a:p>
                  </a:txBody>
                  <a:tcPr marL="3106" marR="3106" marT="3106"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l" rtl="0" fontAlgn="ctr"/>
                      <a:r>
                        <a:rPr lang="en-US" altLang="ja-JP" sz="1000" b="1" i="0" u="none" strike="noStrike" dirty="0">
                          <a:solidFill>
                            <a:srgbClr val="0D0D0D"/>
                          </a:solidFill>
                          <a:effectLst/>
                          <a:latin typeface="Meiryo" panose="020B0604030504040204" pitchFamily="50" charset="-128"/>
                          <a:ea typeface="Meiryo" panose="020B0604030504040204" pitchFamily="50" charset="-128"/>
                        </a:rPr>
                        <a:t>Yahoo! JAPAN</a:t>
                      </a:r>
                      <a:r>
                        <a:rPr lang="ja-JP" altLang="en-US" sz="1000" b="1" i="0" u="none" strike="noStrike" dirty="0">
                          <a:solidFill>
                            <a:srgbClr val="0D0D0D"/>
                          </a:solidFill>
                          <a:effectLst/>
                          <a:latin typeface="Meiryo" panose="020B0604030504040204" pitchFamily="50" charset="-128"/>
                          <a:ea typeface="Meiryo" panose="020B0604030504040204" pitchFamily="50" charset="-128"/>
                        </a:rPr>
                        <a:t>トップページ　トピックス</a:t>
                      </a:r>
                      <a:r>
                        <a:rPr lang="en-US" altLang="ja-JP" sz="1000" b="1" i="0" u="none" strike="noStrike" dirty="0">
                          <a:solidFill>
                            <a:srgbClr val="0D0D0D"/>
                          </a:solidFill>
                          <a:effectLst/>
                          <a:latin typeface="Meiryo" panose="020B0604030504040204" pitchFamily="50" charset="-128"/>
                          <a:ea typeface="Meiryo" panose="020B0604030504040204" pitchFamily="50" charset="-128"/>
                        </a:rPr>
                        <a:t>PR</a:t>
                      </a:r>
                      <a:r>
                        <a:rPr lang="ja-JP" altLang="en-US" sz="1000" b="1" i="0" u="none" strike="noStrike" dirty="0">
                          <a:solidFill>
                            <a:srgbClr val="0D0D0D"/>
                          </a:solidFill>
                          <a:effectLst/>
                          <a:latin typeface="Meiryo" panose="020B0604030504040204" pitchFamily="50" charset="-128"/>
                          <a:ea typeface="Meiryo" panose="020B0604030504040204" pitchFamily="50" charset="-128"/>
                        </a:rPr>
                        <a:t>　</a:t>
                      </a:r>
                      <a:r>
                        <a:rPr lang="en-US" altLang="ja-JP" sz="1000" b="1" i="0" u="none" strike="noStrike" dirty="0">
                          <a:solidFill>
                            <a:srgbClr val="0D0D0D"/>
                          </a:solidFill>
                          <a:effectLst/>
                          <a:latin typeface="Meiryo" panose="020B0604030504040204" pitchFamily="50" charset="-128"/>
                          <a:ea typeface="Meiryo" panose="020B0604030504040204" pitchFamily="50" charset="-128"/>
                        </a:rPr>
                        <a:t>PC</a:t>
                      </a:r>
                    </a:p>
                  </a:txBody>
                  <a:tcPr marL="55906" marR="3106" marT="3106"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D0D0D"/>
                          </a:solidFill>
                          <a:effectLst/>
                          <a:latin typeface="Meiryo"/>
                          <a:ea typeface="Meiryo"/>
                        </a:rPr>
                        <a:t>P.28</a:t>
                      </a:r>
                    </a:p>
                  </a:txBody>
                  <a:tcPr marL="3106" marR="3106" marT="3106"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883085290"/>
                  </a:ext>
                </a:extLst>
              </a:tr>
            </a:tbl>
          </a:graphicData>
        </a:graphic>
      </p:graphicFrame>
      <p:sp>
        <p:nvSpPr>
          <p:cNvPr id="10" name="テキスト ボックス 9">
            <a:extLst>
              <a:ext uri="{FF2B5EF4-FFF2-40B4-BE49-F238E27FC236}">
                <a16:creationId xmlns:a16="http://schemas.microsoft.com/office/drawing/2014/main" id="{98CC2D8F-73A4-CBDB-91E7-7EBF97A0F5E5}"/>
              </a:ext>
            </a:extLst>
          </p:cNvPr>
          <p:cNvSpPr txBox="1"/>
          <p:nvPr/>
        </p:nvSpPr>
        <p:spPr>
          <a:xfrm>
            <a:off x="447648" y="1069716"/>
            <a:ext cx="9577064" cy="276999"/>
          </a:xfrm>
          <a:prstGeom prst="rect">
            <a:avLst/>
          </a:prstGeom>
          <a:noFill/>
        </p:spPr>
        <p:txBody>
          <a:bodyPr wrap="square" lIns="0" tIns="0" rIns="0" bIns="0" rtlCol="0">
            <a:spAutoFit/>
          </a:bodyPr>
          <a:lstStyle/>
          <a:p>
            <a:pPr eaLnBrk="1" fontAlgn="auto" hangingPunct="1">
              <a:spcBef>
                <a:spcPts val="0"/>
              </a:spcBef>
              <a:spcAft>
                <a:spcPts val="0"/>
              </a:spcAft>
              <a:defRPr/>
            </a:pPr>
            <a:r>
              <a:rPr lang="ja-JP" altLang="en-US">
                <a:solidFill>
                  <a:srgbClr val="0D0D0D"/>
                </a:solidFill>
                <a:latin typeface="Meiryo" panose="020B0604030504040204" pitchFamily="34" charset="-128"/>
                <a:ea typeface="Meiryo" panose="020B0604030504040204" pitchFamily="34" charset="-128"/>
              </a:rPr>
              <a:t>この資料に掲載している商品一覧</a:t>
            </a:r>
            <a:endParaRPr lang="en-US" altLang="ja-JP">
              <a:solidFill>
                <a:srgbClr val="0D0D0D"/>
              </a:solidFill>
              <a:latin typeface="Meiryo" panose="020B0604030504040204" pitchFamily="34" charset="-128"/>
              <a:ea typeface="Meiryo" panose="020B0604030504040204" pitchFamily="34" charset="-128"/>
            </a:endParaRPr>
          </a:p>
        </p:txBody>
      </p:sp>
      <p:pic>
        <p:nvPicPr>
          <p:cNvPr id="14" name="図 13">
            <a:extLst>
              <a:ext uri="{FF2B5EF4-FFF2-40B4-BE49-F238E27FC236}">
                <a16:creationId xmlns:a16="http://schemas.microsoft.com/office/drawing/2014/main" id="{E0729BCC-7657-35D6-89DE-F784ED6CD2B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52393" y="1690510"/>
            <a:ext cx="288000" cy="520176"/>
          </a:xfrm>
          <a:prstGeom prst="rect">
            <a:avLst/>
          </a:prstGeom>
        </p:spPr>
      </p:pic>
      <p:sp>
        <p:nvSpPr>
          <p:cNvPr id="19" name="テキスト ボックス 18">
            <a:extLst>
              <a:ext uri="{FF2B5EF4-FFF2-40B4-BE49-F238E27FC236}">
                <a16:creationId xmlns:a16="http://schemas.microsoft.com/office/drawing/2014/main" id="{33C7A8F0-4EF1-676B-F3BC-A1D070BFF2E9}"/>
              </a:ext>
            </a:extLst>
          </p:cNvPr>
          <p:cNvSpPr txBox="1"/>
          <p:nvPr/>
        </p:nvSpPr>
        <p:spPr>
          <a:xfrm>
            <a:off x="2120900" y="1806031"/>
            <a:ext cx="1225550" cy="246221"/>
          </a:xfrm>
          <a:prstGeom prst="rect">
            <a:avLst/>
          </a:prstGeom>
          <a:noFill/>
        </p:spPr>
        <p:txBody>
          <a:bodyPr wrap="square" rtlCol="0">
            <a:spAutoFit/>
          </a:bodyPr>
          <a:lstStyle/>
          <a:p>
            <a:pPr eaLnBrk="1" fontAlgn="auto" hangingPunct="1">
              <a:spcBef>
                <a:spcPts val="0"/>
              </a:spcBef>
              <a:spcAft>
                <a:spcPts val="0"/>
              </a:spcAft>
            </a:pPr>
            <a:r>
              <a:rPr lang="ja-JP" altLang="en-US" sz="1000" b="1" dirty="0">
                <a:solidFill>
                  <a:srgbClr val="FFFFFF"/>
                </a:solidFill>
                <a:latin typeface="Calibri" panose="020F0502020204030204"/>
                <a:ea typeface="メイリオ" panose="020B0604030504040204" pitchFamily="50" charset="-128"/>
              </a:rPr>
              <a:t>スマートフォン</a:t>
            </a:r>
          </a:p>
        </p:txBody>
      </p:sp>
      <p:pic>
        <p:nvPicPr>
          <p:cNvPr id="2" name="図 1">
            <a:extLst>
              <a:ext uri="{FF2B5EF4-FFF2-40B4-BE49-F238E27FC236}">
                <a16:creationId xmlns:a16="http://schemas.microsoft.com/office/drawing/2014/main" id="{7C195EDC-932D-65E3-E357-8BAC7FC75BB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08393" y="2407377"/>
            <a:ext cx="576000" cy="433107"/>
          </a:xfrm>
          <a:prstGeom prst="rect">
            <a:avLst/>
          </a:prstGeom>
        </p:spPr>
      </p:pic>
      <p:sp>
        <p:nvSpPr>
          <p:cNvPr id="3" name="テキスト ボックス 2">
            <a:extLst>
              <a:ext uri="{FF2B5EF4-FFF2-40B4-BE49-F238E27FC236}">
                <a16:creationId xmlns:a16="http://schemas.microsoft.com/office/drawing/2014/main" id="{B0B8DE69-6797-811C-2836-B7F87D7189CA}"/>
              </a:ext>
            </a:extLst>
          </p:cNvPr>
          <p:cNvSpPr txBox="1"/>
          <p:nvPr/>
        </p:nvSpPr>
        <p:spPr>
          <a:xfrm>
            <a:off x="2120900" y="2486508"/>
            <a:ext cx="122555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マルチデバイス</a:t>
            </a:r>
          </a:p>
        </p:txBody>
      </p:sp>
      <p:pic>
        <p:nvPicPr>
          <p:cNvPr id="6" name="図 5">
            <a:extLst>
              <a:ext uri="{FF2B5EF4-FFF2-40B4-BE49-F238E27FC236}">
                <a16:creationId xmlns:a16="http://schemas.microsoft.com/office/drawing/2014/main" id="{33A4AC11-8E52-5D2A-8DE8-951329A87FB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109732" y="3124340"/>
            <a:ext cx="575621" cy="475831"/>
          </a:xfrm>
          <a:prstGeom prst="rect">
            <a:avLst/>
          </a:prstGeom>
        </p:spPr>
      </p:pic>
      <p:sp>
        <p:nvSpPr>
          <p:cNvPr id="7" name="テキスト ボックス 6">
            <a:extLst>
              <a:ext uri="{FF2B5EF4-FFF2-40B4-BE49-F238E27FC236}">
                <a16:creationId xmlns:a16="http://schemas.microsoft.com/office/drawing/2014/main" id="{9848A1A2-3B0A-C56A-A200-54ACAB9BC7E0}"/>
              </a:ext>
            </a:extLst>
          </p:cNvPr>
          <p:cNvSpPr txBox="1"/>
          <p:nvPr/>
        </p:nvSpPr>
        <p:spPr>
          <a:xfrm>
            <a:off x="2120900" y="3182779"/>
            <a:ext cx="122555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rPr>
              <a:t>PC</a:t>
            </a:r>
            <a:endParaRPr kumimoji="1" lang="ja-JP" altLang="en-US" sz="1000" b="1" i="0" u="none" strike="noStrike" kern="120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8746444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FBF616-FF6D-BEA2-AEFC-BE26F9B12583}"/>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3CC3364D-F092-B9E3-EED3-ED61C48AD6DA}"/>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50D6169B-7B26-6AA9-D002-D381CD66ABB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6" name="テキスト プレースホルダー 35">
            <a:extLst>
              <a:ext uri="{FF2B5EF4-FFF2-40B4-BE49-F238E27FC236}">
                <a16:creationId xmlns:a16="http://schemas.microsoft.com/office/drawing/2014/main" id="{835317F5-0236-D0E6-201D-8213FBF6E1DA}"/>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p>
        </p:txBody>
      </p:sp>
      <p:sp>
        <p:nvSpPr>
          <p:cNvPr id="7" name="角丸四角形 3">
            <a:extLst>
              <a:ext uri="{FF2B5EF4-FFF2-40B4-BE49-F238E27FC236}">
                <a16:creationId xmlns:a16="http://schemas.microsoft.com/office/drawing/2014/main" id="{EF05F99E-D94B-ED09-1102-B9E53C3BD34F}"/>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5" name="正方形/長方形 14">
            <a:extLst>
              <a:ext uri="{FF2B5EF4-FFF2-40B4-BE49-F238E27FC236}">
                <a16:creationId xmlns:a16="http://schemas.microsoft.com/office/drawing/2014/main" id="{3D8E057E-6617-EFC5-DC33-2913CCE2F4CE}"/>
              </a:ext>
            </a:extLst>
          </p:cNvPr>
          <p:cNvSpPr/>
          <p:nvPr/>
        </p:nvSpPr>
        <p:spPr>
          <a:xfrm>
            <a:off x="434975" y="6013853"/>
            <a:ext cx="4852610" cy="381643"/>
          </a:xfrm>
          <a:prstGeom prst="rect">
            <a:avLst/>
          </a:prstGeom>
        </p:spPr>
        <p:txBody>
          <a:bodyPr wrap="none" lIns="91440" tIns="45720" rIns="91440" bIns="4572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・フォーマット別ガイド</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https://s.yimg.jp/dl/displayads-guarantee/formatguide.zip</a:t>
            </a: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a:p>
            <a:pPr eaLnBrk="1" fontAlgn="auto" hangingPunct="1">
              <a:spcBef>
                <a:spcPts val="0"/>
              </a:spcBef>
              <a:spcAft>
                <a:spcPts val="0"/>
              </a:spcAft>
              <a:defRPr/>
            </a:pPr>
            <a:r>
              <a:rPr kumimoji="0" lang="ja-JP" altLang="en-US" sz="800" kern="0" dirty="0">
                <a:solidFill>
                  <a:srgbClr val="0D0D0D"/>
                </a:solidFill>
                <a:latin typeface="Meiryo"/>
                <a:ea typeface="Meiryo"/>
              </a:rPr>
              <a:t>・入稿規定（</a:t>
            </a:r>
            <a:r>
              <a:rPr kumimoji="0" lang="en-US" altLang="ja-JP" sz="800" kern="0" dirty="0">
                <a:solidFill>
                  <a:srgbClr val="0D0D0D"/>
                </a:solidFill>
                <a:latin typeface="Meiryo"/>
                <a:ea typeface="Meiryo"/>
              </a:rPr>
              <a:t>web</a:t>
            </a:r>
            <a:r>
              <a:rPr kumimoji="0" lang="ja-JP" altLang="en-US" sz="800" kern="0" dirty="0">
                <a:solidFill>
                  <a:srgbClr val="0D0D0D"/>
                </a:solidFill>
                <a:latin typeface="Meiryo"/>
                <a:ea typeface="Meiryo"/>
              </a:rPr>
              <a:t>）：</a:t>
            </a:r>
            <a:r>
              <a:rPr kumimoji="0" lang="ja-JP" altLang="en-US" sz="800" kern="0" dirty="0">
                <a:solidFill>
                  <a:srgbClr val="0D0D0D"/>
                </a:solidFill>
                <a:latin typeface="Meiryo"/>
                <a:ea typeface="Meiryo"/>
                <a:hlinkClick r:id="rId4"/>
              </a:rPr>
              <a:t>https://ads-help.yahoo-net.jp/s/article/H000044930?language=ja</a:t>
            </a:r>
            <a:endParaRPr lang="en-US" altLang="ja-JP" sz="800" kern="0" dirty="0">
              <a:solidFill>
                <a:srgbClr val="0D0D0D"/>
              </a:solidFill>
              <a:latin typeface="Meiryo UI"/>
              <a:ea typeface="Meiryo UI"/>
            </a:endParaRPr>
          </a:p>
        </p:txBody>
      </p:sp>
      <p:sp>
        <p:nvSpPr>
          <p:cNvPr id="16" name="正方形/長方形 15">
            <a:extLst>
              <a:ext uri="{FF2B5EF4-FFF2-40B4-BE49-F238E27FC236}">
                <a16:creationId xmlns:a16="http://schemas.microsoft.com/office/drawing/2014/main" id="{A388E5E4-8C34-7ED8-BC2F-2A7DBEBC41E7}"/>
              </a:ext>
            </a:extLst>
          </p:cNvPr>
          <p:cNvSpPr/>
          <p:nvPr/>
        </p:nvSpPr>
        <p:spPr>
          <a:xfrm>
            <a:off x="8404158" y="6121575"/>
            <a:ext cx="3152589" cy="138499"/>
          </a:xfrm>
          <a:prstGeom prst="rect">
            <a:avLst/>
          </a:prstGeom>
        </p:spPr>
        <p:txBody>
          <a:bodyPr wrap="none" lIns="0" tIns="0" rIns="0" bIns="0">
            <a:spAutoFit/>
          </a:bodyPr>
          <a:lstStyle/>
          <a:p>
            <a:pPr algn="r" eaLnBrk="1" fontAlgn="auto" hangingPunct="1">
              <a:spcBef>
                <a:spcPts val="0"/>
              </a:spcBef>
              <a:spcAft>
                <a:spcPts val="0"/>
              </a:spcAft>
              <a:defRPr/>
            </a:pPr>
            <a:r>
              <a:rPr lang="en-US" altLang="ja-JP" sz="900" dirty="0">
                <a:solidFill>
                  <a:srgbClr val="0D0D0D"/>
                </a:solidFill>
                <a:latin typeface="Meiryo" panose="020B0604030504040204" pitchFamily="34" charset="-128"/>
                <a:ea typeface="Meiryo" panose="020B0604030504040204" pitchFamily="34" charset="-128"/>
              </a:rPr>
              <a:t>※</a:t>
            </a:r>
            <a:r>
              <a:rPr lang="ja-JP" altLang="en-US" sz="900" dirty="0">
                <a:solidFill>
                  <a:srgbClr val="0D0D0D"/>
                </a:solidFill>
                <a:latin typeface="Meiryo" panose="020B0604030504040204" pitchFamily="34" charset="-128"/>
                <a:ea typeface="Meiryo" panose="020B0604030504040204" pitchFamily="34" charset="-128"/>
              </a:rPr>
              <a:t>コンテンツページは予告なく変更されることがあります。</a:t>
            </a:r>
          </a:p>
        </p:txBody>
      </p:sp>
      <p:sp>
        <p:nvSpPr>
          <p:cNvPr id="2" name="角丸四角形 48">
            <a:extLst>
              <a:ext uri="{FF2B5EF4-FFF2-40B4-BE49-F238E27FC236}">
                <a16:creationId xmlns:a16="http://schemas.microsoft.com/office/drawing/2014/main" id="{5840AB18-D183-F6B7-29AD-F71CEBE95439}"/>
              </a:ext>
            </a:extLst>
          </p:cNvPr>
          <p:cNvSpPr/>
          <p:nvPr/>
        </p:nvSpPr>
        <p:spPr>
          <a:xfrm>
            <a:off x="807391" y="2944512"/>
            <a:ext cx="4028258" cy="692904"/>
          </a:xfrm>
          <a:prstGeom prst="roundRect">
            <a:avLst>
              <a:gd name="adj" fmla="val 8489"/>
            </a:avLst>
          </a:prstGeom>
          <a:solidFill>
            <a:srgbClr val="000048">
              <a:alpha val="40000"/>
            </a:srgbClr>
          </a:solidFill>
          <a:ln w="25400" cap="flat" cmpd="sng" algn="ctr">
            <a:noFill/>
            <a:prstDash val="solid"/>
            <a:miter lim="800000"/>
          </a:ln>
          <a:effectLst/>
        </p:spPr>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トップページ トピックス</a:t>
            </a:r>
            <a:r>
              <a:rPr kumimoji="0" lang="en-US" altLang="ja-JP"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PR/</a:t>
            </a: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画像</a:t>
            </a:r>
            <a:r>
              <a:rPr kumimoji="0" lang="en-US" altLang="ja-JP"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/1</a:t>
            </a: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a:t>
            </a:r>
            <a:r>
              <a:rPr kumimoji="0" lang="en-US" altLang="ja-JP"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1</a:t>
            </a:r>
          </a:p>
        </p:txBody>
      </p:sp>
      <p:sp>
        <p:nvSpPr>
          <p:cNvPr id="3" name="円/楕円 49">
            <a:extLst>
              <a:ext uri="{FF2B5EF4-FFF2-40B4-BE49-F238E27FC236}">
                <a16:creationId xmlns:a16="http://schemas.microsoft.com/office/drawing/2014/main" id="{F81B92D9-093F-4CAF-7879-72C8C22D22FA}"/>
              </a:ext>
            </a:extLst>
          </p:cNvPr>
          <p:cNvSpPr>
            <a:spLocks noChangeAspect="1"/>
          </p:cNvSpPr>
          <p:nvPr/>
        </p:nvSpPr>
        <p:spPr>
          <a:xfrm>
            <a:off x="555391" y="3038964"/>
            <a:ext cx="504000" cy="504000"/>
          </a:xfrm>
          <a:prstGeom prst="ellipse">
            <a:avLst/>
          </a:prstGeom>
          <a:solidFill>
            <a:srgbClr val="000048"/>
          </a:solidFill>
          <a:ln w="9525" cap="flat" cmpd="sng" algn="ctr">
            <a:noFill/>
            <a:prstDash val="solid"/>
            <a:miter lim="800000"/>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A</a:t>
            </a:r>
            <a:endPar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endParaRPr>
          </a:p>
        </p:txBody>
      </p:sp>
      <p:sp>
        <p:nvSpPr>
          <p:cNvPr id="4" name="角丸四角形 20">
            <a:extLst>
              <a:ext uri="{FF2B5EF4-FFF2-40B4-BE49-F238E27FC236}">
                <a16:creationId xmlns:a16="http://schemas.microsoft.com/office/drawing/2014/main" id="{ED419C71-A314-400C-BAB8-95BB1D686FB5}"/>
              </a:ext>
            </a:extLst>
          </p:cNvPr>
          <p:cNvSpPr/>
          <p:nvPr/>
        </p:nvSpPr>
        <p:spPr>
          <a:xfrm>
            <a:off x="5493250" y="956959"/>
            <a:ext cx="2176950" cy="380927"/>
          </a:xfrm>
          <a:prstGeom prst="roundRect">
            <a:avLst>
              <a:gd name="adj" fmla="val 50000"/>
            </a:avLst>
          </a:prstGeom>
          <a:solidFill>
            <a:srgbClr val="FFFFFF"/>
          </a:solidFill>
          <a:ln w="12700" cap="flat" cmpd="sng" algn="ctr">
            <a:solidFill>
              <a:srgbClr val="00003E"/>
            </a:solidFill>
            <a:prstDash val="solid"/>
            <a:miter lim="800000"/>
          </a:ln>
          <a:effectLst/>
        </p:spPr>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a:ln>
                  <a:noFill/>
                </a:ln>
                <a:solidFill>
                  <a:srgbClr val="0D0D0D"/>
                </a:solidFill>
                <a:effectLst/>
                <a:uLnTx/>
                <a:uFillTx/>
                <a:latin typeface="Meiryo" panose="020B0604030504040204" pitchFamily="34" charset="-128"/>
                <a:ea typeface="メイリオ" panose="020B0604030504040204" pitchFamily="50" charset="-128"/>
                <a:cs typeface="+mn-cs"/>
              </a:rPr>
              <a:t>WEB</a:t>
            </a:r>
            <a:endParaRPr kumimoji="0" lang="ja-JP" altLang="en-US" sz="1400" b="1" i="0" u="none" strike="noStrike" kern="0" cap="none" spc="0" normalizeH="0" baseline="0" noProof="0">
              <a:ln>
                <a:noFill/>
              </a:ln>
              <a:solidFill>
                <a:srgbClr val="0D0D0D"/>
              </a:solidFill>
              <a:effectLst/>
              <a:uLnTx/>
              <a:uFillTx/>
              <a:latin typeface="Meiryo" panose="020B0604030504040204" pitchFamily="34" charset="-128"/>
              <a:ea typeface="メイリオ" panose="020B0604030504040204" pitchFamily="50" charset="-128"/>
              <a:cs typeface="+mn-cs"/>
            </a:endParaRPr>
          </a:p>
        </p:txBody>
      </p:sp>
      <p:sp>
        <p:nvSpPr>
          <p:cNvPr id="9" name="角丸四角形 20">
            <a:extLst>
              <a:ext uri="{FF2B5EF4-FFF2-40B4-BE49-F238E27FC236}">
                <a16:creationId xmlns:a16="http://schemas.microsoft.com/office/drawing/2014/main" id="{6C8EE879-B9EF-843A-BEA5-97E100B7A4DB}"/>
              </a:ext>
            </a:extLst>
          </p:cNvPr>
          <p:cNvSpPr/>
          <p:nvPr/>
        </p:nvSpPr>
        <p:spPr>
          <a:xfrm>
            <a:off x="8709800" y="964372"/>
            <a:ext cx="2176950" cy="380927"/>
          </a:xfrm>
          <a:prstGeom prst="roundRect">
            <a:avLst>
              <a:gd name="adj" fmla="val 50000"/>
            </a:avLst>
          </a:prstGeom>
          <a:solidFill>
            <a:srgbClr val="FFFFFF"/>
          </a:solidFill>
          <a:ln w="12700" cap="flat" cmpd="sng" algn="ctr">
            <a:solidFill>
              <a:srgbClr val="00003E"/>
            </a:solidFill>
            <a:prstDash val="solid"/>
            <a:miter lim="800000"/>
          </a:ln>
          <a:effectLst/>
        </p:spPr>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a:ln>
                  <a:noFill/>
                </a:ln>
                <a:solidFill>
                  <a:srgbClr val="0D0D0D"/>
                </a:solidFill>
                <a:effectLst/>
                <a:uLnTx/>
                <a:uFillTx/>
                <a:latin typeface="Meiryo" panose="020B0604030504040204" pitchFamily="34" charset="-128"/>
                <a:ea typeface="メイリオ" panose="020B0604030504040204" pitchFamily="50" charset="-128"/>
                <a:cs typeface="+mn-cs"/>
              </a:rPr>
              <a:t>APP</a:t>
            </a:r>
          </a:p>
        </p:txBody>
      </p:sp>
      <p:pic>
        <p:nvPicPr>
          <p:cNvPr id="10" name="図 9"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450F59D0-1604-F77A-93BC-332E9E589F4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32073" y="1569197"/>
            <a:ext cx="1986188" cy="4300760"/>
          </a:xfrm>
          <a:prstGeom prst="rect">
            <a:avLst/>
          </a:prstGeom>
        </p:spPr>
      </p:pic>
      <p:pic>
        <p:nvPicPr>
          <p:cNvPr id="12" name="図 11" descr="グラフィカル ユーザー インターフェイス, アプリケーション&#10;&#10;自動的に生成された説明">
            <a:extLst>
              <a:ext uri="{FF2B5EF4-FFF2-40B4-BE49-F238E27FC236}">
                <a16:creationId xmlns:a16="http://schemas.microsoft.com/office/drawing/2014/main" id="{D086DF1E-6F24-B47F-C536-C48F78F5404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42914" y="1615331"/>
            <a:ext cx="1931406" cy="4182138"/>
          </a:xfrm>
          <a:prstGeom prst="rect">
            <a:avLst/>
          </a:prstGeom>
        </p:spPr>
      </p:pic>
      <p:sp>
        <p:nvSpPr>
          <p:cNvPr id="13" name="正方形/長方形 12">
            <a:extLst>
              <a:ext uri="{FF2B5EF4-FFF2-40B4-BE49-F238E27FC236}">
                <a16:creationId xmlns:a16="http://schemas.microsoft.com/office/drawing/2014/main" id="{258939A3-3B33-3C39-FDBB-765B86FE344C}"/>
              </a:ext>
            </a:extLst>
          </p:cNvPr>
          <p:cNvSpPr/>
          <p:nvPr/>
        </p:nvSpPr>
        <p:spPr>
          <a:xfrm>
            <a:off x="5609550" y="4829387"/>
            <a:ext cx="1998134" cy="514774"/>
          </a:xfrm>
          <a:prstGeom prst="rect">
            <a:avLst/>
          </a:prstGeom>
          <a:noFill/>
          <a:ln w="28575" cap="flat" cmpd="sng" algn="ctr">
            <a:solidFill>
              <a:srgbClr val="002A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a:solidFill>
                <a:srgbClr val="000000"/>
              </a:solidFill>
              <a:latin typeface="Calibri" panose="020F0502020204030204"/>
              <a:ea typeface="メイリオ" panose="020B0604030504040204" pitchFamily="50" charset="-128"/>
            </a:endParaRPr>
          </a:p>
        </p:txBody>
      </p:sp>
      <p:sp>
        <p:nvSpPr>
          <p:cNvPr id="17" name="正方形/長方形 16">
            <a:extLst>
              <a:ext uri="{FF2B5EF4-FFF2-40B4-BE49-F238E27FC236}">
                <a16:creationId xmlns:a16="http://schemas.microsoft.com/office/drawing/2014/main" id="{2F5D7595-C95D-B649-5F7C-7C488C2F797E}"/>
              </a:ext>
            </a:extLst>
          </p:cNvPr>
          <p:cNvSpPr/>
          <p:nvPr/>
        </p:nvSpPr>
        <p:spPr>
          <a:xfrm>
            <a:off x="8809406" y="4697901"/>
            <a:ext cx="1998134" cy="514774"/>
          </a:xfrm>
          <a:prstGeom prst="rect">
            <a:avLst/>
          </a:prstGeom>
          <a:noFill/>
          <a:ln w="28575" cap="flat" cmpd="sng" algn="ctr">
            <a:solidFill>
              <a:srgbClr val="002A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a:solidFill>
                <a:srgbClr val="000000"/>
              </a:solidFill>
              <a:latin typeface="Calibri" panose="020F0502020204030204"/>
              <a:ea typeface="メイリオ" panose="020B0604030504040204" pitchFamily="50" charset="-128"/>
            </a:endParaRPr>
          </a:p>
        </p:txBody>
      </p:sp>
    </p:spTree>
    <p:extLst>
      <p:ext uri="{BB962C8B-B14F-4D97-AF65-F5344CB8AC3E}">
        <p14:creationId xmlns:p14="http://schemas.microsoft.com/office/powerpoint/2010/main" val="3302852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B693B-8ED3-DE4B-A1B6-AD34D3E2183C}"/>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9C1A1EEC-5C70-78B9-67DB-EE855516FBA0}"/>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F185ACA2-1F69-0599-D838-50C47273AC3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角丸四角形 3">
            <a:extLst>
              <a:ext uri="{FF2B5EF4-FFF2-40B4-BE49-F238E27FC236}">
                <a16:creationId xmlns:a16="http://schemas.microsoft.com/office/drawing/2014/main" id="{A3C85714-1249-F83F-B14A-026638F01BDE}"/>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11" name="テキスト プレースホルダー 35">
            <a:extLst>
              <a:ext uri="{FF2B5EF4-FFF2-40B4-BE49-F238E27FC236}">
                <a16:creationId xmlns:a16="http://schemas.microsoft.com/office/drawing/2014/main" id="{506A24C1-D726-3CFE-F81F-C65C0B7AB6A9}"/>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p>
        </p:txBody>
      </p:sp>
      <p:graphicFrame>
        <p:nvGraphicFramePr>
          <p:cNvPr id="13" name="表 12">
            <a:extLst>
              <a:ext uri="{FF2B5EF4-FFF2-40B4-BE49-F238E27FC236}">
                <a16:creationId xmlns:a16="http://schemas.microsoft.com/office/drawing/2014/main" id="{16A4349D-0F91-979B-187B-AD7AE3998C7D}"/>
              </a:ext>
            </a:extLst>
          </p:cNvPr>
          <p:cNvGraphicFramePr>
            <a:graphicFrameLocks noGrp="1"/>
          </p:cNvGraphicFramePr>
          <p:nvPr>
            <p:extLst>
              <p:ext uri="{D42A27DB-BD31-4B8C-83A1-F6EECF244321}">
                <p14:modId xmlns:p14="http://schemas.microsoft.com/office/powerpoint/2010/main" val="387832109"/>
              </p:ext>
            </p:extLst>
          </p:nvPr>
        </p:nvGraphicFramePr>
        <p:xfrm>
          <a:off x="365760" y="993777"/>
          <a:ext cx="11484863" cy="4751857"/>
        </p:xfrm>
        <a:graphic>
          <a:graphicData uri="http://schemas.openxmlformats.org/drawingml/2006/table">
            <a:tbl>
              <a:tblPr firstCol="1" bandRow="1"/>
              <a:tblGrid>
                <a:gridCol w="2930869">
                  <a:extLst>
                    <a:ext uri="{9D8B030D-6E8A-4147-A177-3AD203B41FA5}">
                      <a16:colId xmlns:a16="http://schemas.microsoft.com/office/drawing/2014/main" val="792911817"/>
                    </a:ext>
                  </a:extLst>
                </a:gridCol>
                <a:gridCol w="1314007">
                  <a:extLst>
                    <a:ext uri="{9D8B030D-6E8A-4147-A177-3AD203B41FA5}">
                      <a16:colId xmlns:a16="http://schemas.microsoft.com/office/drawing/2014/main" val="1525620392"/>
                    </a:ext>
                  </a:extLst>
                </a:gridCol>
                <a:gridCol w="2655506">
                  <a:extLst>
                    <a:ext uri="{9D8B030D-6E8A-4147-A177-3AD203B41FA5}">
                      <a16:colId xmlns:a16="http://schemas.microsoft.com/office/drawing/2014/main" val="3835180974"/>
                    </a:ext>
                  </a:extLst>
                </a:gridCol>
                <a:gridCol w="1464934">
                  <a:extLst>
                    <a:ext uri="{9D8B030D-6E8A-4147-A177-3AD203B41FA5}">
                      <a16:colId xmlns:a16="http://schemas.microsoft.com/office/drawing/2014/main" val="3615895197"/>
                    </a:ext>
                  </a:extLst>
                </a:gridCol>
                <a:gridCol w="3119547">
                  <a:extLst>
                    <a:ext uri="{9D8B030D-6E8A-4147-A177-3AD203B41FA5}">
                      <a16:colId xmlns:a16="http://schemas.microsoft.com/office/drawing/2014/main" val="360912566"/>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Yahoo! JAPAN</a:t>
                      </a:r>
                      <a:r>
                        <a:rPr kumimoji="1" lang="ja-JP" altLang="en-US" sz="1050" b="1" i="0" kern="1200" dirty="0">
                          <a:solidFill>
                            <a:schemeClr val="bg1"/>
                          </a:solidFill>
                          <a:latin typeface="Meiryo"/>
                          <a:ea typeface="Meiryo"/>
                          <a:cs typeface="+mn-cs"/>
                        </a:rPr>
                        <a:t>トップページ　トピックス</a:t>
                      </a:r>
                      <a:r>
                        <a:rPr kumimoji="1" lang="en-US" altLang="ja-JP" sz="1050" b="1" i="0" kern="1200" dirty="0">
                          <a:solidFill>
                            <a:schemeClr val="bg1"/>
                          </a:solidFill>
                          <a:latin typeface="Meiryo"/>
                          <a:ea typeface="Meiryo"/>
                          <a:cs typeface="+mn-cs"/>
                        </a:rPr>
                        <a:t>PR</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（オールリーチ）</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Yahoo! JAPAN</a:t>
                      </a:r>
                      <a:r>
                        <a:rPr kumimoji="1" lang="ja-JP" altLang="en-US" sz="1050" b="1" i="0" kern="1200" dirty="0">
                          <a:solidFill>
                            <a:schemeClr val="bg1"/>
                          </a:solidFill>
                          <a:latin typeface="Meiryo"/>
                          <a:ea typeface="Meiryo"/>
                          <a:cs typeface="+mn-cs"/>
                        </a:rPr>
                        <a:t>トップページ　トピックス</a:t>
                      </a:r>
                      <a:r>
                        <a:rPr kumimoji="1" lang="en-US" altLang="ja-JP" sz="1050" b="1" i="0" kern="1200" dirty="0">
                          <a:solidFill>
                            <a:schemeClr val="bg1"/>
                          </a:solidFill>
                          <a:latin typeface="Meiryo"/>
                          <a:ea typeface="Meiryo"/>
                          <a:cs typeface="+mn-cs"/>
                        </a:rPr>
                        <a:t>PR</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（オールリーチ　</a:t>
                      </a:r>
                      <a:r>
                        <a:rPr kumimoji="1" lang="en-US" altLang="ja-JP" sz="1050" b="1" i="0" kern="1200" dirty="0">
                          <a:solidFill>
                            <a:schemeClr val="bg1"/>
                          </a:solidFill>
                          <a:latin typeface="Meiryo"/>
                          <a:ea typeface="Meiryo"/>
                          <a:cs typeface="+mn-cs"/>
                        </a:rPr>
                        <a:t>Plus</a:t>
                      </a:r>
                      <a:r>
                        <a:rPr kumimoji="1" lang="ja-JP" altLang="en-US" sz="1050" b="1" i="0" kern="1200" dirty="0">
                          <a:solidFill>
                            <a:schemeClr val="bg1"/>
                          </a:solidFill>
                          <a:latin typeface="Meiryo"/>
                          <a:ea typeface="Meiryo"/>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mpd="sng">
                      <a:noFill/>
                      <a:prstDash val="soli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rgbClr val="0D0D0D"/>
                          </a:solidFill>
                          <a:latin typeface="Meiryo"/>
                          <a:ea typeface="Meiryo"/>
                        </a:rPr>
                        <a:t>内容変更</a:t>
                      </a:r>
                    </a:p>
                  </a:txBody>
                  <a:tcPr marT="36000" marB="0"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1000013248</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rgbClr val="0D0D0D"/>
                          </a:solidFill>
                          <a:latin typeface="Meiryo" panose="020B0604030504040204" pitchFamily="34" charset="-128"/>
                          <a:ea typeface="Meiryo" panose="020B0604030504040204" pitchFamily="34" charset="-128"/>
                        </a:rPr>
                        <a:t>内容変更</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1000013283</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1050" kern="1200" dirty="0">
                          <a:solidFill>
                            <a:srgbClr val="0D0D0D"/>
                          </a:solidFill>
                          <a:latin typeface="メイリオ"/>
                          <a:ea typeface="メイリオ"/>
                          <a:cs typeface="+mn-cs"/>
                        </a:rPr>
                        <a:t>2026</a:t>
                      </a:r>
                      <a:r>
                        <a:rPr kumimoji="1" lang="ja-JP" altLang="en-US" sz="1050" kern="1200" dirty="0">
                          <a:solidFill>
                            <a:srgbClr val="0D0D0D"/>
                          </a:solidFill>
                          <a:latin typeface="メイリオ"/>
                          <a:ea typeface="メイリオ"/>
                          <a:cs typeface="+mn-cs"/>
                        </a:rPr>
                        <a:t>年</a:t>
                      </a:r>
                      <a:r>
                        <a:rPr kumimoji="1" lang="en-US" altLang="ja-JP" sz="1050" kern="1200" dirty="0">
                          <a:solidFill>
                            <a:srgbClr val="0D0D0D"/>
                          </a:solidFill>
                          <a:latin typeface="メイリオ"/>
                          <a:ea typeface="メイリオ"/>
                          <a:cs typeface="+mn-cs"/>
                        </a:rPr>
                        <a:t>1</a:t>
                      </a:r>
                      <a:r>
                        <a:rPr kumimoji="1" lang="ja-JP" altLang="en-US" sz="1050" kern="1200" dirty="0">
                          <a:solidFill>
                            <a:srgbClr val="0D0D0D"/>
                          </a:solidFill>
                          <a:latin typeface="メイリオ"/>
                          <a:ea typeface="メイリオ"/>
                          <a:cs typeface="+mn-cs"/>
                        </a:rPr>
                        <a:t>月</a:t>
                      </a:r>
                      <a:r>
                        <a:rPr kumimoji="1" lang="en-US" altLang="ja-JP" sz="1050" kern="1200" dirty="0">
                          <a:solidFill>
                            <a:srgbClr val="0D0D0D"/>
                          </a:solidFill>
                          <a:latin typeface="メイリオ"/>
                          <a:ea typeface="メイリオ"/>
                          <a:cs typeface="+mn-cs"/>
                        </a:rPr>
                        <a:t>29</a:t>
                      </a:r>
                      <a:r>
                        <a:rPr kumimoji="1" lang="ja-JP" altLang="en-US" sz="1050" kern="1200" dirty="0">
                          <a:solidFill>
                            <a:srgbClr val="0D0D0D"/>
                          </a:solidFill>
                          <a:latin typeface="メイリオ"/>
                          <a:ea typeface="メイリオ"/>
                          <a:cs typeface="+mn-cs"/>
                        </a:rPr>
                        <a:t>日</a:t>
                      </a:r>
                      <a:r>
                        <a:rPr lang="en-US" altLang="ja-JP" sz="1050" kern="1200" dirty="0">
                          <a:solidFill>
                            <a:srgbClr val="0D0D0D"/>
                          </a:solidFill>
                          <a:latin typeface="メイリオ"/>
                          <a:ea typeface="メイリオ"/>
                          <a:cs typeface="+mn-cs"/>
                        </a:rPr>
                        <a:t>(</a:t>
                      </a:r>
                      <a:r>
                        <a:rPr lang="ja-JP" altLang="en-US" sz="1050" kern="1200" dirty="0">
                          <a:solidFill>
                            <a:srgbClr val="0D0D0D"/>
                          </a:solidFill>
                          <a:latin typeface="メイリオ"/>
                          <a:ea typeface="メイリオ"/>
                          <a:cs typeface="+mn-cs"/>
                        </a:rPr>
                        <a:t>木</a:t>
                      </a:r>
                      <a:r>
                        <a:rPr lang="en-US" altLang="ja-JP" sz="1050" kern="1200" dirty="0">
                          <a:solidFill>
                            <a:srgbClr val="0D0D0D"/>
                          </a:solidFill>
                          <a:latin typeface="メイリオ"/>
                          <a:ea typeface="メイリオ"/>
                          <a:cs typeface="+mn-cs"/>
                        </a:rPr>
                        <a:t>)</a:t>
                      </a:r>
                      <a:endParaRPr kumimoji="1" lang="ja-JP" altLang="en-US" sz="1050" kern="1200" dirty="0">
                        <a:solidFill>
                          <a:srgbClr val="0D0D0D"/>
                        </a:solidFill>
                        <a:latin typeface="メイリオ"/>
                        <a:ea typeface="メイリオ"/>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広告タイプ</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メインメディアの形式</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lang="ja-JP" altLang="en-US" sz="1050" b="0" i="0" kern="1200" dirty="0">
                          <a:solidFill>
                            <a:srgbClr val="0D0D0D"/>
                          </a:solidFill>
                          <a:latin typeface="Meiryo"/>
                          <a:ea typeface="Meiryo"/>
                          <a:cs typeface="+mn-cs"/>
                        </a:rPr>
                        <a:t>トップページ トピックス</a:t>
                      </a:r>
                      <a:r>
                        <a:rPr lang="en-US" altLang="ja-JP" sz="1050" b="0" i="0" kern="1200" dirty="0">
                          <a:solidFill>
                            <a:srgbClr val="0D0D0D"/>
                          </a:solidFill>
                          <a:latin typeface="Meiryo"/>
                          <a:ea typeface="Meiryo"/>
                          <a:cs typeface="+mn-cs"/>
                        </a:rPr>
                        <a:t>PR/</a:t>
                      </a:r>
                      <a:r>
                        <a:rPr lang="ja-JP" altLang="en-US" sz="1050" b="0" i="0" kern="1200" dirty="0">
                          <a:solidFill>
                            <a:srgbClr val="0D0D0D"/>
                          </a:solidFill>
                          <a:latin typeface="Meiryo"/>
                          <a:ea typeface="Meiryo"/>
                          <a:cs typeface="+mn-cs"/>
                        </a:rPr>
                        <a:t>画像</a:t>
                      </a:r>
                      <a:r>
                        <a:rPr lang="en-US" altLang="ja-JP" sz="1050" b="0" i="0" kern="1200" dirty="0">
                          <a:solidFill>
                            <a:srgbClr val="0D0D0D"/>
                          </a:solidFill>
                          <a:latin typeface="Meiryo"/>
                          <a:ea typeface="Meiryo"/>
                          <a:cs typeface="+mn-cs"/>
                        </a:rPr>
                        <a:t>/1</a:t>
                      </a:r>
                      <a:r>
                        <a:rPr lang="ja-JP" altLang="en-US" sz="1050" b="0" i="0" kern="1200" dirty="0">
                          <a:solidFill>
                            <a:srgbClr val="0D0D0D"/>
                          </a:solidFill>
                          <a:latin typeface="Meiryo"/>
                          <a:ea typeface="Meiryo"/>
                          <a:cs typeface="+mn-cs"/>
                        </a:rPr>
                        <a:t>：</a:t>
                      </a:r>
                      <a:r>
                        <a:rPr lang="en-US" altLang="ja-JP" sz="1050" b="0" i="0" kern="1200" dirty="0">
                          <a:solidFill>
                            <a:srgbClr val="0D0D0D"/>
                          </a:solidFill>
                          <a:latin typeface="Meiryo"/>
                          <a:ea typeface="Meiryo"/>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ja-JP" altLang="en-US" sz="900" b="0" kern="1200" dirty="0">
                          <a:solidFill>
                            <a:schemeClr val="bg1"/>
                          </a:solidFill>
                          <a:latin typeface="Meiryo"/>
                          <a:ea typeface="Meiryo"/>
                          <a:cs typeface="+mn-cs"/>
                        </a:rPr>
                        <a:t>バナー</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動画</a:t>
                      </a:r>
                      <a:r>
                        <a:rPr kumimoji="1" lang="en-US" altLang="ja-JP" sz="900" b="0" kern="1200" dirty="0">
                          <a:solidFill>
                            <a:schemeClr val="bg1"/>
                          </a:solidFill>
                          <a:latin typeface="Meiryo"/>
                          <a:ea typeface="Meiryo"/>
                          <a:cs typeface="+mn-cs"/>
                        </a:rPr>
                        <a:t>/16</a:t>
                      </a:r>
                      <a:r>
                        <a:rPr kumimoji="1" lang="ja-JP" altLang="en-US" sz="900" b="0" kern="1200" dirty="0">
                          <a:solidFill>
                            <a:schemeClr val="bg1"/>
                          </a:solidFill>
                          <a:latin typeface="Meiryo"/>
                          <a:ea typeface="Meiryo"/>
                          <a:cs typeface="+mn-cs"/>
                        </a:rPr>
                        <a:t>：</a:t>
                      </a:r>
                      <a:r>
                        <a:rPr kumimoji="1" lang="en-US" altLang="ja-JP" sz="900" b="0" kern="1200" dirty="0">
                          <a:solidFill>
                            <a:schemeClr val="bg1"/>
                          </a:solidFill>
                          <a:latin typeface="Meiryo"/>
                          <a:ea typeface="Meiryo"/>
                          <a:cs typeface="+mn-cs"/>
                        </a:rPr>
                        <a:t>9</a:t>
                      </a:r>
                      <a:r>
                        <a:rPr kumimoji="1" lang="ja-JP" altLang="en-US" sz="900" b="0" kern="1200" dirty="0">
                          <a:solidFill>
                            <a:schemeClr val="bg1"/>
                          </a:solidFill>
                          <a:latin typeface="Meiryo"/>
                          <a:ea typeface="Meiryo"/>
                          <a:cs typeface="+mn-cs"/>
                        </a:rPr>
                        <a:t>広告　タップ後の動作</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en-US" altLang="ja-JP" sz="1050" kern="1200" dirty="0">
                          <a:solidFill>
                            <a:srgbClr val="0D0D0D"/>
                          </a:solidFill>
                          <a:latin typeface="+mn-lt"/>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dirty="0">
                          <a:solidFill>
                            <a:srgbClr val="0D0D0D"/>
                          </a:solidFill>
                          <a:latin typeface="Meiryo"/>
                          <a:ea typeface="Meiryo"/>
                          <a:cs typeface="+mn-cs"/>
                        </a:rPr>
                        <a:t>スマートフォン（ウェブ</a:t>
                      </a:r>
                      <a:r>
                        <a:rPr kumimoji="1" lang="en-US" altLang="ja-JP" sz="1050" b="0" i="0" kern="1200" dirty="0">
                          <a:solidFill>
                            <a:srgbClr val="0D0D0D"/>
                          </a:solidFill>
                          <a:latin typeface="Meiryo"/>
                          <a:ea typeface="Meiryo"/>
                          <a:cs typeface="+mn-cs"/>
                        </a:rPr>
                        <a:t>/</a:t>
                      </a:r>
                      <a:r>
                        <a:rPr kumimoji="1" lang="ja-JP" altLang="en-US" sz="1050" b="0" i="0" kern="1200" dirty="0">
                          <a:solidFill>
                            <a:srgbClr val="0D0D0D"/>
                          </a:solidFill>
                          <a:latin typeface="Meiryo"/>
                          <a:ea typeface="Meiryo"/>
                          <a:cs typeface="+mn-cs"/>
                        </a:rPr>
                        <a:t>アプリ）</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　トップページ　トピックス</a:t>
                      </a:r>
                      <a:r>
                        <a:rPr kumimoji="1" lang="en-US" altLang="ja-JP" sz="1050" b="0" i="0" kern="1200" dirty="0">
                          <a:solidFill>
                            <a:srgbClr val="0D0D0D"/>
                          </a:solidFill>
                          <a:latin typeface="Meiryo"/>
                          <a:ea typeface="Meiryo"/>
                          <a:cs typeface="+mn-cs"/>
                        </a:rPr>
                        <a:t>PR</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SP</a:t>
                      </a:r>
                      <a:r>
                        <a:rPr kumimoji="1" lang="ja-JP" altLang="en-US" sz="1050" b="0" i="0" kern="1200" dirty="0">
                          <a:solidFill>
                            <a:srgbClr val="0D0D0D"/>
                          </a:solidFill>
                          <a:latin typeface="Meiryo"/>
                          <a:ea typeface="Meiryo"/>
                          <a:cs typeface="+mn-cs"/>
                        </a:rPr>
                        <a:t>）</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トップページ　および　</a:t>
                      </a: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アプリのトップページトピックス内</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a:lnSpc>
                          <a:spcPct val="100000"/>
                        </a:lnSpc>
                        <a:spcBef>
                          <a:spcPts val="0"/>
                        </a:spcBef>
                        <a:spcAft>
                          <a:spcPts val="0"/>
                        </a:spcAft>
                        <a:buNone/>
                      </a:pPr>
                      <a:r>
                        <a:rPr kumimoji="1" lang="en-US" altLang="ja-JP" sz="1050" b="0" i="0" u="none" strike="noStrike" kern="1200" cap="none" spc="0" normalizeH="0" baseline="0" noProof="0" dirty="0">
                          <a:ln>
                            <a:noFill/>
                          </a:ln>
                          <a:solidFill>
                            <a:srgbClr val="0D0D0D"/>
                          </a:solidFill>
                          <a:effectLst/>
                          <a:uLnTx/>
                          <a:uFillTx/>
                        </a:rPr>
                        <a:t>2026</a:t>
                      </a:r>
                      <a:r>
                        <a:rPr kumimoji="1" 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4</a:t>
                      </a:r>
                      <a:r>
                        <a:rPr lang="ja-JP"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1</a:t>
                      </a:r>
                      <a:r>
                        <a:rPr kumimoji="1" lang="ja-JP" sz="1050" b="0" i="0" u="none" strike="noStrike" kern="1200" cap="none" spc="0" normalizeH="0" baseline="0" noProof="0" dirty="0">
                          <a:ln>
                            <a:noFill/>
                          </a:ln>
                          <a:solidFill>
                            <a:srgbClr val="0D0D0D"/>
                          </a:solidFill>
                          <a:effectLst/>
                          <a:uLnTx/>
                          <a:uFillTx/>
                        </a:rPr>
                        <a:t>日</a:t>
                      </a:r>
                      <a:r>
                        <a:rPr lang="ja-JP" altLang="en-US" sz="1050" b="0" i="0" u="none" strike="noStrike" kern="1200" cap="none" spc="0" normalizeH="0" baseline="0" noProof="0" dirty="0">
                          <a:ln>
                            <a:noFill/>
                          </a:ln>
                          <a:solidFill>
                            <a:srgbClr val="0D0D0D"/>
                          </a:solidFill>
                          <a:effectLst/>
                          <a:uLnTx/>
                          <a:uFillTx/>
                        </a:rPr>
                        <a:t>（水）</a:t>
                      </a:r>
                      <a:r>
                        <a:rPr kumimoji="1" lang="ja-JP" sz="1050" b="0" i="0" u="none" strike="noStrike" kern="1200" cap="none" spc="0" normalizeH="0" baseline="0" noProof="0" dirty="0">
                          <a:ln>
                            <a:noFill/>
                          </a:ln>
                          <a:solidFill>
                            <a:srgbClr val="0D0D0D"/>
                          </a:solidFill>
                          <a:effectLst/>
                          <a:uLnTx/>
                          <a:uFillTx/>
                        </a:rPr>
                        <a:t>～　</a:t>
                      </a:r>
                      <a:r>
                        <a:rPr lang="en-US" altLang="ja-JP" sz="1050" b="0" i="0" u="none" strike="noStrike" kern="1200" cap="none" spc="0" normalizeH="0" baseline="0" noProof="0" dirty="0">
                          <a:ln>
                            <a:noFill/>
                          </a:ln>
                          <a:solidFill>
                            <a:srgbClr val="0D0D0D"/>
                          </a:solidFill>
                          <a:effectLst/>
                          <a:uLnTx/>
                          <a:uFillTx/>
                        </a:rPr>
                        <a:t>2026</a:t>
                      </a:r>
                      <a:r>
                        <a:rPr kumimoji="1" 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9</a:t>
                      </a:r>
                      <a:r>
                        <a:rPr kumimoji="1" lang="ja-JP" sz="1050" b="0" i="0" u="none" strike="noStrike" kern="1200" cap="none" spc="0" normalizeH="0" baseline="0" noProof="0" dirty="0">
                          <a:ln>
                            <a:noFill/>
                          </a:ln>
                          <a:solidFill>
                            <a:srgbClr val="0D0D0D"/>
                          </a:solidFill>
                          <a:effectLst/>
                          <a:uLnTx/>
                          <a:uFillTx/>
                        </a:rPr>
                        <a:t>月</a:t>
                      </a:r>
                      <a:r>
                        <a:rPr lang="en-US" altLang="ja-JP" sz="1050" b="0" i="0" u="none" strike="noStrike" kern="1200" cap="none" spc="0" normalizeH="0" baseline="0" noProof="0" dirty="0">
                          <a:ln>
                            <a:noFill/>
                          </a:ln>
                          <a:solidFill>
                            <a:srgbClr val="0D0D0D"/>
                          </a:solidFill>
                          <a:effectLst/>
                          <a:uLnTx/>
                          <a:uFillTx/>
                        </a:rPr>
                        <a:t>30</a:t>
                      </a:r>
                      <a:r>
                        <a:rPr kumimoji="1" lang="ja-JP" sz="1050" b="0" i="0" u="none" strike="noStrike" kern="1200" cap="none" spc="0" normalizeH="0" baseline="0" noProof="0" dirty="0">
                          <a:ln>
                            <a:noFill/>
                          </a:ln>
                          <a:solidFill>
                            <a:srgbClr val="0D0D0D"/>
                          </a:solidFill>
                          <a:effectLst/>
                          <a:uLnTx/>
                          <a:uFillTx/>
                        </a:rPr>
                        <a:t>日（</a:t>
                      </a:r>
                      <a:r>
                        <a:rPr kumimoji="1" lang="ja-JP" altLang="en-US" sz="1050" b="0" i="0" u="none" strike="noStrike" kern="1200" cap="none" spc="0" normalizeH="0" baseline="0" noProof="0" dirty="0">
                          <a:ln>
                            <a:noFill/>
                          </a:ln>
                          <a:solidFill>
                            <a:srgbClr val="0D0D0D"/>
                          </a:solidFill>
                          <a:effectLst/>
                          <a:uLnTx/>
                          <a:uFillTx/>
                        </a:rPr>
                        <a:t>水</a:t>
                      </a:r>
                      <a:r>
                        <a:rPr kumimoji="1" lang="ja-JP" sz="1050" b="0" i="0" u="none" strike="noStrike" kern="1200" cap="none" spc="0" normalizeH="0" baseline="0" noProof="0" dirty="0">
                          <a:ln>
                            <a:noFill/>
                          </a:ln>
                          <a:solidFill>
                            <a:srgbClr val="0D0D0D"/>
                          </a:solidFill>
                          <a:effectLst/>
                          <a:uLnTx/>
                          <a:uFillTx/>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日間</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枠購入型</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13,000,000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dirty="0">
                          <a:solidFill>
                            <a:srgbClr val="002AFF"/>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25,000,000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dirty="0">
                          <a:solidFill>
                            <a:srgbClr val="002AFF"/>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dirty="0">
                          <a:solidFill>
                            <a:schemeClr val="bg1"/>
                          </a:solidFill>
                          <a:latin typeface="Meiryo"/>
                          <a:ea typeface="Meiryo"/>
                          <a:cs typeface="+mn-cs"/>
                        </a:rPr>
                        <a:t>（枠配信のみ）</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17,500,000vimps</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dirty="0">
                          <a:solidFill>
                            <a:srgbClr val="0D0D0D"/>
                          </a:solidFill>
                          <a:latin typeface="Meiryo"/>
                          <a:ea typeface="Meiryo"/>
                        </a:rPr>
                        <a:t>44,000,000vimps</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14" name="円/楕円 15">
            <a:extLst>
              <a:ext uri="{FF2B5EF4-FFF2-40B4-BE49-F238E27FC236}">
                <a16:creationId xmlns:a16="http://schemas.microsoft.com/office/drawing/2014/main" id="{73BA764E-F3A3-3979-6311-7E53255EFA42}"/>
              </a:ext>
            </a:extLst>
          </p:cNvPr>
          <p:cNvSpPr>
            <a:spLocks noChangeAspect="1"/>
          </p:cNvSpPr>
          <p:nvPr/>
        </p:nvSpPr>
        <p:spPr>
          <a:xfrm>
            <a:off x="8879787" y="2486209"/>
            <a:ext cx="180000" cy="180000"/>
          </a:xfrm>
          <a:prstGeom prst="ellipse">
            <a:avLst/>
          </a:prstGeom>
          <a:solidFill>
            <a:srgbClr val="000048"/>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900" b="1" kern="0" dirty="0">
                <a:solidFill>
                  <a:srgbClr val="FFFFFF"/>
                </a:solidFill>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kern="0" dirty="0">
              <a:solidFill>
                <a:srgbClr val="FFFFFF"/>
              </a:solidFill>
              <a:latin typeface="Meiryo" panose="020B0604030504040204" pitchFamily="34" charset="-128"/>
              <a:ea typeface="Meiryo" panose="020B0604030504040204" pitchFamily="34" charset="-128"/>
              <a:cs typeface="Segoe UI" panose="020B0502040204020203" pitchFamily="34" charset="0"/>
            </a:endParaRPr>
          </a:p>
        </p:txBody>
      </p:sp>
      <p:sp>
        <p:nvSpPr>
          <p:cNvPr id="15" name="正方形/長方形 14">
            <a:extLst>
              <a:ext uri="{FF2B5EF4-FFF2-40B4-BE49-F238E27FC236}">
                <a16:creationId xmlns:a16="http://schemas.microsoft.com/office/drawing/2014/main" id="{E64116C2-BCEA-E24F-CC26-A5A363A814CA}"/>
              </a:ext>
            </a:extLst>
          </p:cNvPr>
          <p:cNvSpPr/>
          <p:nvPr/>
        </p:nvSpPr>
        <p:spPr>
          <a:xfrm>
            <a:off x="434975" y="5873818"/>
            <a:ext cx="9820652" cy="707886"/>
          </a:xfrm>
          <a:prstGeom prst="rect">
            <a:avLst/>
          </a:prstGeom>
        </p:spPr>
        <p:txBody>
          <a:bodyPr wrap="square" lIns="91440" tIns="45720" rIns="91440" bIns="45720" anchor="t">
            <a:spAutoFit/>
          </a:bodyPr>
          <a:lstStyle/>
          <a:p>
            <a:pPr eaLnBrk="1" fontAlgn="auto" hangingPunct="1">
              <a:spcBef>
                <a:spcPts val="0"/>
              </a:spcBef>
              <a:spcAft>
                <a:spcPts val="0"/>
              </a:spcAft>
              <a:defRPr/>
            </a:pPr>
            <a:r>
              <a:rPr lang="en-US" altLang="ja-JP" sz="800" kern="0" dirty="0">
                <a:solidFill>
                  <a:srgbClr val="0D0D0D"/>
                </a:solidFill>
                <a:latin typeface="Meiryo"/>
                <a:ea typeface="Meiryo"/>
              </a:rPr>
              <a:t>※SP</a:t>
            </a:r>
            <a:r>
              <a:rPr lang="ja-JP" altLang="en-US" sz="800" kern="0" dirty="0">
                <a:solidFill>
                  <a:srgbClr val="0D0D0D"/>
                </a:solidFill>
                <a:latin typeface="Meiryo"/>
                <a:ea typeface="Meiryo"/>
              </a:rPr>
              <a:t>はスマートフォン、</a:t>
            </a:r>
            <a:r>
              <a:rPr lang="en-US" altLang="ja-JP" sz="800" kern="0" dirty="0">
                <a:solidFill>
                  <a:srgbClr val="0D0D0D"/>
                </a:solidFill>
                <a:latin typeface="Meiryo"/>
                <a:ea typeface="Meiryo"/>
              </a:rPr>
              <a:t>PC</a:t>
            </a:r>
            <a:r>
              <a:rPr lang="ja-JP" altLang="en-US" sz="800" kern="0" dirty="0">
                <a:solidFill>
                  <a:srgbClr val="0D0D0D"/>
                </a:solidFill>
                <a:latin typeface="Meiryo"/>
                <a:ea typeface="Meiryo"/>
              </a:rPr>
              <a:t>はパソコン、</a:t>
            </a:r>
            <a:r>
              <a:rPr lang="en-US" altLang="ja-JP" sz="800" kern="0" dirty="0">
                <a:solidFill>
                  <a:srgbClr val="0D0D0D"/>
                </a:solidFill>
                <a:latin typeface="Meiryo"/>
                <a:ea typeface="Meiryo"/>
              </a:rPr>
              <a:t>MD</a:t>
            </a:r>
            <a:r>
              <a:rPr lang="ja-JP" altLang="en-US" sz="800" kern="0" dirty="0">
                <a:solidFill>
                  <a:srgbClr val="0D0D0D"/>
                </a:solidFill>
                <a:latin typeface="Meiryo"/>
                <a:ea typeface="Meiryo"/>
              </a:rPr>
              <a:t>はマルチデバイスの略称です。</a:t>
            </a:r>
          </a:p>
          <a:p>
            <a:pPr eaLnBrk="1" fontAlgn="auto" hangingPunct="1">
              <a:spcBef>
                <a:spcPts val="0"/>
              </a:spcBef>
              <a:spcAft>
                <a:spcPts val="0"/>
              </a:spcAft>
              <a:defRPr/>
            </a:pPr>
            <a:r>
              <a:rPr lang="en-US" altLang="ja-JP" sz="800" kern="0" dirty="0">
                <a:solidFill>
                  <a:srgbClr val="0D0D0D"/>
                </a:solidFill>
                <a:latin typeface="Meiryo"/>
                <a:ea typeface="Meiryo"/>
              </a:rPr>
              <a:t>※</a:t>
            </a:r>
            <a:r>
              <a:rPr lang="en-US" altLang="ja-JP" sz="800" kern="0" dirty="0" err="1">
                <a:solidFill>
                  <a:srgbClr val="0D0D0D"/>
                </a:solidFill>
                <a:latin typeface="Meiryo"/>
                <a:ea typeface="Meiryo"/>
              </a:rPr>
              <a:t>vCPM</a:t>
            </a:r>
            <a:r>
              <a:rPr lang="ja-JP" altLang="en-US" sz="800" kern="0" dirty="0">
                <a:solidFill>
                  <a:srgbClr val="0D0D0D"/>
                </a:solidFill>
                <a:latin typeface="Meiryo"/>
                <a:ea typeface="Meiryo"/>
              </a:rPr>
              <a:t>はビューアブルインプレッション</a:t>
            </a:r>
            <a:r>
              <a:rPr lang="en-US" altLang="ja-JP" sz="800" kern="0" dirty="0">
                <a:solidFill>
                  <a:srgbClr val="0D0D0D"/>
                </a:solidFill>
                <a:latin typeface="Meiryo"/>
                <a:ea typeface="Meiryo"/>
              </a:rPr>
              <a:t>1,000</a:t>
            </a:r>
            <a:r>
              <a:rPr lang="ja-JP" altLang="en-US" sz="800" kern="0" dirty="0">
                <a:solidFill>
                  <a:srgbClr val="0D0D0D"/>
                </a:solidFill>
                <a:latin typeface="Meiryo"/>
                <a:ea typeface="Meiryo"/>
              </a:rPr>
              <a:t>回あたりにかかる見込み広告費用です。 </a:t>
            </a:r>
          </a:p>
          <a:p>
            <a:pPr eaLnBrk="1" fontAlgn="auto" hangingPunct="1">
              <a:spcBef>
                <a:spcPts val="0"/>
              </a:spcBef>
              <a:spcAft>
                <a:spcPts val="0"/>
              </a:spcAft>
              <a:defRPr/>
            </a:pPr>
            <a:r>
              <a:rPr lang="en-US" altLang="ja-JP" sz="800" kern="0" dirty="0">
                <a:solidFill>
                  <a:srgbClr val="0D0D0D"/>
                </a:solidFill>
                <a:latin typeface="Meiryo"/>
                <a:ea typeface="Meiryo"/>
              </a:rPr>
              <a:t>※</a:t>
            </a:r>
            <a:r>
              <a:rPr lang="en-US" altLang="ja-JP" sz="800" kern="0" dirty="0" err="1">
                <a:solidFill>
                  <a:srgbClr val="0D0D0D"/>
                </a:solidFill>
                <a:latin typeface="Meiryo"/>
                <a:ea typeface="Meiryo"/>
              </a:rPr>
              <a:t>vimps</a:t>
            </a:r>
            <a:r>
              <a:rPr lang="ja-JP" altLang="en-US" sz="800" kern="0" dirty="0">
                <a:solidFill>
                  <a:srgbClr val="0D0D0D"/>
                </a:solidFill>
                <a:latin typeface="Meiryo"/>
                <a:ea typeface="Meiryo"/>
              </a:rPr>
              <a:t>はビューアブルインプレッションの略称です。</a:t>
            </a:r>
          </a:p>
          <a:p>
            <a:pPr eaLnBrk="1" fontAlgn="auto" hangingPunct="1">
              <a:spcBef>
                <a:spcPts val="0"/>
              </a:spcBef>
              <a:spcAft>
                <a:spcPts val="0"/>
              </a:spcAft>
              <a:defRPr/>
            </a:pPr>
            <a:r>
              <a:rPr lang="en-US" altLang="ja-JP" sz="800" b="1" kern="0" dirty="0">
                <a:solidFill>
                  <a:srgbClr val="002AFF"/>
                </a:solidFill>
                <a:latin typeface="Meiryo"/>
                <a:ea typeface="Meiryo"/>
              </a:rPr>
              <a:t>※</a:t>
            </a:r>
            <a:r>
              <a:rPr lang="ja-JP" altLang="en-US" sz="800" b="1" kern="0" dirty="0">
                <a:solidFill>
                  <a:srgbClr val="002AFF"/>
                </a:solidFill>
                <a:latin typeface="Meiryo"/>
                <a:ea typeface="Meiryo"/>
              </a:rPr>
              <a:t>連続掲載は、同一広告主様において各デバイスごとに</a:t>
            </a:r>
            <a:r>
              <a:rPr lang="en-US" altLang="ja-JP" sz="800" b="1" kern="0" dirty="0">
                <a:solidFill>
                  <a:srgbClr val="002AFF"/>
                </a:solidFill>
                <a:latin typeface="Meiryo"/>
                <a:ea typeface="Meiryo"/>
              </a:rPr>
              <a:t>2</a:t>
            </a:r>
            <a:r>
              <a:rPr lang="ja-JP" altLang="en-US" sz="800" b="1" kern="0" dirty="0">
                <a:solidFill>
                  <a:srgbClr val="002AFF"/>
                </a:solidFill>
                <a:latin typeface="Meiryo"/>
                <a:ea typeface="Meiryo"/>
              </a:rPr>
              <a:t>日を上限とします。ただし、</a:t>
            </a:r>
            <a:r>
              <a:rPr lang="en-US" altLang="ja-JP" sz="800" b="1" kern="0" dirty="0">
                <a:solidFill>
                  <a:srgbClr val="002AFF"/>
                </a:solidFill>
                <a:latin typeface="Meiryo"/>
                <a:ea typeface="Meiryo"/>
              </a:rPr>
              <a:t>2</a:t>
            </a:r>
            <a:r>
              <a:rPr lang="ja-JP" altLang="en-US" sz="800" b="1" kern="0" dirty="0">
                <a:solidFill>
                  <a:srgbClr val="002AFF"/>
                </a:solidFill>
                <a:latin typeface="Meiryo"/>
                <a:ea typeface="Meiryo"/>
              </a:rPr>
              <a:t>日連続で同一クリエイティブ（画像・見出し）や同等のクリエイティブを掲載することはできません。</a:t>
            </a:r>
          </a:p>
          <a:p>
            <a:pPr eaLnBrk="1" fontAlgn="auto" hangingPunct="1">
              <a:spcBef>
                <a:spcPts val="0"/>
              </a:spcBef>
              <a:spcAft>
                <a:spcPts val="0"/>
              </a:spcAft>
              <a:defRPr/>
            </a:pPr>
            <a:endParaRPr lang="ja-JP" altLang="en-US" sz="800" b="1" kern="0" dirty="0">
              <a:solidFill>
                <a:srgbClr val="FF0033"/>
              </a:solidFill>
              <a:latin typeface="Meiryo"/>
              <a:ea typeface="Meiryo"/>
            </a:endParaRPr>
          </a:p>
        </p:txBody>
      </p:sp>
      <p:sp>
        <p:nvSpPr>
          <p:cNvPr id="16" name="正方形/長方形 15">
            <a:extLst>
              <a:ext uri="{FF2B5EF4-FFF2-40B4-BE49-F238E27FC236}">
                <a16:creationId xmlns:a16="http://schemas.microsoft.com/office/drawing/2014/main" id="{500CB774-FC95-9DEB-0470-8336B08337EA}"/>
              </a:ext>
            </a:extLst>
          </p:cNvPr>
          <p:cNvSpPr/>
          <p:nvPr/>
        </p:nvSpPr>
        <p:spPr>
          <a:xfrm>
            <a:off x="9059787" y="5848229"/>
            <a:ext cx="1195840" cy="227755"/>
          </a:xfrm>
          <a:prstGeom prst="rect">
            <a:avLst/>
          </a:prstGeom>
        </p:spPr>
        <p:txBody>
          <a:bodyPr wrap="none" lIns="0" tIns="45720" rIns="0" bIns="45720" anchor="t">
            <a:spAutoFit/>
          </a:bodyPr>
          <a:lstStyle/>
          <a:p>
            <a:pPr eaLnBrk="1" fontAlgn="auto" hangingPunct="1">
              <a:lnSpc>
                <a:spcPct val="110000"/>
              </a:lnSpc>
              <a:spcBef>
                <a:spcPts val="0"/>
              </a:spcBef>
              <a:spcAft>
                <a:spcPts val="0"/>
              </a:spcAft>
              <a:defRPr/>
            </a:pPr>
            <a:r>
              <a:rPr kumimoji="0" lang="en-US" altLang="ja-JP" sz="800" kern="0" dirty="0">
                <a:solidFill>
                  <a:srgbClr val="002AFF"/>
                </a:solidFill>
                <a:latin typeface="メイリオ" panose="020B0604030504040204" pitchFamily="50" charset="-128"/>
                <a:ea typeface="メイリオ" panose="020B0604030504040204" pitchFamily="50" charset="-128"/>
              </a:rPr>
              <a:t>※1  </a:t>
            </a:r>
            <a:r>
              <a:rPr lang="en-US" altLang="ja-JP" sz="800" dirty="0">
                <a:solidFill>
                  <a:srgbClr val="002AFF"/>
                </a:solidFill>
                <a:latin typeface="メイリオ" panose="020B0604030504040204" pitchFamily="50" charset="-128"/>
                <a:ea typeface="メイリオ" panose="020B0604030504040204" pitchFamily="50" charset="-128"/>
              </a:rPr>
              <a:t>FQ</a:t>
            </a:r>
            <a:r>
              <a:rPr lang="ja-JP" altLang="en-US" sz="800" dirty="0">
                <a:solidFill>
                  <a:srgbClr val="002AFF"/>
                </a:solidFill>
                <a:latin typeface="メイリオ" panose="020B0604030504040204" pitchFamily="50" charset="-128"/>
                <a:ea typeface="メイリオ" panose="020B0604030504040204" pitchFamily="50" charset="-128"/>
              </a:rPr>
              <a:t>指定の掛け率含む</a:t>
            </a:r>
            <a:endParaRPr kumimoji="0" lang="en-US" altLang="ja-JP" sz="800" kern="0" dirty="0">
              <a:solidFill>
                <a:srgbClr val="002AFF"/>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37762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0699B3-5623-1AF0-9402-59A13EEC758E}"/>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C81985E8-7E03-C549-9715-F48485B22B1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C073D7CD-7DA8-9AFB-9D3E-E9C213E6ACB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角丸四角形 3">
            <a:extLst>
              <a:ext uri="{FF2B5EF4-FFF2-40B4-BE49-F238E27FC236}">
                <a16:creationId xmlns:a16="http://schemas.microsoft.com/office/drawing/2014/main" id="{2286D300-ED70-478C-E591-23C707B3A2B3}"/>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商品一覧</a:t>
            </a:r>
          </a:p>
        </p:txBody>
      </p:sp>
      <p:sp>
        <p:nvSpPr>
          <p:cNvPr id="11" name="テキスト プレースホルダー 35">
            <a:extLst>
              <a:ext uri="{FF2B5EF4-FFF2-40B4-BE49-F238E27FC236}">
                <a16:creationId xmlns:a16="http://schemas.microsoft.com/office/drawing/2014/main" id="{3CB8E897-9A73-6A99-09EF-8BCEF8FF2A8B}"/>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p>
        </p:txBody>
      </p:sp>
      <p:graphicFrame>
        <p:nvGraphicFramePr>
          <p:cNvPr id="2" name="表 1">
            <a:extLst>
              <a:ext uri="{FF2B5EF4-FFF2-40B4-BE49-F238E27FC236}">
                <a16:creationId xmlns:a16="http://schemas.microsoft.com/office/drawing/2014/main" id="{6EDA5813-7312-2E26-CEF3-4BA454247B24}"/>
              </a:ext>
            </a:extLst>
          </p:cNvPr>
          <p:cNvGraphicFramePr>
            <a:graphicFrameLocks noGrp="1"/>
          </p:cNvGraphicFramePr>
          <p:nvPr>
            <p:extLst>
              <p:ext uri="{D42A27DB-BD31-4B8C-83A1-F6EECF244321}">
                <p14:modId xmlns:p14="http://schemas.microsoft.com/office/powerpoint/2010/main" val="352521112"/>
              </p:ext>
            </p:extLst>
          </p:nvPr>
        </p:nvGraphicFramePr>
        <p:xfrm>
          <a:off x="365760" y="993777"/>
          <a:ext cx="11494009" cy="4751857"/>
        </p:xfrm>
        <a:graphic>
          <a:graphicData uri="http://schemas.openxmlformats.org/drawingml/2006/table">
            <a:tbl>
              <a:tblPr firstCol="1" bandRow="1"/>
              <a:tblGrid>
                <a:gridCol w="2933202">
                  <a:extLst>
                    <a:ext uri="{9D8B030D-6E8A-4147-A177-3AD203B41FA5}">
                      <a16:colId xmlns:a16="http://schemas.microsoft.com/office/drawing/2014/main" val="792911817"/>
                    </a:ext>
                  </a:extLst>
                </a:gridCol>
                <a:gridCol w="1315054">
                  <a:extLst>
                    <a:ext uri="{9D8B030D-6E8A-4147-A177-3AD203B41FA5}">
                      <a16:colId xmlns:a16="http://schemas.microsoft.com/office/drawing/2014/main" val="1525620392"/>
                    </a:ext>
                  </a:extLst>
                </a:gridCol>
                <a:gridCol w="2657621">
                  <a:extLst>
                    <a:ext uri="{9D8B030D-6E8A-4147-A177-3AD203B41FA5}">
                      <a16:colId xmlns:a16="http://schemas.microsoft.com/office/drawing/2014/main" val="3835180974"/>
                    </a:ext>
                  </a:extLst>
                </a:gridCol>
                <a:gridCol w="1466101">
                  <a:extLst>
                    <a:ext uri="{9D8B030D-6E8A-4147-A177-3AD203B41FA5}">
                      <a16:colId xmlns:a16="http://schemas.microsoft.com/office/drawing/2014/main" val="3615895197"/>
                    </a:ext>
                  </a:extLst>
                </a:gridCol>
                <a:gridCol w="3122031">
                  <a:extLst>
                    <a:ext uri="{9D8B030D-6E8A-4147-A177-3AD203B41FA5}">
                      <a16:colId xmlns:a16="http://schemas.microsoft.com/office/drawing/2014/main" val="360912566"/>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rtl="0" eaLnBrk="1" fontAlgn="auto" latinLnBrk="0" hangingPunct="1">
                        <a:lnSpc>
                          <a:spcPct val="100000"/>
                        </a:lnSpc>
                        <a:spcBef>
                          <a:spcPts val="0"/>
                        </a:spcBef>
                        <a:spcAft>
                          <a:spcPts val="0"/>
                        </a:spcAft>
                        <a:buClrTx/>
                        <a:buSzTx/>
                        <a:buFontTx/>
                        <a:buNone/>
                      </a:pPr>
                      <a:r>
                        <a:rPr kumimoji="1" lang="en-US" altLang="ja-JP" sz="1050" b="1" kern="1200" dirty="0">
                          <a:solidFill>
                            <a:schemeClr val="bg1"/>
                          </a:solidFill>
                          <a:latin typeface="Meiryo"/>
                          <a:ea typeface="Meiryo"/>
                          <a:cs typeface="+mn-cs"/>
                        </a:rPr>
                        <a:t>Yahoo! JAPAN</a:t>
                      </a:r>
                      <a:r>
                        <a:rPr kumimoji="1" lang="ja-JP" altLang="en-US" sz="1050" b="1" kern="1200" dirty="0">
                          <a:solidFill>
                            <a:schemeClr val="bg1"/>
                          </a:solidFill>
                          <a:latin typeface="Meiryo"/>
                          <a:ea typeface="Meiryo"/>
                          <a:cs typeface="+mn-cs"/>
                        </a:rPr>
                        <a:t>トップページ　トピックス</a:t>
                      </a:r>
                      <a:r>
                        <a:rPr kumimoji="1" lang="en-US" altLang="ja-JP" sz="1050" b="1" kern="1200" dirty="0">
                          <a:solidFill>
                            <a:schemeClr val="bg1"/>
                          </a:solidFill>
                          <a:latin typeface="Meiryo"/>
                          <a:ea typeface="Meiryo"/>
                          <a:cs typeface="+mn-cs"/>
                        </a:rPr>
                        <a:t>PR</a:t>
                      </a:r>
                      <a:r>
                        <a:rPr kumimoji="1" lang="ja-JP" altLang="en-US" sz="1050" b="1" kern="1200" dirty="0">
                          <a:solidFill>
                            <a:schemeClr val="bg1"/>
                          </a:solidFill>
                          <a:latin typeface="Meiryo"/>
                          <a:ea typeface="Meiryo"/>
                          <a:cs typeface="+mn-cs"/>
                        </a:rPr>
                        <a:t>　</a:t>
                      </a:r>
                      <a:r>
                        <a:rPr kumimoji="1" lang="en-US" altLang="ja-JP" sz="1050" b="1" kern="1200" dirty="0">
                          <a:solidFill>
                            <a:schemeClr val="bg1"/>
                          </a:solidFill>
                          <a:latin typeface="Meiryo"/>
                          <a:ea typeface="Meiryo"/>
                          <a:cs typeface="+mn-cs"/>
                        </a:rPr>
                        <a:t>SP</a:t>
                      </a:r>
                    </a:p>
                    <a:p>
                      <a:pPr marL="0" marR="0" lvl="0" indent="0" algn="ctr" rtl="0" eaLnBrk="1" fontAlgn="auto" latinLnBrk="0" hangingPunct="1">
                        <a:lnSpc>
                          <a:spcPct val="100000"/>
                        </a:lnSpc>
                        <a:spcBef>
                          <a:spcPts val="0"/>
                        </a:spcBef>
                        <a:spcAft>
                          <a:spcPts val="0"/>
                        </a:spcAft>
                        <a:buClrTx/>
                        <a:buSzTx/>
                        <a:buFontTx/>
                        <a:buNone/>
                      </a:pPr>
                      <a:r>
                        <a:rPr kumimoji="1" lang="ja-JP" altLang="en-US" sz="1050" b="1" kern="1200" dirty="0">
                          <a:solidFill>
                            <a:schemeClr val="bg1"/>
                          </a:solidFill>
                          <a:latin typeface="Meiryo"/>
                          <a:ea typeface="Meiryo"/>
                          <a:cs typeface="+mn-cs"/>
                        </a:rPr>
                        <a:t>（オールリーチ　</a:t>
                      </a:r>
                      <a:r>
                        <a:rPr kumimoji="1" lang="en-US" altLang="ja-JP" sz="1050" b="1" kern="1200" dirty="0">
                          <a:solidFill>
                            <a:schemeClr val="bg1"/>
                          </a:solidFill>
                          <a:latin typeface="Meiryo"/>
                          <a:ea typeface="Meiryo"/>
                          <a:cs typeface="+mn-cs"/>
                        </a:rPr>
                        <a:t>Plus</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20</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39</a:t>
                      </a:r>
                      <a:r>
                        <a:rPr kumimoji="1" lang="ja-JP" altLang="en-US" sz="1050" b="1" kern="1200" dirty="0">
                          <a:solidFill>
                            <a:schemeClr val="bg1"/>
                          </a:solidFill>
                          <a:latin typeface="Meiryo"/>
                          <a:ea typeface="Meiryo"/>
                          <a:cs typeface="+mn-cs"/>
                        </a:rPr>
                        <a:t>歳）</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1" dirty="0">
                          <a:solidFill>
                            <a:schemeClr val="bg1"/>
                          </a:solidFill>
                          <a:latin typeface="Meiryo"/>
                          <a:ea typeface="Meiryo"/>
                        </a:rPr>
                        <a:t>Yahoo! JAPAN</a:t>
                      </a:r>
                      <a:r>
                        <a:rPr kumimoji="1" lang="ja-JP" altLang="en-US" sz="1050" b="1" dirty="0">
                          <a:solidFill>
                            <a:schemeClr val="bg1"/>
                          </a:solidFill>
                          <a:latin typeface="Meiryo"/>
                          <a:ea typeface="Meiryo"/>
                        </a:rPr>
                        <a:t>トップページ　トピックス</a:t>
                      </a:r>
                      <a:r>
                        <a:rPr kumimoji="1" lang="en-US" altLang="ja-JP" sz="1050" b="1" dirty="0">
                          <a:solidFill>
                            <a:schemeClr val="bg1"/>
                          </a:solidFill>
                          <a:latin typeface="Meiryo"/>
                          <a:ea typeface="Meiryo"/>
                        </a:rPr>
                        <a:t>PR</a:t>
                      </a:r>
                      <a:r>
                        <a:rPr kumimoji="1" lang="ja-JP" altLang="en-US" sz="1050" b="1" dirty="0">
                          <a:solidFill>
                            <a:schemeClr val="bg1"/>
                          </a:solidFill>
                          <a:latin typeface="Meiryo"/>
                          <a:ea typeface="Meiryo"/>
                        </a:rPr>
                        <a:t>　</a:t>
                      </a:r>
                      <a:r>
                        <a:rPr kumimoji="1" lang="en-US" altLang="ja-JP" sz="1050" b="1" dirty="0">
                          <a:solidFill>
                            <a:schemeClr val="bg1"/>
                          </a:solidFill>
                          <a:latin typeface="Meiryo"/>
                          <a:ea typeface="Meiryo"/>
                        </a:rPr>
                        <a:t>SP</a:t>
                      </a:r>
                    </a:p>
                    <a:p>
                      <a:pPr algn="ctr"/>
                      <a:r>
                        <a:rPr kumimoji="1" lang="ja-JP" altLang="en-US" sz="1050" b="1" dirty="0">
                          <a:solidFill>
                            <a:schemeClr val="bg1"/>
                          </a:solidFill>
                          <a:latin typeface="Meiryo"/>
                          <a:ea typeface="Meiryo"/>
                        </a:rPr>
                        <a:t>（オールリーチ　</a:t>
                      </a:r>
                      <a:r>
                        <a:rPr kumimoji="1" lang="en-US" altLang="ja-JP" sz="1050" b="1" dirty="0">
                          <a:solidFill>
                            <a:schemeClr val="bg1"/>
                          </a:solidFill>
                          <a:latin typeface="Meiryo"/>
                          <a:ea typeface="Meiryo"/>
                        </a:rPr>
                        <a:t>Plus</a:t>
                      </a:r>
                      <a:r>
                        <a:rPr kumimoji="1" lang="ja-JP" altLang="en-US" sz="1050" b="1" dirty="0">
                          <a:solidFill>
                            <a:schemeClr val="bg1"/>
                          </a:solidFill>
                          <a:latin typeface="Meiryo"/>
                          <a:ea typeface="Meiryo"/>
                        </a:rPr>
                        <a:t>）（</a:t>
                      </a:r>
                      <a:r>
                        <a:rPr kumimoji="1" lang="en-US" altLang="ja-JP" sz="1050" b="1" dirty="0">
                          <a:solidFill>
                            <a:schemeClr val="bg1"/>
                          </a:solidFill>
                          <a:latin typeface="Meiryo"/>
                          <a:ea typeface="Meiryo"/>
                        </a:rPr>
                        <a:t>40</a:t>
                      </a:r>
                      <a:r>
                        <a:rPr kumimoji="1" lang="ja-JP" altLang="en-US" sz="1050" b="1" dirty="0">
                          <a:solidFill>
                            <a:schemeClr val="bg1"/>
                          </a:solidFill>
                          <a:latin typeface="Meiryo"/>
                          <a:ea typeface="Meiryo"/>
                        </a:rPr>
                        <a:t>～</a:t>
                      </a:r>
                      <a:r>
                        <a:rPr kumimoji="1" lang="en-US" altLang="ja-JP" sz="1050" b="1" dirty="0">
                          <a:solidFill>
                            <a:schemeClr val="bg1"/>
                          </a:solidFill>
                          <a:latin typeface="Meiryo"/>
                          <a:ea typeface="Meiryo"/>
                        </a:rPr>
                        <a:t>59</a:t>
                      </a:r>
                      <a:r>
                        <a:rPr kumimoji="1" lang="ja-JP" altLang="en-US" sz="1050" b="1" dirty="0">
                          <a:solidFill>
                            <a:schemeClr val="bg1"/>
                          </a:solidFill>
                          <a:latin typeface="Meiryo"/>
                          <a:ea typeface="Meiryo"/>
                        </a:rPr>
                        <a:t>歳）</a:t>
                      </a:r>
                      <a:endParaRPr kumimoji="1" lang="ja-JP" altLang="en-US" sz="1050" dirty="0"/>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mpd="sng">
                      <a:noFill/>
                      <a:prstDash val="soli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内容変更</a:t>
                      </a:r>
                    </a:p>
                  </a:txBody>
                  <a:tcPr marT="36000" marB="0"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1000013263</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内容変更</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1000013249</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1050" kern="1200" dirty="0">
                          <a:solidFill>
                            <a:srgbClr val="0D0D0D"/>
                          </a:solidFill>
                          <a:latin typeface="メイリオ"/>
                          <a:ea typeface="メイリオ"/>
                          <a:cs typeface="+mn-cs"/>
                        </a:rPr>
                        <a:t>2026</a:t>
                      </a:r>
                      <a:r>
                        <a:rPr kumimoji="1" lang="ja-JP" altLang="en-US" sz="1050" kern="1200" dirty="0">
                          <a:solidFill>
                            <a:srgbClr val="0D0D0D"/>
                          </a:solidFill>
                          <a:latin typeface="メイリオ"/>
                          <a:ea typeface="メイリオ"/>
                          <a:cs typeface="+mn-cs"/>
                        </a:rPr>
                        <a:t>年</a:t>
                      </a:r>
                      <a:r>
                        <a:rPr kumimoji="1" lang="en-US" altLang="ja-JP" sz="1050" kern="1200" dirty="0">
                          <a:solidFill>
                            <a:srgbClr val="0D0D0D"/>
                          </a:solidFill>
                          <a:latin typeface="メイリオ"/>
                          <a:ea typeface="メイリオ"/>
                          <a:cs typeface="+mn-cs"/>
                        </a:rPr>
                        <a:t>1</a:t>
                      </a:r>
                      <a:r>
                        <a:rPr kumimoji="1" lang="ja-JP" altLang="en-US" sz="1050" kern="1200" dirty="0">
                          <a:solidFill>
                            <a:srgbClr val="0D0D0D"/>
                          </a:solidFill>
                          <a:latin typeface="メイリオ"/>
                          <a:ea typeface="メイリオ"/>
                          <a:cs typeface="+mn-cs"/>
                        </a:rPr>
                        <a:t>月</a:t>
                      </a:r>
                      <a:r>
                        <a:rPr kumimoji="1" lang="en-US" altLang="ja-JP" sz="1050" kern="1200" dirty="0">
                          <a:solidFill>
                            <a:srgbClr val="0D0D0D"/>
                          </a:solidFill>
                          <a:latin typeface="メイリオ"/>
                          <a:ea typeface="メイリオ"/>
                          <a:cs typeface="+mn-cs"/>
                        </a:rPr>
                        <a:t>29</a:t>
                      </a:r>
                      <a:r>
                        <a:rPr kumimoji="1" lang="ja-JP" altLang="en-US" sz="1050" kern="1200" dirty="0">
                          <a:solidFill>
                            <a:srgbClr val="0D0D0D"/>
                          </a:solidFill>
                          <a:latin typeface="メイリオ"/>
                          <a:ea typeface="メイリオ"/>
                          <a:cs typeface="+mn-cs"/>
                        </a:rPr>
                        <a:t>日</a:t>
                      </a:r>
                      <a:r>
                        <a:rPr lang="en-US" altLang="ja-JP" sz="1050" kern="1200" dirty="0">
                          <a:solidFill>
                            <a:srgbClr val="0D0D0D"/>
                          </a:solidFill>
                          <a:latin typeface="メイリオ"/>
                          <a:ea typeface="メイリオ"/>
                          <a:cs typeface="+mn-cs"/>
                        </a:rPr>
                        <a:t>(</a:t>
                      </a:r>
                      <a:r>
                        <a:rPr lang="ja-JP" altLang="en-US" sz="1050" kern="1200" dirty="0">
                          <a:solidFill>
                            <a:srgbClr val="0D0D0D"/>
                          </a:solidFill>
                          <a:latin typeface="メイリオ"/>
                          <a:ea typeface="メイリオ"/>
                          <a:cs typeface="+mn-cs"/>
                        </a:rPr>
                        <a:t>木</a:t>
                      </a:r>
                      <a:r>
                        <a:rPr lang="en-US" altLang="ja-JP" sz="1050" kern="1200" dirty="0">
                          <a:solidFill>
                            <a:srgbClr val="0D0D0D"/>
                          </a:solidFill>
                          <a:latin typeface="メイリオ"/>
                          <a:ea typeface="メイリオ"/>
                          <a:cs typeface="+mn-cs"/>
                        </a:rPr>
                        <a:t>)</a:t>
                      </a:r>
                      <a:endParaRPr kumimoji="1" lang="ja-JP" altLang="en-US" sz="1050" kern="1200" dirty="0">
                        <a:solidFill>
                          <a:srgbClr val="0D0D0D"/>
                        </a:solidFill>
                        <a:latin typeface="メイリオ"/>
                        <a:ea typeface="メイリオ"/>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広告タイプ</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メインメディアの形式</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lang="ja-JP" altLang="en-US" sz="1050" b="0" i="0" kern="1200" dirty="0">
                          <a:solidFill>
                            <a:srgbClr val="0D0D0D"/>
                          </a:solidFill>
                          <a:latin typeface="Meiryo"/>
                          <a:ea typeface="Meiryo"/>
                          <a:cs typeface="+mn-cs"/>
                        </a:rPr>
                        <a:t>トップページ トピックス</a:t>
                      </a:r>
                      <a:r>
                        <a:rPr lang="en-US" altLang="ja-JP" sz="1050" b="0" i="0" kern="1200" dirty="0">
                          <a:solidFill>
                            <a:srgbClr val="0D0D0D"/>
                          </a:solidFill>
                          <a:latin typeface="Meiryo"/>
                          <a:ea typeface="Meiryo"/>
                          <a:cs typeface="+mn-cs"/>
                        </a:rPr>
                        <a:t>PR/</a:t>
                      </a:r>
                      <a:r>
                        <a:rPr lang="ja-JP" altLang="en-US" sz="1050" b="0" i="0" kern="1200" dirty="0">
                          <a:solidFill>
                            <a:srgbClr val="0D0D0D"/>
                          </a:solidFill>
                          <a:latin typeface="Meiryo"/>
                          <a:ea typeface="Meiryo"/>
                          <a:cs typeface="+mn-cs"/>
                        </a:rPr>
                        <a:t>画像</a:t>
                      </a:r>
                      <a:r>
                        <a:rPr lang="en-US" altLang="ja-JP" sz="1050" b="0" i="0" kern="1200" dirty="0">
                          <a:solidFill>
                            <a:srgbClr val="0D0D0D"/>
                          </a:solidFill>
                          <a:latin typeface="Meiryo"/>
                          <a:ea typeface="Meiryo"/>
                          <a:cs typeface="+mn-cs"/>
                        </a:rPr>
                        <a:t>/1</a:t>
                      </a:r>
                      <a:r>
                        <a:rPr lang="ja-JP" altLang="en-US" sz="1050" b="0" i="0" kern="1200" dirty="0">
                          <a:solidFill>
                            <a:srgbClr val="0D0D0D"/>
                          </a:solidFill>
                          <a:latin typeface="Meiryo"/>
                          <a:ea typeface="Meiryo"/>
                          <a:cs typeface="+mn-cs"/>
                        </a:rPr>
                        <a:t>：</a:t>
                      </a:r>
                      <a:r>
                        <a:rPr lang="en-US" altLang="ja-JP" sz="1050" b="0" i="0" kern="1200" dirty="0">
                          <a:solidFill>
                            <a:srgbClr val="0D0D0D"/>
                          </a:solidFill>
                          <a:latin typeface="Meiryo"/>
                          <a:ea typeface="Meiryo"/>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ja-JP" altLang="en-US" sz="900" b="0" kern="1200">
                          <a:solidFill>
                            <a:schemeClr val="bg1"/>
                          </a:solidFill>
                          <a:latin typeface="Meiryo"/>
                          <a:ea typeface="Meiryo"/>
                          <a:cs typeface="+mn-cs"/>
                        </a:rPr>
                        <a:t>バナー</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　タップ後の動作</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en-US" altLang="ja-JP" sz="1050" kern="1200" dirty="0">
                          <a:solidFill>
                            <a:srgbClr val="0D0D0D"/>
                          </a:solidFill>
                          <a:latin typeface="+mn-lt"/>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dirty="0">
                          <a:solidFill>
                            <a:srgbClr val="0D0D0D"/>
                          </a:solidFill>
                          <a:latin typeface="Meiryo"/>
                          <a:ea typeface="Meiryo"/>
                          <a:cs typeface="+mn-cs"/>
                        </a:rPr>
                        <a:t>スマートフォン（ウェブ</a:t>
                      </a:r>
                      <a:r>
                        <a:rPr kumimoji="1" lang="en-US" altLang="ja-JP" sz="1050" b="0" i="0" kern="1200" dirty="0">
                          <a:solidFill>
                            <a:srgbClr val="0D0D0D"/>
                          </a:solidFill>
                          <a:latin typeface="Meiryo"/>
                          <a:ea typeface="Meiryo"/>
                          <a:cs typeface="+mn-cs"/>
                        </a:rPr>
                        <a:t>/</a:t>
                      </a:r>
                      <a:r>
                        <a:rPr kumimoji="1" lang="ja-JP" altLang="en-US" sz="1050" b="0" i="0" kern="1200" dirty="0">
                          <a:solidFill>
                            <a:srgbClr val="0D0D0D"/>
                          </a:solidFill>
                          <a:latin typeface="Meiryo"/>
                          <a:ea typeface="Meiryo"/>
                          <a:cs typeface="+mn-cs"/>
                        </a:rPr>
                        <a:t>アプリ）</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　トップページ　トピックス</a:t>
                      </a:r>
                      <a:r>
                        <a:rPr kumimoji="1" lang="en-US" altLang="ja-JP" sz="1050" b="0" i="0" kern="1200" dirty="0">
                          <a:solidFill>
                            <a:srgbClr val="0D0D0D"/>
                          </a:solidFill>
                          <a:latin typeface="Meiryo"/>
                          <a:ea typeface="Meiryo"/>
                          <a:cs typeface="+mn-cs"/>
                        </a:rPr>
                        <a:t>PR</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SP</a:t>
                      </a:r>
                      <a:r>
                        <a:rPr kumimoji="1" lang="ja-JP" altLang="en-US" sz="1050" b="0" i="0" kern="1200" dirty="0">
                          <a:solidFill>
                            <a:srgbClr val="0D0D0D"/>
                          </a:solidFill>
                          <a:latin typeface="Meiryo"/>
                          <a:ea typeface="Meiryo"/>
                          <a:cs typeface="+mn-cs"/>
                        </a:rPr>
                        <a:t>）</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トップページ　および　</a:t>
                      </a: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アプリのトップページトピックス内</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rPr>
                        <a:t>2026</a:t>
                      </a:r>
                      <a:r>
                        <a:rPr kumimoji="1" lang="ja-JP" alt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4</a:t>
                      </a:r>
                      <a:r>
                        <a:rPr lang="ja-JP" altLang="ja-JP"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1</a:t>
                      </a:r>
                      <a:r>
                        <a:rPr kumimoji="1" lang="ja-JP" altLang="ja-JP" sz="1050" b="0" i="0" u="none" strike="noStrike" kern="1200" cap="none" spc="0" normalizeH="0" baseline="0" noProof="0" dirty="0">
                          <a:ln>
                            <a:noFill/>
                          </a:ln>
                          <a:solidFill>
                            <a:srgbClr val="0D0D0D"/>
                          </a:solidFill>
                          <a:effectLst/>
                          <a:uLnTx/>
                          <a:uFillTx/>
                        </a:rPr>
                        <a:t>日</a:t>
                      </a:r>
                      <a:r>
                        <a:rPr lang="ja-JP" altLang="en-US" sz="1050" b="0" i="0" u="none" strike="noStrike" kern="1200" cap="none" spc="0" normalizeH="0" baseline="0" noProof="0" dirty="0">
                          <a:ln>
                            <a:noFill/>
                          </a:ln>
                          <a:solidFill>
                            <a:srgbClr val="0D0D0D"/>
                          </a:solidFill>
                          <a:effectLst/>
                          <a:uLnTx/>
                          <a:uFillTx/>
                        </a:rPr>
                        <a:t>（水）</a:t>
                      </a:r>
                      <a:r>
                        <a:rPr kumimoji="1" lang="ja-JP" altLang="ja-JP" sz="1050" b="0" i="0" u="none" strike="noStrike" kern="1200" cap="none" spc="0" normalizeH="0" baseline="0" noProof="0" dirty="0">
                          <a:ln>
                            <a:noFill/>
                          </a:ln>
                          <a:solidFill>
                            <a:srgbClr val="0D0D0D"/>
                          </a:solidFill>
                          <a:effectLst/>
                          <a:uLnTx/>
                          <a:uFillTx/>
                        </a:rPr>
                        <a:t>～　</a:t>
                      </a:r>
                      <a:r>
                        <a:rPr lang="en-US" altLang="ja-JP" sz="1050" b="0" i="0" u="none" strike="noStrike" kern="1200" cap="none" spc="0" normalizeH="0" baseline="0" noProof="0" dirty="0">
                          <a:ln>
                            <a:noFill/>
                          </a:ln>
                          <a:solidFill>
                            <a:srgbClr val="0D0D0D"/>
                          </a:solidFill>
                          <a:effectLst/>
                          <a:uLnTx/>
                          <a:uFillTx/>
                        </a:rPr>
                        <a:t>2026</a:t>
                      </a:r>
                      <a:r>
                        <a:rPr kumimoji="1" lang="ja-JP" alt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9</a:t>
                      </a:r>
                      <a:r>
                        <a:rPr kumimoji="1" lang="ja-JP" altLang="ja-JP" sz="1050" b="0" i="0" u="none" strike="noStrike" kern="1200" cap="none" spc="0" normalizeH="0" baseline="0" noProof="0" dirty="0">
                          <a:ln>
                            <a:noFill/>
                          </a:ln>
                          <a:solidFill>
                            <a:srgbClr val="0D0D0D"/>
                          </a:solidFill>
                          <a:effectLst/>
                          <a:uLnTx/>
                          <a:uFillTx/>
                        </a:rPr>
                        <a:t>月</a:t>
                      </a:r>
                      <a:r>
                        <a:rPr lang="en-US" altLang="ja-JP" sz="1050" b="0" i="0" u="none" strike="noStrike" kern="1200" cap="none" spc="0" normalizeH="0" baseline="0" noProof="0" dirty="0">
                          <a:ln>
                            <a:noFill/>
                          </a:ln>
                          <a:solidFill>
                            <a:srgbClr val="0D0D0D"/>
                          </a:solidFill>
                          <a:effectLst/>
                          <a:uLnTx/>
                          <a:uFillTx/>
                        </a:rPr>
                        <a:t>30</a:t>
                      </a:r>
                      <a:r>
                        <a:rPr kumimoji="1" lang="ja-JP" altLang="ja-JP" sz="1050" b="0" i="0" u="none" strike="noStrike" kern="1200" cap="none" spc="0" normalizeH="0" baseline="0" noProof="0" dirty="0">
                          <a:ln>
                            <a:noFill/>
                          </a:ln>
                          <a:solidFill>
                            <a:srgbClr val="0D0D0D"/>
                          </a:solidFill>
                          <a:effectLst/>
                          <a:uLnTx/>
                          <a:uFillTx/>
                        </a:rPr>
                        <a:t>日（</a:t>
                      </a:r>
                      <a:r>
                        <a:rPr kumimoji="1" lang="ja-JP" altLang="en-US" sz="1050" b="0" i="0" u="none" strike="noStrike" kern="1200" cap="none" spc="0" normalizeH="0" baseline="0" noProof="0" dirty="0">
                          <a:ln>
                            <a:noFill/>
                          </a:ln>
                          <a:solidFill>
                            <a:srgbClr val="0D0D0D"/>
                          </a:solidFill>
                          <a:effectLst/>
                          <a:uLnTx/>
                          <a:uFillTx/>
                        </a:rPr>
                        <a:t>水</a:t>
                      </a:r>
                      <a:r>
                        <a:rPr kumimoji="1" lang="ja-JP" altLang="ja-JP" sz="1050" b="0" i="0" u="none" strike="noStrike" kern="1200" cap="none" spc="0" normalizeH="0" baseline="0" noProof="0" dirty="0">
                          <a:ln>
                            <a:noFill/>
                          </a:ln>
                          <a:solidFill>
                            <a:srgbClr val="0D0D0D"/>
                          </a:solidFill>
                          <a:effectLst/>
                          <a:uLnTx/>
                          <a:uFillTx/>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日間</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枠購入型</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10,000,000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dirty="0">
                          <a:solidFill>
                            <a:srgbClr val="002AFF"/>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20,000,000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dirty="0">
                          <a:solidFill>
                            <a:srgbClr val="002AFF"/>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基本料金（</a:t>
                      </a:r>
                      <a:r>
                        <a:rPr kumimoji="1" lang="en-US" altLang="ja-JP" sz="900" b="0" kern="1200" dirty="0" err="1">
                          <a:solidFill>
                            <a:schemeClr val="bg1"/>
                          </a:solidFill>
                          <a:latin typeface="Meiryo"/>
                          <a:ea typeface="Meiryo"/>
                          <a:cs typeface="+mn-cs"/>
                        </a:rPr>
                        <a:t>vCPM</a:t>
                      </a:r>
                      <a:r>
                        <a:rPr kumimoji="1" lang="ja-JP" altLang="en-US" sz="900" b="0" kern="1200" dirty="0">
                          <a:solidFill>
                            <a:schemeClr val="bg1"/>
                          </a:solidFill>
                          <a:latin typeface="Meiryo"/>
                          <a:ea typeface="Meiryo"/>
                          <a:cs typeface="+mn-cs"/>
                        </a:rPr>
                        <a:t>）</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dirty="0">
                          <a:solidFill>
                            <a:schemeClr val="bg1"/>
                          </a:solidFill>
                          <a:latin typeface="Meiryo"/>
                          <a:ea typeface="Meiryo"/>
                          <a:cs typeface="+mn-cs"/>
                        </a:rPr>
                        <a:t>（枠配信のみ）</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9,100,000vimps</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dirty="0">
                          <a:solidFill>
                            <a:srgbClr val="0D0D0D"/>
                          </a:solidFill>
                          <a:latin typeface="Meiryo"/>
                          <a:ea typeface="Meiryo"/>
                        </a:rPr>
                        <a:t>24,700,000vimps</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3" name="円/楕円 15">
            <a:extLst>
              <a:ext uri="{FF2B5EF4-FFF2-40B4-BE49-F238E27FC236}">
                <a16:creationId xmlns:a16="http://schemas.microsoft.com/office/drawing/2014/main" id="{9F39650B-935A-A938-C289-89E3AA9DBD44}"/>
              </a:ext>
            </a:extLst>
          </p:cNvPr>
          <p:cNvSpPr>
            <a:spLocks noChangeAspect="1"/>
          </p:cNvSpPr>
          <p:nvPr/>
        </p:nvSpPr>
        <p:spPr>
          <a:xfrm>
            <a:off x="8879787" y="2486209"/>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900" b="1" kern="0">
                <a:solidFill>
                  <a:srgbClr val="FFFFFF"/>
                </a:solidFill>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kern="0">
              <a:solidFill>
                <a:srgbClr val="FFFFFF"/>
              </a:solidFill>
              <a:latin typeface="Meiryo" panose="020B0604030504040204" pitchFamily="34" charset="-128"/>
              <a:ea typeface="Meiryo" panose="020B0604030504040204" pitchFamily="34" charset="-128"/>
              <a:cs typeface="Segoe UI" panose="020B0502040204020203" pitchFamily="34" charset="0"/>
            </a:endParaRPr>
          </a:p>
        </p:txBody>
      </p:sp>
      <p:sp>
        <p:nvSpPr>
          <p:cNvPr id="4" name="正方形/長方形 3">
            <a:extLst>
              <a:ext uri="{FF2B5EF4-FFF2-40B4-BE49-F238E27FC236}">
                <a16:creationId xmlns:a16="http://schemas.microsoft.com/office/drawing/2014/main" id="{DF90BE05-0295-609A-CBEA-11CEA147FC2E}"/>
              </a:ext>
            </a:extLst>
          </p:cNvPr>
          <p:cNvSpPr/>
          <p:nvPr/>
        </p:nvSpPr>
        <p:spPr>
          <a:xfrm>
            <a:off x="434975" y="5873818"/>
            <a:ext cx="9934710" cy="584775"/>
          </a:xfrm>
          <a:prstGeom prst="rect">
            <a:avLst/>
          </a:prstGeom>
        </p:spPr>
        <p:txBody>
          <a:bodyPr wrap="square" lIns="91440" tIns="45720" rIns="91440" bIns="45720" anchor="t">
            <a:spAutoFit/>
          </a:bodyPr>
          <a:lstStyle/>
          <a:p>
            <a:pPr eaLnBrk="1" fontAlgn="auto" hangingPunct="1">
              <a:spcBef>
                <a:spcPts val="0"/>
              </a:spcBef>
              <a:spcAft>
                <a:spcPts val="0"/>
              </a:spcAft>
              <a:defRPr/>
            </a:pPr>
            <a:r>
              <a:rPr lang="en-US" altLang="ja-JP" sz="800" kern="0" dirty="0">
                <a:solidFill>
                  <a:srgbClr val="0D0D0D"/>
                </a:solidFill>
                <a:latin typeface="Meiryo"/>
                <a:ea typeface="Meiryo"/>
              </a:rPr>
              <a:t>※SP</a:t>
            </a:r>
            <a:r>
              <a:rPr lang="ja-JP" altLang="en-US" sz="800" kern="0" dirty="0">
                <a:solidFill>
                  <a:srgbClr val="0D0D0D"/>
                </a:solidFill>
                <a:latin typeface="Meiryo"/>
                <a:ea typeface="Meiryo"/>
              </a:rPr>
              <a:t>はスマートフォン、</a:t>
            </a:r>
            <a:r>
              <a:rPr lang="en-US" altLang="ja-JP" sz="800" kern="0" dirty="0">
                <a:solidFill>
                  <a:srgbClr val="0D0D0D"/>
                </a:solidFill>
                <a:latin typeface="Meiryo"/>
                <a:ea typeface="Meiryo"/>
              </a:rPr>
              <a:t>PC</a:t>
            </a:r>
            <a:r>
              <a:rPr lang="ja-JP" altLang="en-US" sz="800" kern="0" dirty="0">
                <a:solidFill>
                  <a:srgbClr val="0D0D0D"/>
                </a:solidFill>
                <a:latin typeface="Meiryo"/>
                <a:ea typeface="Meiryo"/>
              </a:rPr>
              <a:t>はパソコン、</a:t>
            </a:r>
            <a:r>
              <a:rPr lang="en-US" altLang="ja-JP" sz="800" kern="0" dirty="0">
                <a:solidFill>
                  <a:srgbClr val="0D0D0D"/>
                </a:solidFill>
                <a:latin typeface="Meiryo"/>
                <a:ea typeface="Meiryo"/>
              </a:rPr>
              <a:t>MD</a:t>
            </a:r>
            <a:r>
              <a:rPr lang="ja-JP" altLang="en-US" sz="800" kern="0" dirty="0">
                <a:solidFill>
                  <a:srgbClr val="0D0D0D"/>
                </a:solidFill>
                <a:latin typeface="Meiryo"/>
                <a:ea typeface="Meiryo"/>
              </a:rPr>
              <a:t>はマルチデバイスの略称です。</a:t>
            </a:r>
          </a:p>
          <a:p>
            <a:pPr eaLnBrk="1" fontAlgn="auto" hangingPunct="1">
              <a:spcBef>
                <a:spcPts val="0"/>
              </a:spcBef>
              <a:spcAft>
                <a:spcPts val="0"/>
              </a:spcAft>
              <a:defRPr/>
            </a:pPr>
            <a:r>
              <a:rPr lang="en-US" altLang="ja-JP" sz="800" kern="0" dirty="0">
                <a:solidFill>
                  <a:srgbClr val="0D0D0D"/>
                </a:solidFill>
                <a:latin typeface="Meiryo"/>
                <a:ea typeface="Meiryo"/>
              </a:rPr>
              <a:t>※</a:t>
            </a:r>
            <a:r>
              <a:rPr lang="en-US" altLang="ja-JP" sz="800" kern="0" dirty="0" err="1">
                <a:solidFill>
                  <a:srgbClr val="0D0D0D"/>
                </a:solidFill>
                <a:latin typeface="Meiryo"/>
                <a:ea typeface="Meiryo"/>
              </a:rPr>
              <a:t>vCPM</a:t>
            </a:r>
            <a:r>
              <a:rPr lang="ja-JP" altLang="en-US" sz="800" kern="0" dirty="0">
                <a:solidFill>
                  <a:srgbClr val="0D0D0D"/>
                </a:solidFill>
                <a:latin typeface="Meiryo"/>
                <a:ea typeface="Meiryo"/>
              </a:rPr>
              <a:t>はビューアブルインプレッション</a:t>
            </a:r>
            <a:r>
              <a:rPr lang="en-US" altLang="ja-JP" sz="800" kern="0" dirty="0">
                <a:solidFill>
                  <a:srgbClr val="0D0D0D"/>
                </a:solidFill>
                <a:latin typeface="Meiryo"/>
                <a:ea typeface="Meiryo"/>
              </a:rPr>
              <a:t>1,000</a:t>
            </a:r>
            <a:r>
              <a:rPr lang="ja-JP" altLang="en-US" sz="800" kern="0" dirty="0">
                <a:solidFill>
                  <a:srgbClr val="0D0D0D"/>
                </a:solidFill>
                <a:latin typeface="Meiryo"/>
                <a:ea typeface="Meiryo"/>
              </a:rPr>
              <a:t>回あたりにかかる見込み広告費用です。 </a:t>
            </a:r>
          </a:p>
          <a:p>
            <a:pPr eaLnBrk="1" fontAlgn="auto" hangingPunct="1">
              <a:spcBef>
                <a:spcPts val="0"/>
              </a:spcBef>
              <a:spcAft>
                <a:spcPts val="0"/>
              </a:spcAft>
              <a:defRPr/>
            </a:pPr>
            <a:r>
              <a:rPr lang="en-US" altLang="ja-JP" sz="800" kern="0" dirty="0">
                <a:solidFill>
                  <a:srgbClr val="0D0D0D"/>
                </a:solidFill>
                <a:latin typeface="Meiryo"/>
                <a:ea typeface="Meiryo"/>
              </a:rPr>
              <a:t>※</a:t>
            </a:r>
            <a:r>
              <a:rPr lang="en-US" altLang="ja-JP" sz="800" kern="0" dirty="0" err="1">
                <a:solidFill>
                  <a:srgbClr val="0D0D0D"/>
                </a:solidFill>
                <a:latin typeface="Meiryo"/>
                <a:ea typeface="Meiryo"/>
              </a:rPr>
              <a:t>vimps</a:t>
            </a:r>
            <a:r>
              <a:rPr lang="ja-JP" altLang="en-US" sz="800" kern="0" dirty="0">
                <a:solidFill>
                  <a:srgbClr val="0D0D0D"/>
                </a:solidFill>
                <a:latin typeface="Meiryo"/>
                <a:ea typeface="Meiryo"/>
              </a:rPr>
              <a:t>はビューアブルインプレッションの略称です。</a:t>
            </a:r>
          </a:p>
          <a:p>
            <a:pPr eaLnBrk="1" fontAlgn="auto" hangingPunct="1">
              <a:spcBef>
                <a:spcPts val="0"/>
              </a:spcBef>
              <a:spcAft>
                <a:spcPts val="0"/>
              </a:spcAft>
              <a:defRPr/>
            </a:pPr>
            <a:r>
              <a:rPr lang="en-US" altLang="ja-JP" sz="800" b="1" kern="0" dirty="0">
                <a:solidFill>
                  <a:srgbClr val="002AFF"/>
                </a:solidFill>
                <a:latin typeface="Meiryo"/>
                <a:ea typeface="Meiryo"/>
              </a:rPr>
              <a:t>※</a:t>
            </a:r>
            <a:r>
              <a:rPr lang="ja-JP" altLang="en-US" sz="800" b="1" kern="0" dirty="0">
                <a:solidFill>
                  <a:srgbClr val="002AFF"/>
                </a:solidFill>
                <a:latin typeface="Meiryo"/>
                <a:ea typeface="Meiryo"/>
              </a:rPr>
              <a:t>連続掲載は、同一広告主様において各デバイスごとに</a:t>
            </a:r>
            <a:r>
              <a:rPr lang="en-US" altLang="ja-JP" sz="800" b="1" kern="0" dirty="0">
                <a:solidFill>
                  <a:srgbClr val="002AFF"/>
                </a:solidFill>
                <a:latin typeface="Meiryo"/>
                <a:ea typeface="Meiryo"/>
              </a:rPr>
              <a:t>2</a:t>
            </a:r>
            <a:r>
              <a:rPr lang="ja-JP" altLang="en-US" sz="800" b="1" kern="0" dirty="0">
                <a:solidFill>
                  <a:srgbClr val="002AFF"/>
                </a:solidFill>
                <a:latin typeface="Meiryo"/>
                <a:ea typeface="Meiryo"/>
              </a:rPr>
              <a:t>日を上限とします。ただし、</a:t>
            </a:r>
            <a:r>
              <a:rPr lang="en-US" altLang="ja-JP" sz="800" b="1" kern="0" dirty="0">
                <a:solidFill>
                  <a:srgbClr val="002AFF"/>
                </a:solidFill>
                <a:latin typeface="Meiryo"/>
                <a:ea typeface="Meiryo"/>
              </a:rPr>
              <a:t>2</a:t>
            </a:r>
            <a:r>
              <a:rPr lang="ja-JP" altLang="en-US" sz="800" b="1" kern="0" dirty="0">
                <a:solidFill>
                  <a:srgbClr val="002AFF"/>
                </a:solidFill>
                <a:latin typeface="Meiryo"/>
                <a:ea typeface="Meiryo"/>
              </a:rPr>
              <a:t>日連続で同一クリエイティブ（画像・見出し）や同等のクリエイティブを掲載することはできません。</a:t>
            </a:r>
          </a:p>
        </p:txBody>
      </p:sp>
      <p:sp>
        <p:nvSpPr>
          <p:cNvPr id="6" name="正方形/長方形 5">
            <a:extLst>
              <a:ext uri="{FF2B5EF4-FFF2-40B4-BE49-F238E27FC236}">
                <a16:creationId xmlns:a16="http://schemas.microsoft.com/office/drawing/2014/main" id="{011E3CFF-B6FD-F2AF-755D-00F7FF0D9EFD}"/>
              </a:ext>
            </a:extLst>
          </p:cNvPr>
          <p:cNvSpPr/>
          <p:nvPr/>
        </p:nvSpPr>
        <p:spPr>
          <a:xfrm>
            <a:off x="9059787" y="5848229"/>
            <a:ext cx="1708801" cy="227755"/>
          </a:xfrm>
          <a:prstGeom prst="rect">
            <a:avLst/>
          </a:prstGeom>
        </p:spPr>
        <p:txBody>
          <a:bodyPr wrap="none" lIns="0" tIns="45720" rIns="0" bIns="45720" anchor="t">
            <a:spAutoFit/>
          </a:bodyPr>
          <a:lstStyle/>
          <a:p>
            <a:pPr eaLnBrk="1" fontAlgn="auto" hangingPunct="1">
              <a:lnSpc>
                <a:spcPct val="110000"/>
              </a:lnSpc>
              <a:spcBef>
                <a:spcPts val="0"/>
              </a:spcBef>
              <a:spcAft>
                <a:spcPts val="0"/>
              </a:spcAft>
              <a:defRPr/>
            </a:pPr>
            <a:r>
              <a:rPr kumimoji="0" lang="en-US" altLang="ja-JP" sz="800" kern="0" dirty="0">
                <a:solidFill>
                  <a:srgbClr val="002AFF"/>
                </a:solidFill>
                <a:latin typeface="メイリオ" panose="020B0604030504040204" pitchFamily="50" charset="-128"/>
                <a:ea typeface="メイリオ" panose="020B0604030504040204" pitchFamily="50" charset="-128"/>
              </a:rPr>
              <a:t>※1  </a:t>
            </a:r>
            <a:r>
              <a:rPr lang="en-US" altLang="ja-JP" sz="800" dirty="0">
                <a:solidFill>
                  <a:srgbClr val="002AFF"/>
                </a:solidFill>
                <a:latin typeface="メイリオ" panose="020B0604030504040204" pitchFamily="50" charset="-128"/>
                <a:ea typeface="メイリオ" panose="020B0604030504040204" pitchFamily="50" charset="-128"/>
              </a:rPr>
              <a:t>FQ</a:t>
            </a:r>
            <a:r>
              <a:rPr lang="ja-JP" altLang="en-US" sz="800" dirty="0">
                <a:solidFill>
                  <a:srgbClr val="002AFF"/>
                </a:solidFill>
                <a:latin typeface="メイリオ" panose="020B0604030504040204" pitchFamily="50" charset="-128"/>
                <a:ea typeface="メイリオ" panose="020B0604030504040204" pitchFamily="50" charset="-128"/>
              </a:rPr>
              <a:t>指定、年齢指定の掛け率含む</a:t>
            </a:r>
            <a:endParaRPr kumimoji="0" lang="en-US" altLang="ja-JP" sz="800" kern="0" dirty="0">
              <a:solidFill>
                <a:srgbClr val="002AFF"/>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21298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4DF4F3F0-E8BD-8F2D-CCD2-D48FEAC059CC}"/>
              </a:ext>
            </a:extLst>
          </p:cNvPr>
          <p:cNvSpPr>
            <a:spLocks noGrp="1"/>
          </p:cNvSpPr>
          <p:nvPr>
            <p:ph type="body" sz="quarter" idx="14"/>
          </p:nvPr>
        </p:nvSpPr>
        <p:spPr/>
        <p:txBody>
          <a:bodyPr>
            <a:normAutofit fontScale="92500" lnSpcReduction="10000"/>
          </a:bodyPr>
          <a:lstStyle/>
          <a:p>
            <a:r>
              <a:rPr lang="ja-JP" altLang="en-US" dirty="0"/>
              <a:t>概要</a:t>
            </a:r>
          </a:p>
        </p:txBody>
      </p:sp>
      <p:sp>
        <p:nvSpPr>
          <p:cNvPr id="3" name="テキスト プレースホルダー 2">
            <a:extLst>
              <a:ext uri="{FF2B5EF4-FFF2-40B4-BE49-F238E27FC236}">
                <a16:creationId xmlns:a16="http://schemas.microsoft.com/office/drawing/2014/main" id="{F7C2E434-12F9-9A31-7E21-8AD256202515}"/>
              </a:ext>
            </a:extLst>
          </p:cNvPr>
          <p:cNvSpPr>
            <a:spLocks noGrp="1"/>
          </p:cNvSpPr>
          <p:nvPr>
            <p:ph type="body" sz="quarter" idx="15"/>
          </p:nvPr>
        </p:nvSpPr>
        <p:spPr/>
        <p:txBody>
          <a:bodyPr>
            <a:normAutofit fontScale="92500" lnSpcReduction="10000"/>
          </a:bodyPr>
          <a:lstStyle/>
          <a:p>
            <a:pPr marL="0" indent="0">
              <a:buNone/>
            </a:pPr>
            <a:r>
              <a:rPr lang="ja-JP" altLang="en-US" dirty="0">
                <a:latin typeface="+mn-ea"/>
              </a:rPr>
              <a:t>商品スペック</a:t>
            </a:r>
            <a:endParaRPr lang="ja-JP" altLang="en-US" sz="1800" b="1" dirty="0">
              <a:latin typeface="+mn-ea"/>
              <a:ea typeface="+mn-ea"/>
            </a:endParaRPr>
          </a:p>
        </p:txBody>
      </p:sp>
      <p:sp>
        <p:nvSpPr>
          <p:cNvPr id="18" name="テキスト プレースホルダー 17">
            <a:extLst>
              <a:ext uri="{FF2B5EF4-FFF2-40B4-BE49-F238E27FC236}">
                <a16:creationId xmlns:a16="http://schemas.microsoft.com/office/drawing/2014/main" id="{FBA0ED09-3BFD-6B31-F9F6-FEA28588925B}"/>
              </a:ext>
            </a:extLst>
          </p:cNvPr>
          <p:cNvSpPr>
            <a:spLocks noGrp="1"/>
          </p:cNvSpPr>
          <p:nvPr>
            <p:ph type="body" sz="quarter" idx="16"/>
          </p:nvPr>
        </p:nvSpPr>
        <p:spPr>
          <a:xfrm>
            <a:off x="1943921" y="2980049"/>
            <a:ext cx="8531167" cy="360040"/>
          </a:xfrm>
        </p:spPr>
        <p:txBody>
          <a:bodyPr>
            <a:noAutofit/>
          </a:bodyPr>
          <a:lstStyle/>
          <a:p>
            <a:r>
              <a:rPr lang="ja-JP" altLang="en-US" sz="1700" dirty="0">
                <a:solidFill>
                  <a:srgbClr val="000048"/>
                </a:solidFill>
              </a:rPr>
              <a:t>掲載制限カテゴリー、事前提案可否、販売制限カテゴリー、入稿規定、入稿前審査</a:t>
            </a:r>
          </a:p>
        </p:txBody>
      </p:sp>
      <p:sp>
        <p:nvSpPr>
          <p:cNvPr id="2" name="テキスト プレースホルダー 2">
            <a:extLst>
              <a:ext uri="{FF2B5EF4-FFF2-40B4-BE49-F238E27FC236}">
                <a16:creationId xmlns:a16="http://schemas.microsoft.com/office/drawing/2014/main" id="{530C00FD-7015-8BB5-5D75-6BFDBDCAD815}"/>
              </a:ext>
            </a:extLst>
          </p:cNvPr>
          <p:cNvSpPr txBox="1">
            <a:spLocks/>
          </p:cNvSpPr>
          <p:nvPr/>
        </p:nvSpPr>
        <p:spPr>
          <a:xfrm>
            <a:off x="1943922" y="3898151"/>
            <a:ext cx="5414600" cy="360040"/>
          </a:xfrm>
          <a:prstGeom prst="rect">
            <a:avLst/>
          </a:prstGeom>
        </p:spPr>
        <p:txBody>
          <a:bodyPr tIns="90000">
            <a:normAutofit fontScale="92500" lnSpcReduction="10000"/>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spcAft>
                <a:spcPts val="0"/>
              </a:spcAft>
            </a:pPr>
            <a:r>
              <a:rPr lang="ja-JP" altLang="en-US" dirty="0"/>
              <a:t>ブランドリフト調査</a:t>
            </a:r>
          </a:p>
        </p:txBody>
      </p:sp>
      <p:sp>
        <p:nvSpPr>
          <p:cNvPr id="4" name="テキスト プレースホルダー 2">
            <a:extLst>
              <a:ext uri="{FF2B5EF4-FFF2-40B4-BE49-F238E27FC236}">
                <a16:creationId xmlns:a16="http://schemas.microsoft.com/office/drawing/2014/main" id="{BDE6BE6E-40AC-5D11-9355-6375527A4325}"/>
              </a:ext>
            </a:extLst>
          </p:cNvPr>
          <p:cNvSpPr txBox="1">
            <a:spLocks/>
          </p:cNvSpPr>
          <p:nvPr/>
        </p:nvSpPr>
        <p:spPr>
          <a:xfrm>
            <a:off x="1943922" y="4816253"/>
            <a:ext cx="5414600" cy="360040"/>
          </a:xfrm>
          <a:prstGeom prst="rect">
            <a:avLst/>
          </a:prstGeom>
        </p:spPr>
        <p:txBody>
          <a:bodyPr tIns="90000">
            <a:normAutofit fontScale="92500" lnSpcReduction="10000"/>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spcAft>
                <a:spcPts val="0"/>
              </a:spcAft>
            </a:pPr>
            <a:r>
              <a:rPr lang="ja-JP" altLang="en-US" dirty="0"/>
              <a:t>クリエイティブ（見出し）提案</a:t>
            </a:r>
          </a:p>
        </p:txBody>
      </p:sp>
      <p:sp>
        <p:nvSpPr>
          <p:cNvPr id="5" name="テキスト プレースホルダー 2">
            <a:extLst>
              <a:ext uri="{FF2B5EF4-FFF2-40B4-BE49-F238E27FC236}">
                <a16:creationId xmlns:a16="http://schemas.microsoft.com/office/drawing/2014/main" id="{73C33C2C-5519-8562-DF6B-E12ABA5C53BD}"/>
              </a:ext>
            </a:extLst>
          </p:cNvPr>
          <p:cNvSpPr txBox="1">
            <a:spLocks/>
          </p:cNvSpPr>
          <p:nvPr/>
        </p:nvSpPr>
        <p:spPr>
          <a:xfrm>
            <a:off x="1943922" y="5734355"/>
            <a:ext cx="5414600" cy="360040"/>
          </a:xfrm>
          <a:prstGeom prst="rect">
            <a:avLst/>
          </a:prstGeom>
        </p:spPr>
        <p:txBody>
          <a:bodyPr tIns="90000">
            <a:normAutofit fontScale="92500" lnSpcReduction="10000"/>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spcAft>
                <a:spcPts val="0"/>
              </a:spcAft>
            </a:pPr>
            <a:r>
              <a:rPr lang="ja-JP" altLang="en-US" dirty="0"/>
              <a:t>その他・注意事項・免責</a:t>
            </a:r>
          </a:p>
        </p:txBody>
      </p:sp>
    </p:spTree>
    <p:extLst>
      <p:ext uri="{BB962C8B-B14F-4D97-AF65-F5344CB8AC3E}">
        <p14:creationId xmlns:p14="http://schemas.microsoft.com/office/powerpoint/2010/main" val="27200247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06B48A-61D6-8028-B8E9-0FD08CBB2F0C}"/>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A55BF4E7-25BE-D4F3-60BC-E1007E9134F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58EC11F6-2F2B-2FD0-9A89-D849A70F821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角丸四角形 3">
            <a:extLst>
              <a:ext uri="{FF2B5EF4-FFF2-40B4-BE49-F238E27FC236}">
                <a16:creationId xmlns:a16="http://schemas.microsoft.com/office/drawing/2014/main" id="{B5602A1D-752C-BE95-A2DE-D546C72A43BC}"/>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商品一覧</a:t>
            </a:r>
          </a:p>
        </p:txBody>
      </p:sp>
      <p:sp>
        <p:nvSpPr>
          <p:cNvPr id="11" name="テキスト プレースホルダー 35">
            <a:extLst>
              <a:ext uri="{FF2B5EF4-FFF2-40B4-BE49-F238E27FC236}">
                <a16:creationId xmlns:a16="http://schemas.microsoft.com/office/drawing/2014/main" id="{82E890C4-7E9F-ED51-1072-B2192B694530}"/>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p>
        </p:txBody>
      </p:sp>
      <p:graphicFrame>
        <p:nvGraphicFramePr>
          <p:cNvPr id="2" name="表 1">
            <a:extLst>
              <a:ext uri="{FF2B5EF4-FFF2-40B4-BE49-F238E27FC236}">
                <a16:creationId xmlns:a16="http://schemas.microsoft.com/office/drawing/2014/main" id="{D9E02A99-6F7F-E0DC-200A-F162A12A97D6}"/>
              </a:ext>
            </a:extLst>
          </p:cNvPr>
          <p:cNvGraphicFramePr>
            <a:graphicFrameLocks noGrp="1"/>
          </p:cNvGraphicFramePr>
          <p:nvPr>
            <p:extLst>
              <p:ext uri="{D42A27DB-BD31-4B8C-83A1-F6EECF244321}">
                <p14:modId xmlns:p14="http://schemas.microsoft.com/office/powerpoint/2010/main" val="120806357"/>
              </p:ext>
            </p:extLst>
          </p:nvPr>
        </p:nvGraphicFramePr>
        <p:xfrm>
          <a:off x="338329" y="993777"/>
          <a:ext cx="11512294" cy="4852692"/>
        </p:xfrm>
        <a:graphic>
          <a:graphicData uri="http://schemas.openxmlformats.org/drawingml/2006/table">
            <a:tbl>
              <a:tblPr firstCol="1" bandRow="1"/>
              <a:tblGrid>
                <a:gridCol w="2310331">
                  <a:extLst>
                    <a:ext uri="{9D8B030D-6E8A-4147-A177-3AD203B41FA5}">
                      <a16:colId xmlns:a16="http://schemas.microsoft.com/office/drawing/2014/main" val="792911817"/>
                    </a:ext>
                  </a:extLst>
                </a:gridCol>
                <a:gridCol w="1035799">
                  <a:extLst>
                    <a:ext uri="{9D8B030D-6E8A-4147-A177-3AD203B41FA5}">
                      <a16:colId xmlns:a16="http://schemas.microsoft.com/office/drawing/2014/main" val="1525620392"/>
                    </a:ext>
                  </a:extLst>
                </a:gridCol>
                <a:gridCol w="1941334">
                  <a:extLst>
                    <a:ext uri="{9D8B030D-6E8A-4147-A177-3AD203B41FA5}">
                      <a16:colId xmlns:a16="http://schemas.microsoft.com/office/drawing/2014/main" val="3835180974"/>
                    </a:ext>
                  </a:extLst>
                </a:gridCol>
                <a:gridCol w="957887">
                  <a:extLst>
                    <a:ext uri="{9D8B030D-6E8A-4147-A177-3AD203B41FA5}">
                      <a16:colId xmlns:a16="http://schemas.microsoft.com/office/drawing/2014/main" val="3503184436"/>
                    </a:ext>
                  </a:extLst>
                </a:gridCol>
                <a:gridCol w="2109025">
                  <a:extLst>
                    <a:ext uri="{9D8B030D-6E8A-4147-A177-3AD203B41FA5}">
                      <a16:colId xmlns:a16="http://schemas.microsoft.com/office/drawing/2014/main" val="360912566"/>
                    </a:ext>
                  </a:extLst>
                </a:gridCol>
                <a:gridCol w="1182815">
                  <a:extLst>
                    <a:ext uri="{9D8B030D-6E8A-4147-A177-3AD203B41FA5}">
                      <a16:colId xmlns:a16="http://schemas.microsoft.com/office/drawing/2014/main" val="765909680"/>
                    </a:ext>
                  </a:extLst>
                </a:gridCol>
                <a:gridCol w="1975103">
                  <a:extLst>
                    <a:ext uri="{9D8B030D-6E8A-4147-A177-3AD203B41FA5}">
                      <a16:colId xmlns:a16="http://schemas.microsoft.com/office/drawing/2014/main" val="3658776351"/>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Yahoo! JAPAN</a:t>
                      </a:r>
                      <a:r>
                        <a:rPr kumimoji="1" lang="ja-JP" altLang="en-US" sz="1050" b="1" i="0" kern="1200" dirty="0">
                          <a:solidFill>
                            <a:schemeClr val="bg1"/>
                          </a:solidFill>
                          <a:latin typeface="Meiryo"/>
                          <a:ea typeface="Meiryo"/>
                          <a:cs typeface="+mn-cs"/>
                        </a:rPr>
                        <a:t>トップページ　トピックス</a:t>
                      </a:r>
                      <a:r>
                        <a:rPr kumimoji="1" lang="en-US" altLang="ja-JP" sz="1050" b="1" i="0" kern="1200" dirty="0">
                          <a:solidFill>
                            <a:schemeClr val="bg1"/>
                          </a:solidFill>
                          <a:latin typeface="Meiryo"/>
                          <a:ea typeface="Meiryo"/>
                          <a:cs typeface="+mn-cs"/>
                        </a:rPr>
                        <a:t>PR</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（オールリーチ　</a:t>
                      </a:r>
                      <a:r>
                        <a:rPr kumimoji="1" lang="en-US" altLang="ja-JP" sz="1050" b="1" i="0" kern="1200" dirty="0">
                          <a:solidFill>
                            <a:schemeClr val="bg1"/>
                          </a:solidFill>
                          <a:latin typeface="Meiryo"/>
                          <a:ea typeface="Meiryo"/>
                          <a:cs typeface="+mn-cs"/>
                        </a:rPr>
                        <a:t>Plus</a:t>
                      </a:r>
                      <a:r>
                        <a:rPr kumimoji="1" lang="ja-JP" altLang="en-US" sz="1050" b="1" i="0" kern="1200" dirty="0">
                          <a:solidFill>
                            <a:schemeClr val="bg1"/>
                          </a:solidFill>
                          <a:latin typeface="Meiryo"/>
                          <a:ea typeface="Meiryo"/>
                          <a:cs typeface="+mn-cs"/>
                        </a:rPr>
                        <a:t>）（男性）</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Yahoo! JAPAN</a:t>
                      </a:r>
                      <a:r>
                        <a:rPr kumimoji="1" lang="ja-JP" altLang="en-US" sz="1050" b="1" i="0" kern="1200" dirty="0">
                          <a:solidFill>
                            <a:schemeClr val="bg1"/>
                          </a:solidFill>
                          <a:latin typeface="Meiryo"/>
                          <a:ea typeface="Meiryo"/>
                          <a:cs typeface="+mn-cs"/>
                        </a:rPr>
                        <a:t>トップページ　トピックス</a:t>
                      </a:r>
                      <a:r>
                        <a:rPr kumimoji="1" lang="en-US" altLang="ja-JP" sz="1050" b="1" i="0" kern="1200" dirty="0">
                          <a:solidFill>
                            <a:schemeClr val="bg1"/>
                          </a:solidFill>
                          <a:latin typeface="Meiryo"/>
                          <a:ea typeface="Meiryo"/>
                          <a:cs typeface="+mn-cs"/>
                        </a:rPr>
                        <a:t>PR</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（オールリーチ　</a:t>
                      </a:r>
                      <a:r>
                        <a:rPr kumimoji="1" lang="en-US" altLang="ja-JP" sz="1050" b="1" i="0" kern="1200" dirty="0">
                          <a:solidFill>
                            <a:schemeClr val="bg1"/>
                          </a:solidFill>
                          <a:latin typeface="Meiryo"/>
                          <a:ea typeface="Meiryo"/>
                          <a:cs typeface="+mn-cs"/>
                        </a:rPr>
                        <a:t>Plus</a:t>
                      </a:r>
                      <a:r>
                        <a:rPr kumimoji="1" lang="ja-JP" altLang="en-US" sz="1050" b="1" i="0" kern="1200" dirty="0">
                          <a:solidFill>
                            <a:schemeClr val="bg1"/>
                          </a:solidFill>
                          <a:latin typeface="Meiryo"/>
                          <a:ea typeface="Meiryo"/>
                          <a:cs typeface="+mn-cs"/>
                        </a:rPr>
                        <a:t>）</a:t>
                      </a:r>
                      <a:endParaRPr kumimoji="1" lang="en-US" altLang="ja-JP" sz="1050" b="1" i="0" kern="1200" dirty="0">
                        <a:solidFill>
                          <a:schemeClr val="bg1"/>
                        </a:solidFill>
                        <a:latin typeface="Meiryo"/>
                        <a:ea typeface="Meiryo"/>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（男性　</a:t>
                      </a:r>
                      <a:r>
                        <a:rPr kumimoji="1" lang="en-US" altLang="ja-JP" sz="1050" b="1" i="0" kern="1200" dirty="0">
                          <a:solidFill>
                            <a:schemeClr val="bg1"/>
                          </a:solidFill>
                          <a:latin typeface="Meiryo"/>
                          <a:ea typeface="Meiryo"/>
                          <a:cs typeface="+mn-cs"/>
                        </a:rPr>
                        <a:t>20</a:t>
                      </a:r>
                      <a:r>
                        <a:rPr kumimoji="1" lang="ja-JP" altLang="en-US" sz="1050" b="1" i="0" kern="1200" dirty="0">
                          <a:solidFill>
                            <a:schemeClr val="bg1"/>
                          </a:solidFill>
                          <a:latin typeface="Meiryo"/>
                          <a:ea typeface="Meiryo"/>
                          <a:cs typeface="+mn-cs"/>
                        </a:rPr>
                        <a:t>～</a:t>
                      </a:r>
                      <a:r>
                        <a:rPr kumimoji="1" lang="en-US" altLang="ja-JP" sz="1050" b="1" i="0" kern="1200" dirty="0">
                          <a:solidFill>
                            <a:schemeClr val="bg1"/>
                          </a:solidFill>
                          <a:latin typeface="Meiryo"/>
                          <a:ea typeface="Meiryo"/>
                          <a:cs typeface="+mn-cs"/>
                        </a:rPr>
                        <a:t>39</a:t>
                      </a:r>
                      <a:r>
                        <a:rPr kumimoji="1" lang="ja-JP" altLang="en-US" sz="1050" b="1" i="0" kern="1200" dirty="0">
                          <a:solidFill>
                            <a:schemeClr val="bg1"/>
                          </a:solidFill>
                          <a:latin typeface="Meiryo"/>
                          <a:ea typeface="Meiryo"/>
                          <a:cs typeface="+mn-cs"/>
                        </a:rPr>
                        <a:t>歳）</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latin typeface="Meiryo"/>
                          <a:ea typeface="Meiryo"/>
                        </a:rPr>
                        <a:t>Yahoo! JAPAN</a:t>
                      </a:r>
                      <a:r>
                        <a:rPr kumimoji="1" lang="ja-JP" altLang="en-US" sz="1050" b="1" dirty="0">
                          <a:solidFill>
                            <a:schemeClr val="bg1"/>
                          </a:solidFill>
                          <a:latin typeface="Meiryo"/>
                          <a:ea typeface="Meiryo"/>
                        </a:rPr>
                        <a:t>トップページ　トピックス</a:t>
                      </a:r>
                      <a:endParaRPr kumimoji="1" lang="en-US" altLang="ja-JP" sz="1050" b="1" dirty="0">
                        <a:solidFill>
                          <a:schemeClr val="bg1"/>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latin typeface="Meiryo"/>
                          <a:ea typeface="Meiryo"/>
                        </a:rPr>
                        <a:t>PR</a:t>
                      </a:r>
                      <a:r>
                        <a:rPr kumimoji="1" lang="ja-JP" altLang="en-US" sz="1050" b="1" dirty="0">
                          <a:solidFill>
                            <a:schemeClr val="bg1"/>
                          </a:solidFill>
                          <a:latin typeface="Meiryo"/>
                          <a:ea typeface="Meiryo"/>
                        </a:rPr>
                        <a:t>　</a:t>
                      </a:r>
                      <a:r>
                        <a:rPr kumimoji="1" lang="en-US" altLang="ja-JP" sz="1050" b="1" dirty="0">
                          <a:solidFill>
                            <a:schemeClr val="bg1"/>
                          </a:solidFill>
                          <a:latin typeface="Meiryo"/>
                          <a:ea typeface="Meiryo"/>
                        </a:rPr>
                        <a:t>SP</a:t>
                      </a:r>
                      <a:r>
                        <a:rPr kumimoji="1" lang="ja-JP" altLang="en-US" sz="1050" b="1" dirty="0">
                          <a:solidFill>
                            <a:schemeClr val="bg1"/>
                          </a:solidFill>
                          <a:latin typeface="Meiryo"/>
                          <a:ea typeface="Meiryo"/>
                        </a:rPr>
                        <a:t>（オールリーチ　</a:t>
                      </a:r>
                      <a:r>
                        <a:rPr kumimoji="1" lang="en-US" altLang="ja-JP" sz="1050" b="1" dirty="0">
                          <a:solidFill>
                            <a:schemeClr val="bg1"/>
                          </a:solidFill>
                          <a:latin typeface="Meiryo"/>
                          <a:ea typeface="Meiryo"/>
                        </a:rPr>
                        <a:t>Plus</a:t>
                      </a:r>
                      <a:r>
                        <a:rPr kumimoji="1" lang="ja-JP" altLang="en-US" sz="1050" b="1" dirty="0">
                          <a:solidFill>
                            <a:schemeClr val="bg1"/>
                          </a:solidFill>
                          <a:latin typeface="Meiryo"/>
                          <a:ea typeface="Meiryo"/>
                        </a:rPr>
                        <a:t>）</a:t>
                      </a:r>
                      <a:endParaRPr kumimoji="1" lang="en-US" altLang="ja-JP" sz="1050" b="1" dirty="0">
                        <a:solidFill>
                          <a:schemeClr val="bg1"/>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latin typeface="Meiryo"/>
                          <a:ea typeface="Meiryo"/>
                        </a:rPr>
                        <a:t>（男性　</a:t>
                      </a:r>
                      <a:r>
                        <a:rPr kumimoji="1" lang="en-US" altLang="ja-JP" sz="1050" b="1" dirty="0">
                          <a:solidFill>
                            <a:schemeClr val="bg1"/>
                          </a:solidFill>
                          <a:latin typeface="Meiryo"/>
                          <a:ea typeface="Meiryo"/>
                        </a:rPr>
                        <a:t>40</a:t>
                      </a:r>
                      <a:r>
                        <a:rPr kumimoji="1" lang="ja-JP" altLang="en-US" sz="1050" b="1" dirty="0">
                          <a:solidFill>
                            <a:schemeClr val="bg1"/>
                          </a:solidFill>
                          <a:latin typeface="Meiryo"/>
                          <a:ea typeface="Meiryo"/>
                        </a:rPr>
                        <a:t>～</a:t>
                      </a:r>
                      <a:r>
                        <a:rPr kumimoji="1" lang="en-US" altLang="ja-JP" sz="1050" b="1" dirty="0">
                          <a:solidFill>
                            <a:schemeClr val="bg1"/>
                          </a:solidFill>
                          <a:latin typeface="Meiryo"/>
                          <a:ea typeface="Meiryo"/>
                        </a:rPr>
                        <a:t>59</a:t>
                      </a:r>
                      <a:r>
                        <a:rPr kumimoji="1" lang="ja-JP" altLang="en-US" sz="1050" b="1" dirty="0">
                          <a:solidFill>
                            <a:schemeClr val="bg1"/>
                          </a:solidFill>
                          <a:latin typeface="Meiryo"/>
                          <a:ea typeface="Meiryo"/>
                        </a:rPr>
                        <a:t>歳）</a:t>
                      </a:r>
                      <a:endParaRPr kumimoji="1" lang="ja-JP" altLang="en-US" sz="1050" b="1" i="0" kern="1200" dirty="0">
                        <a:solidFill>
                          <a:schemeClr val="bg1"/>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内容変更</a:t>
                      </a:r>
                    </a:p>
                  </a:txBody>
                  <a:tcPr marT="36000" marB="0"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1000013250</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内容変更</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1000013284</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内容変更</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1000013285</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1050" kern="1200" dirty="0">
                          <a:solidFill>
                            <a:srgbClr val="0D0D0D"/>
                          </a:solidFill>
                          <a:latin typeface="メイリオ"/>
                          <a:ea typeface="メイリオ"/>
                          <a:cs typeface="+mn-cs"/>
                        </a:rPr>
                        <a:t>2026</a:t>
                      </a:r>
                      <a:r>
                        <a:rPr kumimoji="1" lang="ja-JP" altLang="en-US" sz="1050" kern="1200" dirty="0">
                          <a:solidFill>
                            <a:srgbClr val="0D0D0D"/>
                          </a:solidFill>
                          <a:latin typeface="メイリオ"/>
                          <a:ea typeface="メイリオ"/>
                          <a:cs typeface="+mn-cs"/>
                        </a:rPr>
                        <a:t>年</a:t>
                      </a:r>
                      <a:r>
                        <a:rPr kumimoji="1" lang="en-US" altLang="ja-JP" sz="1050" kern="1200" dirty="0">
                          <a:solidFill>
                            <a:srgbClr val="0D0D0D"/>
                          </a:solidFill>
                          <a:latin typeface="メイリオ"/>
                          <a:ea typeface="メイリオ"/>
                          <a:cs typeface="+mn-cs"/>
                        </a:rPr>
                        <a:t>1</a:t>
                      </a:r>
                      <a:r>
                        <a:rPr kumimoji="1" lang="ja-JP" altLang="en-US" sz="1050" kern="1200" dirty="0">
                          <a:solidFill>
                            <a:srgbClr val="0D0D0D"/>
                          </a:solidFill>
                          <a:latin typeface="メイリオ"/>
                          <a:ea typeface="メイリオ"/>
                          <a:cs typeface="+mn-cs"/>
                        </a:rPr>
                        <a:t>月</a:t>
                      </a:r>
                      <a:r>
                        <a:rPr kumimoji="1" lang="en-US" altLang="ja-JP" sz="1050" kern="1200" dirty="0">
                          <a:solidFill>
                            <a:srgbClr val="0D0D0D"/>
                          </a:solidFill>
                          <a:latin typeface="メイリオ"/>
                          <a:ea typeface="メイリオ"/>
                          <a:cs typeface="+mn-cs"/>
                        </a:rPr>
                        <a:t>29</a:t>
                      </a:r>
                      <a:r>
                        <a:rPr kumimoji="1" lang="ja-JP" altLang="en-US" sz="1050" kern="1200" dirty="0">
                          <a:solidFill>
                            <a:srgbClr val="0D0D0D"/>
                          </a:solidFill>
                          <a:latin typeface="メイリオ"/>
                          <a:ea typeface="メイリオ"/>
                          <a:cs typeface="+mn-cs"/>
                        </a:rPr>
                        <a:t>日</a:t>
                      </a:r>
                      <a:r>
                        <a:rPr lang="en-US" altLang="ja-JP" sz="1050" kern="1200" dirty="0">
                          <a:solidFill>
                            <a:srgbClr val="0D0D0D"/>
                          </a:solidFill>
                          <a:latin typeface="メイリオ"/>
                          <a:ea typeface="メイリオ"/>
                          <a:cs typeface="+mn-cs"/>
                        </a:rPr>
                        <a:t>(</a:t>
                      </a:r>
                      <a:r>
                        <a:rPr lang="ja-JP" altLang="en-US" sz="1050" kern="1200" dirty="0">
                          <a:solidFill>
                            <a:srgbClr val="0D0D0D"/>
                          </a:solidFill>
                          <a:latin typeface="メイリオ"/>
                          <a:ea typeface="メイリオ"/>
                          <a:cs typeface="+mn-cs"/>
                        </a:rPr>
                        <a:t>木</a:t>
                      </a:r>
                      <a:r>
                        <a:rPr lang="en-US" altLang="ja-JP" sz="1050" kern="1200" dirty="0">
                          <a:solidFill>
                            <a:srgbClr val="0D0D0D"/>
                          </a:solidFill>
                          <a:latin typeface="メイリオ"/>
                          <a:ea typeface="メイリオ"/>
                          <a:cs typeface="+mn-cs"/>
                        </a:rPr>
                        <a:t>)</a:t>
                      </a:r>
                      <a:endParaRPr kumimoji="1" lang="ja-JP" altLang="en-US" sz="1050" kern="1200" dirty="0">
                        <a:solidFill>
                          <a:srgbClr val="0D0D0D"/>
                        </a:solidFill>
                        <a:latin typeface="メイリオ"/>
                        <a:ea typeface="メイリオ"/>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広告タイプ</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メインメディアの形式</a:t>
                      </a:r>
                      <a:r>
                        <a:rPr kumimoji="1" lang="en-US" altLang="ja-JP" sz="900" b="0" kern="1200" dirty="0">
                          <a:solidFill>
                            <a:schemeClr val="bg1"/>
                          </a:solidFill>
                          <a:latin typeface="Meiryo"/>
                          <a:ea typeface="Meiryo"/>
                          <a:cs typeface="+mn-cs"/>
                        </a:rPr>
                        <a:t>/</a:t>
                      </a:r>
                    </a:p>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50" b="0" i="0" kern="1200" dirty="0">
                          <a:solidFill>
                            <a:srgbClr val="0D0D0D"/>
                          </a:solidFill>
                          <a:latin typeface="Meiryo"/>
                          <a:ea typeface="Meiryo"/>
                          <a:cs typeface="+mn-cs"/>
                        </a:rPr>
                        <a:t>トップページ トピックス</a:t>
                      </a:r>
                      <a:r>
                        <a:rPr lang="en-US" altLang="ja-JP" sz="1050" b="0" i="0" kern="1200" dirty="0">
                          <a:solidFill>
                            <a:srgbClr val="0D0D0D"/>
                          </a:solidFill>
                          <a:latin typeface="Meiryo"/>
                          <a:ea typeface="Meiryo"/>
                          <a:cs typeface="+mn-cs"/>
                        </a:rPr>
                        <a:t>PR/</a:t>
                      </a:r>
                      <a:r>
                        <a:rPr lang="ja-JP" altLang="en-US" sz="1050" b="0" i="0" kern="1200" dirty="0">
                          <a:solidFill>
                            <a:srgbClr val="0D0D0D"/>
                          </a:solidFill>
                          <a:latin typeface="Meiryo"/>
                          <a:ea typeface="Meiryo"/>
                          <a:cs typeface="+mn-cs"/>
                        </a:rPr>
                        <a:t>画像</a:t>
                      </a:r>
                      <a:r>
                        <a:rPr lang="en-US" altLang="ja-JP" sz="1050" b="0" i="0" kern="1200" dirty="0">
                          <a:solidFill>
                            <a:srgbClr val="0D0D0D"/>
                          </a:solidFill>
                          <a:latin typeface="Meiryo"/>
                          <a:ea typeface="Meiryo"/>
                          <a:cs typeface="+mn-cs"/>
                        </a:rPr>
                        <a:t>/1</a:t>
                      </a:r>
                      <a:r>
                        <a:rPr lang="ja-JP" altLang="en-US" sz="1050" b="0" i="0" kern="1200" dirty="0">
                          <a:solidFill>
                            <a:srgbClr val="0D0D0D"/>
                          </a:solidFill>
                          <a:latin typeface="Meiryo"/>
                          <a:ea typeface="Meiryo"/>
                          <a:cs typeface="+mn-cs"/>
                        </a:rPr>
                        <a:t>：</a:t>
                      </a:r>
                      <a:r>
                        <a:rPr lang="en-US" altLang="ja-JP" sz="1050" b="0" i="0" kern="1200" dirty="0">
                          <a:solidFill>
                            <a:srgbClr val="0D0D0D"/>
                          </a:solidFill>
                          <a:latin typeface="Meiryo"/>
                          <a:ea typeface="Meiryo"/>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ja-JP" altLang="en-US" sz="900" b="0" kern="1200" dirty="0">
                          <a:solidFill>
                            <a:schemeClr val="bg1"/>
                          </a:solidFill>
                          <a:latin typeface="Meiryo"/>
                          <a:ea typeface="Meiryo"/>
                          <a:cs typeface="+mn-cs"/>
                        </a:rPr>
                        <a:t>バナー</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動画</a:t>
                      </a:r>
                      <a:r>
                        <a:rPr kumimoji="1" lang="en-US" altLang="ja-JP" sz="900" b="0" kern="1200" dirty="0">
                          <a:solidFill>
                            <a:schemeClr val="bg1"/>
                          </a:solidFill>
                          <a:latin typeface="Meiryo"/>
                          <a:ea typeface="Meiryo"/>
                          <a:cs typeface="+mn-cs"/>
                        </a:rPr>
                        <a:t>/16</a:t>
                      </a:r>
                      <a:r>
                        <a:rPr kumimoji="1" lang="ja-JP" altLang="en-US" sz="900" b="0" kern="1200" dirty="0">
                          <a:solidFill>
                            <a:schemeClr val="bg1"/>
                          </a:solidFill>
                          <a:latin typeface="Meiryo"/>
                          <a:ea typeface="Meiryo"/>
                          <a:cs typeface="+mn-cs"/>
                        </a:rPr>
                        <a:t>：</a:t>
                      </a:r>
                      <a:r>
                        <a:rPr kumimoji="1" lang="en-US" altLang="ja-JP" sz="900" b="0" kern="1200" dirty="0">
                          <a:solidFill>
                            <a:schemeClr val="bg1"/>
                          </a:solidFill>
                          <a:latin typeface="Meiryo"/>
                          <a:ea typeface="Meiryo"/>
                          <a:cs typeface="+mn-cs"/>
                        </a:rPr>
                        <a:t>9</a:t>
                      </a:r>
                      <a:r>
                        <a:rPr kumimoji="1" lang="ja-JP" altLang="en-US" sz="900" b="0" kern="1200" dirty="0">
                          <a:solidFill>
                            <a:schemeClr val="bg1"/>
                          </a:solidFill>
                          <a:latin typeface="Meiryo"/>
                          <a:ea typeface="Meiryo"/>
                          <a:cs typeface="+mn-cs"/>
                        </a:rPr>
                        <a:t>広告　</a:t>
                      </a:r>
                      <a:endParaRPr kumimoji="1" lang="en-US" altLang="ja-JP" sz="900" b="0" kern="1200" dirty="0">
                        <a:solidFill>
                          <a:schemeClr val="bg1"/>
                        </a:solidFill>
                        <a:latin typeface="Meiryo"/>
                        <a:ea typeface="Meiryo"/>
                        <a:cs typeface="+mn-cs"/>
                      </a:endParaRPr>
                    </a:p>
                    <a:p>
                      <a:pPr algn="ctr"/>
                      <a:r>
                        <a:rPr kumimoji="1" lang="ja-JP" altLang="en-US" sz="900" b="0" kern="1200" dirty="0">
                          <a:solidFill>
                            <a:schemeClr val="bg1"/>
                          </a:solidFill>
                          <a:latin typeface="Meiryo"/>
                          <a:ea typeface="Meiryo"/>
                          <a:cs typeface="+mn-cs"/>
                        </a:rPr>
                        <a:t>タップ後の動作</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lt"/>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dirty="0">
                          <a:solidFill>
                            <a:srgbClr val="0D0D0D"/>
                          </a:solidFill>
                          <a:latin typeface="Meiryo"/>
                          <a:ea typeface="Meiryo"/>
                          <a:cs typeface="+mn-cs"/>
                        </a:rPr>
                        <a:t>スマートフォン（ウェブ</a:t>
                      </a:r>
                      <a:r>
                        <a:rPr kumimoji="1" lang="en-US" altLang="ja-JP" sz="1050" b="0" i="0" kern="1200" dirty="0">
                          <a:solidFill>
                            <a:srgbClr val="0D0D0D"/>
                          </a:solidFill>
                          <a:latin typeface="Meiryo"/>
                          <a:ea typeface="Meiryo"/>
                          <a:cs typeface="+mn-cs"/>
                        </a:rPr>
                        <a:t>/</a:t>
                      </a:r>
                      <a:r>
                        <a:rPr kumimoji="1" lang="ja-JP" altLang="en-US" sz="1050" b="0" i="0" kern="1200" dirty="0">
                          <a:solidFill>
                            <a:srgbClr val="0D0D0D"/>
                          </a:solidFill>
                          <a:latin typeface="Meiryo"/>
                          <a:ea typeface="Meiryo"/>
                          <a:cs typeface="+mn-cs"/>
                        </a:rPr>
                        <a:t>アプリ）</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　トップページ　トピックス</a:t>
                      </a:r>
                      <a:r>
                        <a:rPr kumimoji="1" lang="en-US" altLang="ja-JP" sz="1050" b="0" i="0" kern="1200" dirty="0">
                          <a:solidFill>
                            <a:srgbClr val="0D0D0D"/>
                          </a:solidFill>
                          <a:latin typeface="Meiryo"/>
                          <a:ea typeface="Meiryo"/>
                          <a:cs typeface="+mn-cs"/>
                        </a:rPr>
                        <a:t>PR</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SP</a:t>
                      </a:r>
                      <a:r>
                        <a:rPr kumimoji="1" lang="ja-JP" altLang="en-US" sz="1050" b="0" i="0" kern="1200" dirty="0">
                          <a:solidFill>
                            <a:srgbClr val="0D0D0D"/>
                          </a:solidFill>
                          <a:latin typeface="Meiryo"/>
                          <a:ea typeface="Meiryo"/>
                          <a:cs typeface="+mn-cs"/>
                        </a:rPr>
                        <a:t>）</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トップページ　および　</a:t>
                      </a: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アプリのトップページトピックス内</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rPr>
                        <a:t>2026</a:t>
                      </a:r>
                      <a:r>
                        <a:rPr kumimoji="1" lang="ja-JP" alt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4</a:t>
                      </a:r>
                      <a:r>
                        <a:rPr lang="ja-JP" altLang="ja-JP"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1</a:t>
                      </a:r>
                      <a:r>
                        <a:rPr kumimoji="1" lang="ja-JP" altLang="ja-JP" sz="1050" b="0" i="0" u="none" strike="noStrike" kern="1200" cap="none" spc="0" normalizeH="0" baseline="0" noProof="0" dirty="0">
                          <a:ln>
                            <a:noFill/>
                          </a:ln>
                          <a:solidFill>
                            <a:srgbClr val="0D0D0D"/>
                          </a:solidFill>
                          <a:effectLst/>
                          <a:uLnTx/>
                          <a:uFillTx/>
                        </a:rPr>
                        <a:t>日</a:t>
                      </a:r>
                      <a:r>
                        <a:rPr lang="ja-JP" altLang="en-US" sz="1050" b="0" i="0" u="none" strike="noStrike" kern="1200" cap="none" spc="0" normalizeH="0" baseline="0" noProof="0" dirty="0">
                          <a:ln>
                            <a:noFill/>
                          </a:ln>
                          <a:solidFill>
                            <a:srgbClr val="0D0D0D"/>
                          </a:solidFill>
                          <a:effectLst/>
                          <a:uLnTx/>
                          <a:uFillTx/>
                        </a:rPr>
                        <a:t>（水）</a:t>
                      </a:r>
                      <a:r>
                        <a:rPr kumimoji="1" lang="ja-JP" altLang="ja-JP" sz="1050" b="0" i="0" u="none" strike="noStrike" kern="1200" cap="none" spc="0" normalizeH="0" baseline="0" noProof="0" dirty="0">
                          <a:ln>
                            <a:noFill/>
                          </a:ln>
                          <a:solidFill>
                            <a:srgbClr val="0D0D0D"/>
                          </a:solidFill>
                          <a:effectLst/>
                          <a:uLnTx/>
                          <a:uFillTx/>
                        </a:rPr>
                        <a:t>～　</a:t>
                      </a:r>
                      <a:r>
                        <a:rPr lang="en-US" altLang="ja-JP" sz="1050" b="0" i="0" u="none" strike="noStrike" kern="1200" cap="none" spc="0" normalizeH="0" baseline="0" noProof="0" dirty="0">
                          <a:ln>
                            <a:noFill/>
                          </a:ln>
                          <a:solidFill>
                            <a:srgbClr val="0D0D0D"/>
                          </a:solidFill>
                          <a:effectLst/>
                          <a:uLnTx/>
                          <a:uFillTx/>
                        </a:rPr>
                        <a:t>2026</a:t>
                      </a:r>
                      <a:r>
                        <a:rPr kumimoji="1" lang="ja-JP" alt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9</a:t>
                      </a:r>
                      <a:r>
                        <a:rPr kumimoji="1" lang="ja-JP" altLang="ja-JP" sz="1050" b="0" i="0" u="none" strike="noStrike" kern="1200" cap="none" spc="0" normalizeH="0" baseline="0" noProof="0" dirty="0">
                          <a:ln>
                            <a:noFill/>
                          </a:ln>
                          <a:solidFill>
                            <a:srgbClr val="0D0D0D"/>
                          </a:solidFill>
                          <a:effectLst/>
                          <a:uLnTx/>
                          <a:uFillTx/>
                        </a:rPr>
                        <a:t>月</a:t>
                      </a:r>
                      <a:r>
                        <a:rPr lang="en-US" altLang="ja-JP" sz="1050" b="0" i="0" u="none" strike="noStrike" kern="1200" cap="none" spc="0" normalizeH="0" baseline="0" noProof="0" dirty="0">
                          <a:ln>
                            <a:noFill/>
                          </a:ln>
                          <a:solidFill>
                            <a:srgbClr val="0D0D0D"/>
                          </a:solidFill>
                          <a:effectLst/>
                          <a:uLnTx/>
                          <a:uFillTx/>
                        </a:rPr>
                        <a:t>30</a:t>
                      </a:r>
                      <a:r>
                        <a:rPr kumimoji="1" lang="ja-JP" altLang="ja-JP" sz="1050" b="0" i="0" u="none" strike="noStrike" kern="1200" cap="none" spc="0" normalizeH="0" baseline="0" noProof="0" dirty="0">
                          <a:ln>
                            <a:noFill/>
                          </a:ln>
                          <a:solidFill>
                            <a:srgbClr val="0D0D0D"/>
                          </a:solidFill>
                          <a:effectLst/>
                          <a:uLnTx/>
                          <a:uFillTx/>
                        </a:rPr>
                        <a:t>日（</a:t>
                      </a:r>
                      <a:r>
                        <a:rPr kumimoji="1" lang="ja-JP" altLang="en-US" sz="1050" b="0" i="0" u="none" strike="noStrike" kern="1200" cap="none" spc="0" normalizeH="0" baseline="0" noProof="0" dirty="0">
                          <a:ln>
                            <a:noFill/>
                          </a:ln>
                          <a:solidFill>
                            <a:srgbClr val="0D0D0D"/>
                          </a:solidFill>
                          <a:effectLst/>
                          <a:uLnTx/>
                          <a:uFillTx/>
                        </a:rPr>
                        <a:t>水</a:t>
                      </a:r>
                      <a:r>
                        <a:rPr kumimoji="1" lang="ja-JP" altLang="ja-JP" sz="1050" b="0" i="0" u="none" strike="noStrike" kern="1200" cap="none" spc="0" normalizeH="0" baseline="0" noProof="0" dirty="0">
                          <a:ln>
                            <a:noFill/>
                          </a:ln>
                          <a:solidFill>
                            <a:srgbClr val="0D0D0D"/>
                          </a:solidFill>
                          <a:effectLst/>
                          <a:uLnTx/>
                          <a:uFillTx/>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日間</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枠購入型</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20,000,000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dirty="0">
                          <a:solidFill>
                            <a:srgbClr val="002AFF"/>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10,000,000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dirty="0">
                          <a:solidFill>
                            <a:srgbClr val="002AFF"/>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15,000,000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dirty="0">
                          <a:solidFill>
                            <a:srgbClr val="002AFF"/>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基本料金（</a:t>
                      </a:r>
                      <a:r>
                        <a:rPr kumimoji="1" lang="en-US" altLang="ja-JP" sz="900" b="0" kern="1200" dirty="0" err="1">
                          <a:solidFill>
                            <a:schemeClr val="bg1"/>
                          </a:solidFill>
                          <a:latin typeface="Meiryo"/>
                          <a:ea typeface="Meiryo"/>
                          <a:cs typeface="+mn-cs"/>
                        </a:rPr>
                        <a:t>vCPM</a:t>
                      </a:r>
                      <a:r>
                        <a:rPr kumimoji="1" lang="ja-JP" altLang="en-US" sz="900" b="0" kern="1200" dirty="0">
                          <a:solidFill>
                            <a:schemeClr val="bg1"/>
                          </a:solidFill>
                          <a:latin typeface="Meiryo"/>
                          <a:ea typeface="Meiryo"/>
                          <a:cs typeface="+mn-cs"/>
                        </a:rPr>
                        <a:t>）</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dirty="0">
                          <a:solidFill>
                            <a:schemeClr val="bg1"/>
                          </a:solidFill>
                          <a:latin typeface="Meiryo"/>
                          <a:ea typeface="Meiryo"/>
                          <a:cs typeface="+mn-cs"/>
                        </a:rPr>
                        <a:t>（枠配信のみ）</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24,600,000vimps</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dirty="0">
                          <a:solidFill>
                            <a:srgbClr val="0D0D0D"/>
                          </a:solidFill>
                          <a:latin typeface="Meiryo"/>
                          <a:ea typeface="Meiryo"/>
                        </a:rPr>
                        <a:t>4,700,000vimps</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en-US" altLang="ja-JP" sz="1050" b="0" i="0" dirty="0">
                          <a:solidFill>
                            <a:srgbClr val="0D0D0D"/>
                          </a:solidFill>
                          <a:latin typeface="Meiryo"/>
                          <a:ea typeface="Meiryo"/>
                        </a:rPr>
                        <a:t>12,900,000vimps</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3" name="円/楕円 15">
            <a:extLst>
              <a:ext uri="{FF2B5EF4-FFF2-40B4-BE49-F238E27FC236}">
                <a16:creationId xmlns:a16="http://schemas.microsoft.com/office/drawing/2014/main" id="{4D76809C-A797-C5F7-8214-72DAAD1309DC}"/>
              </a:ext>
            </a:extLst>
          </p:cNvPr>
          <p:cNvSpPr>
            <a:spLocks noChangeAspect="1"/>
          </p:cNvSpPr>
          <p:nvPr/>
        </p:nvSpPr>
        <p:spPr>
          <a:xfrm>
            <a:off x="8528604" y="2512713"/>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900" b="1" kern="0">
                <a:solidFill>
                  <a:srgbClr val="FFFFFF"/>
                </a:solidFill>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kern="0">
              <a:solidFill>
                <a:srgbClr val="FFFFFF"/>
              </a:solidFill>
              <a:latin typeface="Meiryo" panose="020B0604030504040204" pitchFamily="34" charset="-128"/>
              <a:ea typeface="Meiryo" panose="020B0604030504040204" pitchFamily="34" charset="-128"/>
              <a:cs typeface="Segoe UI" panose="020B0502040204020203" pitchFamily="34" charset="0"/>
            </a:endParaRPr>
          </a:p>
        </p:txBody>
      </p:sp>
      <p:sp>
        <p:nvSpPr>
          <p:cNvPr id="4" name="正方形/長方形 3">
            <a:extLst>
              <a:ext uri="{FF2B5EF4-FFF2-40B4-BE49-F238E27FC236}">
                <a16:creationId xmlns:a16="http://schemas.microsoft.com/office/drawing/2014/main" id="{E6B8BF9F-9C59-EA21-EAAA-0768B6BB96CE}"/>
              </a:ext>
            </a:extLst>
          </p:cNvPr>
          <p:cNvSpPr/>
          <p:nvPr/>
        </p:nvSpPr>
        <p:spPr>
          <a:xfrm>
            <a:off x="434974" y="5873818"/>
            <a:ext cx="9740157" cy="584775"/>
          </a:xfrm>
          <a:prstGeom prst="rect">
            <a:avLst/>
          </a:prstGeom>
        </p:spPr>
        <p:txBody>
          <a:bodyPr wrap="square" lIns="91440" tIns="45720" rIns="91440" bIns="45720" anchor="t">
            <a:spAutoFit/>
          </a:bodyPr>
          <a:lstStyle/>
          <a:p>
            <a:pPr eaLnBrk="1" fontAlgn="auto" hangingPunct="1">
              <a:spcBef>
                <a:spcPts val="0"/>
              </a:spcBef>
              <a:spcAft>
                <a:spcPts val="0"/>
              </a:spcAft>
              <a:defRPr/>
            </a:pPr>
            <a:r>
              <a:rPr lang="en-US" altLang="ja-JP" sz="800" kern="0" dirty="0">
                <a:solidFill>
                  <a:srgbClr val="0D0D0D"/>
                </a:solidFill>
                <a:latin typeface="Meiryo"/>
                <a:ea typeface="Meiryo"/>
              </a:rPr>
              <a:t>※SP</a:t>
            </a:r>
            <a:r>
              <a:rPr lang="ja-JP" altLang="en-US" sz="800" kern="0" dirty="0">
                <a:solidFill>
                  <a:srgbClr val="0D0D0D"/>
                </a:solidFill>
                <a:latin typeface="Meiryo"/>
                <a:ea typeface="Meiryo"/>
              </a:rPr>
              <a:t>はスマートフォン、</a:t>
            </a:r>
            <a:r>
              <a:rPr lang="en-US" altLang="ja-JP" sz="800" kern="0" dirty="0">
                <a:solidFill>
                  <a:srgbClr val="0D0D0D"/>
                </a:solidFill>
                <a:latin typeface="Meiryo"/>
                <a:ea typeface="Meiryo"/>
              </a:rPr>
              <a:t>PC</a:t>
            </a:r>
            <a:r>
              <a:rPr lang="ja-JP" altLang="en-US" sz="800" kern="0" dirty="0">
                <a:solidFill>
                  <a:srgbClr val="0D0D0D"/>
                </a:solidFill>
                <a:latin typeface="Meiryo"/>
                <a:ea typeface="Meiryo"/>
              </a:rPr>
              <a:t>はパソコン、</a:t>
            </a:r>
            <a:r>
              <a:rPr lang="en-US" altLang="ja-JP" sz="800" kern="0" dirty="0">
                <a:solidFill>
                  <a:srgbClr val="0D0D0D"/>
                </a:solidFill>
                <a:latin typeface="Meiryo"/>
                <a:ea typeface="Meiryo"/>
              </a:rPr>
              <a:t>MD</a:t>
            </a:r>
            <a:r>
              <a:rPr lang="ja-JP" altLang="en-US" sz="800" kern="0" dirty="0">
                <a:solidFill>
                  <a:srgbClr val="0D0D0D"/>
                </a:solidFill>
                <a:latin typeface="Meiryo"/>
                <a:ea typeface="Meiryo"/>
              </a:rPr>
              <a:t>はマルチデバイスの略称です。</a:t>
            </a:r>
          </a:p>
          <a:p>
            <a:pPr eaLnBrk="1" fontAlgn="auto" hangingPunct="1">
              <a:spcBef>
                <a:spcPts val="0"/>
              </a:spcBef>
              <a:spcAft>
                <a:spcPts val="0"/>
              </a:spcAft>
              <a:defRPr/>
            </a:pPr>
            <a:r>
              <a:rPr lang="en-US" altLang="ja-JP" sz="800" kern="0" dirty="0">
                <a:solidFill>
                  <a:srgbClr val="0D0D0D"/>
                </a:solidFill>
                <a:latin typeface="Meiryo"/>
                <a:ea typeface="Meiryo"/>
              </a:rPr>
              <a:t>※</a:t>
            </a:r>
            <a:r>
              <a:rPr lang="en-US" altLang="ja-JP" sz="800" kern="0" dirty="0" err="1">
                <a:solidFill>
                  <a:srgbClr val="0D0D0D"/>
                </a:solidFill>
                <a:latin typeface="Meiryo"/>
                <a:ea typeface="Meiryo"/>
              </a:rPr>
              <a:t>vCPM</a:t>
            </a:r>
            <a:r>
              <a:rPr lang="ja-JP" altLang="en-US" sz="800" kern="0" dirty="0">
                <a:solidFill>
                  <a:srgbClr val="0D0D0D"/>
                </a:solidFill>
                <a:latin typeface="Meiryo"/>
                <a:ea typeface="Meiryo"/>
              </a:rPr>
              <a:t>はビューアブルインプレッション</a:t>
            </a:r>
            <a:r>
              <a:rPr lang="en-US" altLang="ja-JP" sz="800" kern="0" dirty="0">
                <a:solidFill>
                  <a:srgbClr val="0D0D0D"/>
                </a:solidFill>
                <a:latin typeface="Meiryo"/>
                <a:ea typeface="Meiryo"/>
              </a:rPr>
              <a:t>1,000</a:t>
            </a:r>
            <a:r>
              <a:rPr lang="ja-JP" altLang="en-US" sz="800" kern="0" dirty="0">
                <a:solidFill>
                  <a:srgbClr val="0D0D0D"/>
                </a:solidFill>
                <a:latin typeface="Meiryo"/>
                <a:ea typeface="Meiryo"/>
              </a:rPr>
              <a:t>回あたりにかかる見込み広告費用です。 </a:t>
            </a:r>
          </a:p>
          <a:p>
            <a:pPr eaLnBrk="1" fontAlgn="auto" hangingPunct="1">
              <a:spcBef>
                <a:spcPts val="0"/>
              </a:spcBef>
              <a:spcAft>
                <a:spcPts val="0"/>
              </a:spcAft>
              <a:defRPr/>
            </a:pPr>
            <a:r>
              <a:rPr lang="en-US" altLang="ja-JP" sz="800" kern="0" dirty="0">
                <a:solidFill>
                  <a:srgbClr val="0D0D0D"/>
                </a:solidFill>
                <a:latin typeface="Meiryo"/>
                <a:ea typeface="Meiryo"/>
              </a:rPr>
              <a:t>※</a:t>
            </a:r>
            <a:r>
              <a:rPr lang="en-US" altLang="ja-JP" sz="800" kern="0" dirty="0" err="1">
                <a:solidFill>
                  <a:srgbClr val="0D0D0D"/>
                </a:solidFill>
                <a:latin typeface="Meiryo"/>
                <a:ea typeface="Meiryo"/>
              </a:rPr>
              <a:t>vimps</a:t>
            </a:r>
            <a:r>
              <a:rPr lang="ja-JP" altLang="en-US" sz="800" kern="0" dirty="0">
                <a:solidFill>
                  <a:srgbClr val="0D0D0D"/>
                </a:solidFill>
                <a:latin typeface="Meiryo"/>
                <a:ea typeface="Meiryo"/>
              </a:rPr>
              <a:t>はビューアブルインプレッションの略称です。</a:t>
            </a:r>
          </a:p>
          <a:p>
            <a:pPr eaLnBrk="1" fontAlgn="auto" hangingPunct="1">
              <a:spcBef>
                <a:spcPts val="0"/>
              </a:spcBef>
              <a:spcAft>
                <a:spcPts val="0"/>
              </a:spcAft>
              <a:defRPr/>
            </a:pPr>
            <a:r>
              <a:rPr lang="en-US" altLang="ja-JP" sz="800" b="1" kern="0" dirty="0">
                <a:solidFill>
                  <a:srgbClr val="002AFF"/>
                </a:solidFill>
                <a:latin typeface="Meiryo"/>
                <a:ea typeface="Meiryo"/>
              </a:rPr>
              <a:t>※</a:t>
            </a:r>
            <a:r>
              <a:rPr lang="ja-JP" altLang="en-US" sz="800" b="1" kern="0" dirty="0">
                <a:solidFill>
                  <a:srgbClr val="002AFF"/>
                </a:solidFill>
                <a:latin typeface="Meiryo"/>
                <a:ea typeface="Meiryo"/>
              </a:rPr>
              <a:t>連続掲載は、同一広告主様において各デバイスごとに</a:t>
            </a:r>
            <a:r>
              <a:rPr lang="en-US" altLang="ja-JP" sz="800" b="1" kern="0" dirty="0">
                <a:solidFill>
                  <a:srgbClr val="002AFF"/>
                </a:solidFill>
                <a:latin typeface="Meiryo"/>
                <a:ea typeface="Meiryo"/>
              </a:rPr>
              <a:t>2</a:t>
            </a:r>
            <a:r>
              <a:rPr lang="ja-JP" altLang="en-US" sz="800" b="1" kern="0" dirty="0">
                <a:solidFill>
                  <a:srgbClr val="002AFF"/>
                </a:solidFill>
                <a:latin typeface="Meiryo"/>
                <a:ea typeface="Meiryo"/>
              </a:rPr>
              <a:t>日を上限とします。ただし、</a:t>
            </a:r>
            <a:r>
              <a:rPr lang="en-US" altLang="ja-JP" sz="800" b="1" kern="0" dirty="0">
                <a:solidFill>
                  <a:srgbClr val="002AFF"/>
                </a:solidFill>
                <a:latin typeface="Meiryo"/>
                <a:ea typeface="Meiryo"/>
              </a:rPr>
              <a:t>2</a:t>
            </a:r>
            <a:r>
              <a:rPr lang="ja-JP" altLang="en-US" sz="800" b="1" kern="0" dirty="0">
                <a:solidFill>
                  <a:srgbClr val="002AFF"/>
                </a:solidFill>
                <a:latin typeface="Meiryo"/>
                <a:ea typeface="Meiryo"/>
              </a:rPr>
              <a:t>日連続で同一クリエイティブ（画像・見出し）や同等のクリエイティブを掲載することはできません。</a:t>
            </a:r>
          </a:p>
        </p:txBody>
      </p:sp>
      <p:sp>
        <p:nvSpPr>
          <p:cNvPr id="6" name="正方形/長方形 5">
            <a:extLst>
              <a:ext uri="{FF2B5EF4-FFF2-40B4-BE49-F238E27FC236}">
                <a16:creationId xmlns:a16="http://schemas.microsoft.com/office/drawing/2014/main" id="{0780E832-6B39-BE39-82BA-5A50A8852D75}"/>
              </a:ext>
            </a:extLst>
          </p:cNvPr>
          <p:cNvSpPr/>
          <p:nvPr/>
        </p:nvSpPr>
        <p:spPr>
          <a:xfrm>
            <a:off x="9059787" y="5848229"/>
            <a:ext cx="2281074" cy="227755"/>
          </a:xfrm>
          <a:prstGeom prst="rect">
            <a:avLst/>
          </a:prstGeom>
        </p:spPr>
        <p:txBody>
          <a:bodyPr wrap="none" lIns="0" tIns="45720" rIns="0" bIns="45720" anchor="t">
            <a:spAutoFit/>
          </a:bodyPr>
          <a:lstStyle/>
          <a:p>
            <a:pPr eaLnBrk="1" fontAlgn="auto" hangingPunct="1">
              <a:lnSpc>
                <a:spcPct val="110000"/>
              </a:lnSpc>
              <a:spcBef>
                <a:spcPts val="0"/>
              </a:spcBef>
              <a:spcAft>
                <a:spcPts val="0"/>
              </a:spcAft>
              <a:defRPr/>
            </a:pPr>
            <a:r>
              <a:rPr kumimoji="0" lang="en-US" altLang="ja-JP" sz="800" kern="0" dirty="0">
                <a:solidFill>
                  <a:srgbClr val="002AFF"/>
                </a:solidFill>
                <a:latin typeface="メイリオ" panose="020B0604030504040204" pitchFamily="50" charset="-128"/>
                <a:ea typeface="メイリオ" panose="020B0604030504040204" pitchFamily="50" charset="-128"/>
              </a:rPr>
              <a:t>※1  </a:t>
            </a:r>
            <a:r>
              <a:rPr lang="en-US" altLang="ja-JP" sz="800" dirty="0">
                <a:solidFill>
                  <a:srgbClr val="002AFF"/>
                </a:solidFill>
                <a:latin typeface="メイリオ" panose="020B0604030504040204" pitchFamily="50" charset="-128"/>
                <a:ea typeface="メイリオ" panose="020B0604030504040204" pitchFamily="50" charset="-128"/>
              </a:rPr>
              <a:t>FQ</a:t>
            </a:r>
            <a:r>
              <a:rPr lang="ja-JP" altLang="en-US" sz="800" dirty="0">
                <a:solidFill>
                  <a:srgbClr val="002AFF"/>
                </a:solidFill>
                <a:latin typeface="メイリオ" panose="020B0604030504040204" pitchFamily="50" charset="-128"/>
                <a:ea typeface="メイリオ" panose="020B0604030504040204" pitchFamily="50" charset="-128"/>
              </a:rPr>
              <a:t>指定、年齢指定、性別指定の掛け率含む</a:t>
            </a:r>
            <a:endParaRPr kumimoji="0" lang="en-US" altLang="ja-JP" sz="800" kern="0" dirty="0">
              <a:solidFill>
                <a:srgbClr val="002AFF"/>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109230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0ADA39-7EFF-3002-D705-CFD6F7B33F87}"/>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709EFF62-F8AF-A13A-2D2D-4542F476F80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D39C639A-06B7-A258-370B-FEE6FFF36E1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角丸四角形 3">
            <a:extLst>
              <a:ext uri="{FF2B5EF4-FFF2-40B4-BE49-F238E27FC236}">
                <a16:creationId xmlns:a16="http://schemas.microsoft.com/office/drawing/2014/main" id="{9C5D0A42-98D2-A89D-660C-85C8D5879D68}"/>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商品一覧</a:t>
            </a:r>
          </a:p>
        </p:txBody>
      </p:sp>
      <p:sp>
        <p:nvSpPr>
          <p:cNvPr id="11" name="テキスト プレースホルダー 35">
            <a:extLst>
              <a:ext uri="{FF2B5EF4-FFF2-40B4-BE49-F238E27FC236}">
                <a16:creationId xmlns:a16="http://schemas.microsoft.com/office/drawing/2014/main" id="{A0A57B4F-5019-F95D-5EB8-F7085F42E705}"/>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p>
        </p:txBody>
      </p:sp>
      <p:graphicFrame>
        <p:nvGraphicFramePr>
          <p:cNvPr id="2" name="表 1">
            <a:extLst>
              <a:ext uri="{FF2B5EF4-FFF2-40B4-BE49-F238E27FC236}">
                <a16:creationId xmlns:a16="http://schemas.microsoft.com/office/drawing/2014/main" id="{830EC228-BB4E-31ED-28C2-97AEF9A8A2B6}"/>
              </a:ext>
            </a:extLst>
          </p:cNvPr>
          <p:cNvGraphicFramePr>
            <a:graphicFrameLocks noGrp="1"/>
          </p:cNvGraphicFramePr>
          <p:nvPr>
            <p:extLst>
              <p:ext uri="{D42A27DB-BD31-4B8C-83A1-F6EECF244321}">
                <p14:modId xmlns:p14="http://schemas.microsoft.com/office/powerpoint/2010/main" val="1400360912"/>
              </p:ext>
            </p:extLst>
          </p:nvPr>
        </p:nvGraphicFramePr>
        <p:xfrm>
          <a:off x="356616" y="993777"/>
          <a:ext cx="11484864" cy="4852692"/>
        </p:xfrm>
        <a:graphic>
          <a:graphicData uri="http://schemas.openxmlformats.org/drawingml/2006/table">
            <a:tbl>
              <a:tblPr firstCol="1" bandRow="1"/>
              <a:tblGrid>
                <a:gridCol w="2304825">
                  <a:extLst>
                    <a:ext uri="{9D8B030D-6E8A-4147-A177-3AD203B41FA5}">
                      <a16:colId xmlns:a16="http://schemas.microsoft.com/office/drawing/2014/main" val="792911817"/>
                    </a:ext>
                  </a:extLst>
                </a:gridCol>
                <a:gridCol w="1033332">
                  <a:extLst>
                    <a:ext uri="{9D8B030D-6E8A-4147-A177-3AD203B41FA5}">
                      <a16:colId xmlns:a16="http://schemas.microsoft.com/office/drawing/2014/main" val="1525620392"/>
                    </a:ext>
                  </a:extLst>
                </a:gridCol>
                <a:gridCol w="1910499">
                  <a:extLst>
                    <a:ext uri="{9D8B030D-6E8A-4147-A177-3AD203B41FA5}">
                      <a16:colId xmlns:a16="http://schemas.microsoft.com/office/drawing/2014/main" val="3835180974"/>
                    </a:ext>
                  </a:extLst>
                </a:gridCol>
                <a:gridCol w="1024128">
                  <a:extLst>
                    <a:ext uri="{9D8B030D-6E8A-4147-A177-3AD203B41FA5}">
                      <a16:colId xmlns:a16="http://schemas.microsoft.com/office/drawing/2014/main" val="1245150779"/>
                    </a:ext>
                  </a:extLst>
                </a:gridCol>
                <a:gridCol w="2057400">
                  <a:extLst>
                    <a:ext uri="{9D8B030D-6E8A-4147-A177-3AD203B41FA5}">
                      <a16:colId xmlns:a16="http://schemas.microsoft.com/office/drawing/2014/main" val="360912566"/>
                    </a:ext>
                  </a:extLst>
                </a:gridCol>
                <a:gridCol w="1271016">
                  <a:extLst>
                    <a:ext uri="{9D8B030D-6E8A-4147-A177-3AD203B41FA5}">
                      <a16:colId xmlns:a16="http://schemas.microsoft.com/office/drawing/2014/main" val="2036242688"/>
                    </a:ext>
                  </a:extLst>
                </a:gridCol>
                <a:gridCol w="1883664">
                  <a:extLst>
                    <a:ext uri="{9D8B030D-6E8A-4147-A177-3AD203B41FA5}">
                      <a16:colId xmlns:a16="http://schemas.microsoft.com/office/drawing/2014/main" val="3658776351"/>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latin typeface="Meiryo"/>
                          <a:ea typeface="Meiryo"/>
                        </a:rPr>
                        <a:t>Yahoo! JAPAN</a:t>
                      </a:r>
                      <a:r>
                        <a:rPr kumimoji="1" lang="ja-JP" altLang="en-US" sz="1050" b="1" dirty="0">
                          <a:solidFill>
                            <a:schemeClr val="bg1"/>
                          </a:solidFill>
                          <a:latin typeface="Meiryo"/>
                          <a:ea typeface="Meiryo"/>
                        </a:rPr>
                        <a:t>トップページ　トピックス</a:t>
                      </a:r>
                      <a:r>
                        <a:rPr kumimoji="1" lang="en-US" altLang="ja-JP" sz="1050" b="1" dirty="0">
                          <a:solidFill>
                            <a:schemeClr val="bg1"/>
                          </a:solidFill>
                          <a:latin typeface="Meiryo"/>
                          <a:ea typeface="Meiryo"/>
                        </a:rPr>
                        <a:t>PR</a:t>
                      </a:r>
                      <a:r>
                        <a:rPr kumimoji="1" lang="ja-JP" altLang="en-US" sz="1050" b="1" dirty="0">
                          <a:solidFill>
                            <a:schemeClr val="bg1"/>
                          </a:solidFill>
                          <a:latin typeface="Meiryo"/>
                          <a:ea typeface="Meiryo"/>
                        </a:rPr>
                        <a:t>　</a:t>
                      </a:r>
                      <a:r>
                        <a:rPr kumimoji="1" lang="en-US" altLang="ja-JP" sz="1050" b="1" dirty="0">
                          <a:solidFill>
                            <a:schemeClr val="bg1"/>
                          </a:solidFill>
                          <a:latin typeface="Meiryo"/>
                          <a:ea typeface="Meiryo"/>
                        </a:rPr>
                        <a:t>SP</a:t>
                      </a:r>
                      <a:r>
                        <a:rPr kumimoji="1" lang="ja-JP" altLang="en-US" sz="1050" b="1" dirty="0">
                          <a:solidFill>
                            <a:schemeClr val="bg1"/>
                          </a:solidFill>
                          <a:latin typeface="Meiryo"/>
                          <a:ea typeface="Meiryo"/>
                        </a:rPr>
                        <a:t>（オールリーチ　</a:t>
                      </a:r>
                      <a:r>
                        <a:rPr kumimoji="1" lang="en-US" altLang="ja-JP" sz="1050" b="1" dirty="0">
                          <a:solidFill>
                            <a:schemeClr val="bg1"/>
                          </a:solidFill>
                          <a:latin typeface="Meiryo"/>
                          <a:ea typeface="Meiryo"/>
                        </a:rPr>
                        <a:t>Plus</a:t>
                      </a:r>
                      <a:r>
                        <a:rPr kumimoji="1" lang="ja-JP" altLang="en-US" sz="1050" b="1" dirty="0">
                          <a:solidFill>
                            <a:schemeClr val="bg1"/>
                          </a:solidFill>
                          <a:latin typeface="Meiryo"/>
                          <a:ea typeface="Meiryo"/>
                        </a:rPr>
                        <a:t>）（女性）</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latin typeface="Meiryo"/>
                          <a:ea typeface="Meiryo"/>
                        </a:rPr>
                        <a:t>Yahoo! JAPAN</a:t>
                      </a:r>
                      <a:r>
                        <a:rPr kumimoji="1" lang="ja-JP" altLang="en-US" sz="1050" b="1" dirty="0">
                          <a:solidFill>
                            <a:schemeClr val="bg1"/>
                          </a:solidFill>
                          <a:latin typeface="Meiryo"/>
                          <a:ea typeface="Meiryo"/>
                        </a:rPr>
                        <a:t>トップページ　トピックス</a:t>
                      </a:r>
                      <a:r>
                        <a:rPr kumimoji="1" lang="en-US" altLang="ja-JP" sz="1050" b="1" dirty="0">
                          <a:solidFill>
                            <a:schemeClr val="bg1"/>
                          </a:solidFill>
                          <a:latin typeface="Meiryo"/>
                          <a:ea typeface="Meiryo"/>
                        </a:rPr>
                        <a:t>PR</a:t>
                      </a:r>
                      <a:r>
                        <a:rPr kumimoji="1" lang="ja-JP" altLang="en-US" sz="1050" b="1" dirty="0">
                          <a:solidFill>
                            <a:schemeClr val="bg1"/>
                          </a:solidFill>
                          <a:latin typeface="Meiryo"/>
                          <a:ea typeface="Meiryo"/>
                        </a:rPr>
                        <a:t>　</a:t>
                      </a:r>
                      <a:r>
                        <a:rPr kumimoji="1" lang="en-US" altLang="ja-JP" sz="1050" b="1" dirty="0">
                          <a:solidFill>
                            <a:schemeClr val="bg1"/>
                          </a:solidFill>
                          <a:latin typeface="Meiryo"/>
                          <a:ea typeface="Meiryo"/>
                        </a:rPr>
                        <a:t>SP</a:t>
                      </a:r>
                      <a:r>
                        <a:rPr kumimoji="1" lang="ja-JP" altLang="en-US" sz="1050" b="1" dirty="0">
                          <a:solidFill>
                            <a:schemeClr val="bg1"/>
                          </a:solidFill>
                          <a:latin typeface="Meiryo"/>
                          <a:ea typeface="Meiryo"/>
                        </a:rPr>
                        <a:t>（オールリーチ　</a:t>
                      </a:r>
                      <a:r>
                        <a:rPr kumimoji="1" lang="en-US" altLang="ja-JP" sz="1050" b="1" dirty="0">
                          <a:solidFill>
                            <a:schemeClr val="bg1"/>
                          </a:solidFill>
                          <a:latin typeface="Meiryo"/>
                          <a:ea typeface="Meiryo"/>
                        </a:rPr>
                        <a:t>Plus</a:t>
                      </a:r>
                      <a:r>
                        <a:rPr kumimoji="1" lang="ja-JP" altLang="en-US" sz="1050" b="1" dirty="0">
                          <a:solidFill>
                            <a:schemeClr val="bg1"/>
                          </a:solidFill>
                          <a:latin typeface="Meiryo"/>
                          <a:ea typeface="Meiryo"/>
                        </a:rPr>
                        <a:t>）</a:t>
                      </a:r>
                      <a:endParaRPr kumimoji="1" lang="en-US" altLang="ja-JP" sz="1050" b="1" dirty="0">
                        <a:solidFill>
                          <a:schemeClr val="bg1"/>
                        </a:solidFill>
                        <a:latin typeface="Meiryo"/>
                        <a:ea typeface="Meiryo"/>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latin typeface="Meiryo"/>
                          <a:ea typeface="Meiryo"/>
                        </a:rPr>
                        <a:t>（女性　</a:t>
                      </a:r>
                      <a:r>
                        <a:rPr kumimoji="1" lang="en-US" altLang="ja-JP" sz="1050" b="1" dirty="0">
                          <a:solidFill>
                            <a:schemeClr val="bg1"/>
                          </a:solidFill>
                          <a:latin typeface="Meiryo"/>
                          <a:ea typeface="Meiryo"/>
                        </a:rPr>
                        <a:t>20</a:t>
                      </a:r>
                      <a:r>
                        <a:rPr kumimoji="1" lang="ja-JP" altLang="en-US" sz="1050" b="1" dirty="0">
                          <a:solidFill>
                            <a:schemeClr val="bg1"/>
                          </a:solidFill>
                          <a:latin typeface="Meiryo"/>
                          <a:ea typeface="Meiryo"/>
                        </a:rPr>
                        <a:t>～</a:t>
                      </a:r>
                      <a:r>
                        <a:rPr kumimoji="1" lang="en-US" altLang="ja-JP" sz="1050" b="1" dirty="0">
                          <a:solidFill>
                            <a:schemeClr val="bg1"/>
                          </a:solidFill>
                          <a:latin typeface="Meiryo"/>
                          <a:ea typeface="Meiryo"/>
                        </a:rPr>
                        <a:t>39</a:t>
                      </a:r>
                      <a:r>
                        <a:rPr kumimoji="1" lang="ja-JP" altLang="en-US" sz="1050" b="1" dirty="0">
                          <a:solidFill>
                            <a:schemeClr val="bg1"/>
                          </a:solidFill>
                          <a:latin typeface="Meiryo"/>
                          <a:ea typeface="Meiryo"/>
                        </a:rPr>
                        <a:t>歳）</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latin typeface="Meiryo"/>
                          <a:ea typeface="Meiryo"/>
                        </a:rPr>
                        <a:t>Yahoo! JAPAN</a:t>
                      </a:r>
                      <a:r>
                        <a:rPr kumimoji="1" lang="ja-JP" altLang="en-US" sz="1050" b="1" dirty="0">
                          <a:solidFill>
                            <a:schemeClr val="bg1"/>
                          </a:solidFill>
                          <a:latin typeface="Meiryo"/>
                          <a:ea typeface="Meiryo"/>
                        </a:rPr>
                        <a:t>トップページ　トピックス</a:t>
                      </a:r>
                      <a:endParaRPr kumimoji="1" lang="en-US" altLang="ja-JP" sz="1050" b="1" dirty="0">
                        <a:solidFill>
                          <a:schemeClr val="bg1"/>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latin typeface="Meiryo"/>
                          <a:ea typeface="Meiryo"/>
                        </a:rPr>
                        <a:t>PR</a:t>
                      </a:r>
                      <a:r>
                        <a:rPr kumimoji="1" lang="ja-JP" altLang="en-US" sz="1050" b="1" dirty="0">
                          <a:solidFill>
                            <a:schemeClr val="bg1"/>
                          </a:solidFill>
                          <a:latin typeface="Meiryo"/>
                          <a:ea typeface="Meiryo"/>
                        </a:rPr>
                        <a:t>　</a:t>
                      </a:r>
                      <a:r>
                        <a:rPr kumimoji="1" lang="en-US" altLang="ja-JP" sz="1050" b="1" dirty="0">
                          <a:solidFill>
                            <a:schemeClr val="bg1"/>
                          </a:solidFill>
                          <a:latin typeface="Meiryo"/>
                          <a:ea typeface="Meiryo"/>
                        </a:rPr>
                        <a:t>SP</a:t>
                      </a:r>
                      <a:r>
                        <a:rPr kumimoji="1" lang="ja-JP" altLang="en-US" sz="1050" b="1" dirty="0">
                          <a:solidFill>
                            <a:schemeClr val="bg1"/>
                          </a:solidFill>
                          <a:latin typeface="Meiryo"/>
                          <a:ea typeface="Meiryo"/>
                        </a:rPr>
                        <a:t>（オールリーチ　</a:t>
                      </a:r>
                      <a:r>
                        <a:rPr kumimoji="1" lang="en-US" altLang="ja-JP" sz="1050" b="1" dirty="0">
                          <a:solidFill>
                            <a:schemeClr val="bg1"/>
                          </a:solidFill>
                          <a:latin typeface="Meiryo"/>
                          <a:ea typeface="Meiryo"/>
                        </a:rPr>
                        <a:t>Plus</a:t>
                      </a:r>
                      <a:r>
                        <a:rPr kumimoji="1" lang="ja-JP" altLang="en-US" sz="1050" b="1" dirty="0">
                          <a:solidFill>
                            <a:schemeClr val="bg1"/>
                          </a:solidFill>
                          <a:latin typeface="Meiryo"/>
                          <a:ea typeface="Meiryo"/>
                        </a:rPr>
                        <a:t>）</a:t>
                      </a:r>
                      <a:endParaRPr kumimoji="1" lang="en-US" altLang="ja-JP" sz="1050" b="1" dirty="0">
                        <a:solidFill>
                          <a:schemeClr val="bg1"/>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latin typeface="Meiryo"/>
                          <a:ea typeface="Meiryo"/>
                        </a:rPr>
                        <a:t>（女性　</a:t>
                      </a:r>
                      <a:r>
                        <a:rPr kumimoji="1" lang="en-US" altLang="ja-JP" sz="1050" b="1" dirty="0">
                          <a:solidFill>
                            <a:schemeClr val="bg1"/>
                          </a:solidFill>
                          <a:latin typeface="Meiryo"/>
                          <a:ea typeface="Meiryo"/>
                        </a:rPr>
                        <a:t>40</a:t>
                      </a:r>
                      <a:r>
                        <a:rPr kumimoji="1" lang="ja-JP" altLang="en-US" sz="1050" b="1" dirty="0">
                          <a:solidFill>
                            <a:schemeClr val="bg1"/>
                          </a:solidFill>
                          <a:latin typeface="Meiryo"/>
                          <a:ea typeface="Meiryo"/>
                        </a:rPr>
                        <a:t>～</a:t>
                      </a:r>
                      <a:r>
                        <a:rPr kumimoji="1" lang="en-US" altLang="ja-JP" sz="1050" b="1" dirty="0">
                          <a:solidFill>
                            <a:schemeClr val="bg1"/>
                          </a:solidFill>
                          <a:latin typeface="Meiryo"/>
                          <a:ea typeface="Meiryo"/>
                        </a:rPr>
                        <a:t>59</a:t>
                      </a:r>
                      <a:r>
                        <a:rPr kumimoji="1" lang="ja-JP" altLang="en-US" sz="1050" b="1" dirty="0">
                          <a:solidFill>
                            <a:schemeClr val="bg1"/>
                          </a:solidFill>
                          <a:latin typeface="Meiryo"/>
                          <a:ea typeface="Meiryo"/>
                        </a:rPr>
                        <a:t>歳）</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内容変更</a:t>
                      </a:r>
                    </a:p>
                  </a:txBody>
                  <a:tcPr marT="36000" marB="0"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1000013252</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内容変更</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1000013251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内容変更</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a:solidFill>
                            <a:srgbClr val="0D0D0D"/>
                          </a:solidFill>
                          <a:latin typeface="Meiryo" panose="020B0604030504040204" pitchFamily="34" charset="-128"/>
                          <a:ea typeface="Meiryo" panose="020B0604030504040204" pitchFamily="34" charset="-128"/>
                        </a:rPr>
                        <a:t>1000013265</a:t>
                      </a:r>
                      <a:endParaRPr kumimoji="1" lang="ja-JP" altLang="en-US" sz="1050" dirty="0">
                        <a:solidFill>
                          <a:srgbClr val="0D0D0D"/>
                        </a:solidFill>
                        <a:latin typeface="Meiryo" panose="020B0604030504040204" pitchFamily="34" charset="-128"/>
                        <a:ea typeface="Meiryo" panose="020B0604030504040204" pitchFamily="34" charset="-128"/>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mpd="sng">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1050" kern="1200" dirty="0">
                          <a:solidFill>
                            <a:srgbClr val="0D0D0D"/>
                          </a:solidFill>
                          <a:latin typeface="メイリオ"/>
                          <a:ea typeface="メイリオ"/>
                          <a:cs typeface="+mn-cs"/>
                        </a:rPr>
                        <a:t>2026</a:t>
                      </a:r>
                      <a:r>
                        <a:rPr kumimoji="1" lang="ja-JP" altLang="en-US" sz="1050" kern="1200" dirty="0">
                          <a:solidFill>
                            <a:srgbClr val="0D0D0D"/>
                          </a:solidFill>
                          <a:latin typeface="メイリオ"/>
                          <a:ea typeface="メイリオ"/>
                          <a:cs typeface="+mn-cs"/>
                        </a:rPr>
                        <a:t>年</a:t>
                      </a:r>
                      <a:r>
                        <a:rPr kumimoji="1" lang="en-US" altLang="ja-JP" sz="1050" kern="1200" dirty="0">
                          <a:solidFill>
                            <a:srgbClr val="0D0D0D"/>
                          </a:solidFill>
                          <a:latin typeface="メイリオ"/>
                          <a:ea typeface="メイリオ"/>
                          <a:cs typeface="+mn-cs"/>
                        </a:rPr>
                        <a:t>1</a:t>
                      </a:r>
                      <a:r>
                        <a:rPr kumimoji="1" lang="ja-JP" altLang="en-US" sz="1050" kern="1200" dirty="0">
                          <a:solidFill>
                            <a:srgbClr val="0D0D0D"/>
                          </a:solidFill>
                          <a:latin typeface="メイリオ"/>
                          <a:ea typeface="メイリオ"/>
                          <a:cs typeface="+mn-cs"/>
                        </a:rPr>
                        <a:t>月</a:t>
                      </a:r>
                      <a:r>
                        <a:rPr kumimoji="1" lang="en-US" altLang="ja-JP" sz="1050" kern="1200" dirty="0">
                          <a:solidFill>
                            <a:srgbClr val="0D0D0D"/>
                          </a:solidFill>
                          <a:latin typeface="メイリオ"/>
                          <a:ea typeface="メイリオ"/>
                          <a:cs typeface="+mn-cs"/>
                        </a:rPr>
                        <a:t>29</a:t>
                      </a:r>
                      <a:r>
                        <a:rPr kumimoji="1" lang="ja-JP" altLang="en-US" sz="1050" kern="1200" dirty="0">
                          <a:solidFill>
                            <a:srgbClr val="0D0D0D"/>
                          </a:solidFill>
                          <a:latin typeface="メイリオ"/>
                          <a:ea typeface="メイリオ"/>
                          <a:cs typeface="+mn-cs"/>
                        </a:rPr>
                        <a:t>日</a:t>
                      </a:r>
                      <a:r>
                        <a:rPr lang="en-US" altLang="ja-JP" sz="1050" kern="1200" dirty="0">
                          <a:solidFill>
                            <a:srgbClr val="0D0D0D"/>
                          </a:solidFill>
                          <a:latin typeface="メイリオ"/>
                          <a:ea typeface="メイリオ"/>
                          <a:cs typeface="+mn-cs"/>
                        </a:rPr>
                        <a:t>(</a:t>
                      </a:r>
                      <a:r>
                        <a:rPr lang="ja-JP" altLang="en-US" sz="1050" kern="1200" dirty="0">
                          <a:solidFill>
                            <a:srgbClr val="0D0D0D"/>
                          </a:solidFill>
                          <a:latin typeface="メイリオ"/>
                          <a:ea typeface="メイリオ"/>
                          <a:cs typeface="+mn-cs"/>
                        </a:rPr>
                        <a:t>木</a:t>
                      </a:r>
                      <a:r>
                        <a:rPr lang="en-US" altLang="ja-JP" sz="1050" kern="1200" dirty="0">
                          <a:solidFill>
                            <a:srgbClr val="0D0D0D"/>
                          </a:solidFill>
                          <a:latin typeface="メイリオ"/>
                          <a:ea typeface="メイリオ"/>
                          <a:cs typeface="+mn-cs"/>
                        </a:rPr>
                        <a:t>)</a:t>
                      </a:r>
                      <a:endParaRPr kumimoji="1" lang="ja-JP" altLang="en-US" sz="1050" kern="1200" dirty="0">
                        <a:solidFill>
                          <a:srgbClr val="0D0D0D"/>
                        </a:solidFill>
                        <a:latin typeface="メイリオ"/>
                        <a:ea typeface="メイリオ"/>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広告タイプ</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メインメディアの形式</a:t>
                      </a:r>
                      <a:r>
                        <a:rPr kumimoji="1" lang="en-US" altLang="ja-JP" sz="900" b="0" kern="1200">
                          <a:solidFill>
                            <a:schemeClr val="bg1"/>
                          </a:solidFill>
                          <a:latin typeface="Meiryo"/>
                          <a:ea typeface="Meiryo"/>
                          <a:cs typeface="+mn-cs"/>
                        </a:rPr>
                        <a:t>/</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50" b="0" i="0" kern="1200" dirty="0">
                          <a:solidFill>
                            <a:srgbClr val="0D0D0D"/>
                          </a:solidFill>
                          <a:latin typeface="Meiryo"/>
                          <a:ea typeface="Meiryo"/>
                          <a:cs typeface="+mn-cs"/>
                        </a:rPr>
                        <a:t>トップページ トピックス</a:t>
                      </a:r>
                      <a:r>
                        <a:rPr lang="en-US" altLang="ja-JP" sz="1050" b="0" i="0" kern="1200" dirty="0">
                          <a:solidFill>
                            <a:srgbClr val="0D0D0D"/>
                          </a:solidFill>
                          <a:latin typeface="Meiryo"/>
                          <a:ea typeface="Meiryo"/>
                          <a:cs typeface="+mn-cs"/>
                        </a:rPr>
                        <a:t>PR/</a:t>
                      </a:r>
                      <a:r>
                        <a:rPr lang="ja-JP" altLang="en-US" sz="1050" b="0" i="0" kern="1200" dirty="0">
                          <a:solidFill>
                            <a:srgbClr val="0D0D0D"/>
                          </a:solidFill>
                          <a:latin typeface="Meiryo"/>
                          <a:ea typeface="Meiryo"/>
                          <a:cs typeface="+mn-cs"/>
                        </a:rPr>
                        <a:t>画像</a:t>
                      </a:r>
                      <a:r>
                        <a:rPr lang="en-US" altLang="ja-JP" sz="1050" b="0" i="0" kern="1200" dirty="0">
                          <a:solidFill>
                            <a:srgbClr val="0D0D0D"/>
                          </a:solidFill>
                          <a:latin typeface="Meiryo"/>
                          <a:ea typeface="Meiryo"/>
                          <a:cs typeface="+mn-cs"/>
                        </a:rPr>
                        <a:t>/1</a:t>
                      </a:r>
                      <a:r>
                        <a:rPr lang="ja-JP" altLang="en-US" sz="1050" b="0" i="0" kern="1200" dirty="0">
                          <a:solidFill>
                            <a:srgbClr val="0D0D0D"/>
                          </a:solidFill>
                          <a:latin typeface="Meiryo"/>
                          <a:ea typeface="Meiryo"/>
                          <a:cs typeface="+mn-cs"/>
                        </a:rPr>
                        <a:t>：</a:t>
                      </a:r>
                      <a:r>
                        <a:rPr lang="en-US" altLang="ja-JP" sz="1050" b="0" i="0" kern="1200" dirty="0">
                          <a:solidFill>
                            <a:srgbClr val="0D0D0D"/>
                          </a:solidFill>
                          <a:latin typeface="Meiryo"/>
                          <a:ea typeface="Meiryo"/>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ja-JP" altLang="en-US" sz="900" b="0" kern="1200" dirty="0">
                          <a:solidFill>
                            <a:schemeClr val="bg1"/>
                          </a:solidFill>
                          <a:latin typeface="Meiryo"/>
                          <a:ea typeface="Meiryo"/>
                          <a:cs typeface="+mn-cs"/>
                        </a:rPr>
                        <a:t>バナー</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動画</a:t>
                      </a:r>
                      <a:r>
                        <a:rPr kumimoji="1" lang="en-US" altLang="ja-JP" sz="900" b="0" kern="1200" dirty="0">
                          <a:solidFill>
                            <a:schemeClr val="bg1"/>
                          </a:solidFill>
                          <a:latin typeface="Meiryo"/>
                          <a:ea typeface="Meiryo"/>
                          <a:cs typeface="+mn-cs"/>
                        </a:rPr>
                        <a:t>/16</a:t>
                      </a:r>
                      <a:r>
                        <a:rPr kumimoji="1" lang="ja-JP" altLang="en-US" sz="900" b="0" kern="1200" dirty="0">
                          <a:solidFill>
                            <a:schemeClr val="bg1"/>
                          </a:solidFill>
                          <a:latin typeface="Meiryo"/>
                          <a:ea typeface="Meiryo"/>
                          <a:cs typeface="+mn-cs"/>
                        </a:rPr>
                        <a:t>：</a:t>
                      </a:r>
                      <a:r>
                        <a:rPr kumimoji="1" lang="en-US" altLang="ja-JP" sz="900" b="0" kern="1200" dirty="0">
                          <a:solidFill>
                            <a:schemeClr val="bg1"/>
                          </a:solidFill>
                          <a:latin typeface="Meiryo"/>
                          <a:ea typeface="Meiryo"/>
                          <a:cs typeface="+mn-cs"/>
                        </a:rPr>
                        <a:t>9</a:t>
                      </a:r>
                      <a:r>
                        <a:rPr kumimoji="1" lang="ja-JP" altLang="en-US" sz="900" b="0" kern="1200" dirty="0">
                          <a:solidFill>
                            <a:schemeClr val="bg1"/>
                          </a:solidFill>
                          <a:latin typeface="Meiryo"/>
                          <a:ea typeface="Meiryo"/>
                          <a:cs typeface="+mn-cs"/>
                        </a:rPr>
                        <a:t>広告　</a:t>
                      </a:r>
                      <a:endParaRPr kumimoji="1" lang="en-US" altLang="ja-JP" sz="900" b="0" kern="1200" dirty="0">
                        <a:solidFill>
                          <a:schemeClr val="bg1"/>
                        </a:solidFill>
                        <a:latin typeface="Meiryo"/>
                        <a:ea typeface="Meiryo"/>
                        <a:cs typeface="+mn-cs"/>
                      </a:endParaRPr>
                    </a:p>
                    <a:p>
                      <a:pPr algn="ctr"/>
                      <a:r>
                        <a:rPr kumimoji="1" lang="ja-JP" altLang="en-US" sz="900" b="0" kern="1200" dirty="0">
                          <a:solidFill>
                            <a:schemeClr val="bg1"/>
                          </a:solidFill>
                          <a:latin typeface="Meiryo"/>
                          <a:ea typeface="Meiryo"/>
                          <a:cs typeface="+mn-cs"/>
                        </a:rPr>
                        <a:t>タップ後の動作</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lt"/>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dirty="0">
                          <a:solidFill>
                            <a:srgbClr val="0D0D0D"/>
                          </a:solidFill>
                          <a:latin typeface="Meiryo"/>
                          <a:ea typeface="Meiryo"/>
                          <a:cs typeface="+mn-cs"/>
                        </a:rPr>
                        <a:t>スマートフォン（ウェブ</a:t>
                      </a:r>
                      <a:r>
                        <a:rPr kumimoji="1" lang="en-US" altLang="ja-JP" sz="1050" b="0" i="0" kern="1200" dirty="0">
                          <a:solidFill>
                            <a:srgbClr val="0D0D0D"/>
                          </a:solidFill>
                          <a:latin typeface="Meiryo"/>
                          <a:ea typeface="Meiryo"/>
                          <a:cs typeface="+mn-cs"/>
                        </a:rPr>
                        <a:t>/</a:t>
                      </a:r>
                      <a:r>
                        <a:rPr kumimoji="1" lang="ja-JP" altLang="en-US" sz="1050" b="0" i="0" kern="1200" dirty="0">
                          <a:solidFill>
                            <a:srgbClr val="0D0D0D"/>
                          </a:solidFill>
                          <a:latin typeface="Meiryo"/>
                          <a:ea typeface="Meiryo"/>
                          <a:cs typeface="+mn-cs"/>
                        </a:rPr>
                        <a:t>アプリ）</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　トップページ　トピックス</a:t>
                      </a:r>
                      <a:r>
                        <a:rPr kumimoji="1" lang="en-US" altLang="ja-JP" sz="1050" b="0" i="0" kern="1200" dirty="0">
                          <a:solidFill>
                            <a:srgbClr val="0D0D0D"/>
                          </a:solidFill>
                          <a:latin typeface="Meiryo"/>
                          <a:ea typeface="Meiryo"/>
                          <a:cs typeface="+mn-cs"/>
                        </a:rPr>
                        <a:t>PR</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SP</a:t>
                      </a:r>
                      <a:r>
                        <a:rPr kumimoji="1" lang="ja-JP" altLang="en-US" sz="1050" b="0" i="0" kern="1200" dirty="0">
                          <a:solidFill>
                            <a:srgbClr val="0D0D0D"/>
                          </a:solidFill>
                          <a:latin typeface="Meiryo"/>
                          <a:ea typeface="Meiryo"/>
                          <a:cs typeface="+mn-cs"/>
                        </a:rPr>
                        <a:t>）</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トップページ　および　</a:t>
                      </a: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アプリのトップページトピックス内</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rPr>
                        <a:t>2026</a:t>
                      </a:r>
                      <a:r>
                        <a:rPr kumimoji="1" lang="ja-JP" alt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4</a:t>
                      </a:r>
                      <a:r>
                        <a:rPr lang="ja-JP" altLang="ja-JP"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1</a:t>
                      </a:r>
                      <a:r>
                        <a:rPr kumimoji="1" lang="ja-JP" altLang="ja-JP" sz="1050" b="0" i="0" u="none" strike="noStrike" kern="1200" cap="none" spc="0" normalizeH="0" baseline="0" noProof="0" dirty="0">
                          <a:ln>
                            <a:noFill/>
                          </a:ln>
                          <a:solidFill>
                            <a:srgbClr val="0D0D0D"/>
                          </a:solidFill>
                          <a:effectLst/>
                          <a:uLnTx/>
                          <a:uFillTx/>
                        </a:rPr>
                        <a:t>日</a:t>
                      </a:r>
                      <a:r>
                        <a:rPr lang="ja-JP" altLang="en-US" sz="1050" b="0" i="0" u="none" strike="noStrike" kern="1200" cap="none" spc="0" normalizeH="0" baseline="0" noProof="0" dirty="0">
                          <a:ln>
                            <a:noFill/>
                          </a:ln>
                          <a:solidFill>
                            <a:srgbClr val="0D0D0D"/>
                          </a:solidFill>
                          <a:effectLst/>
                          <a:uLnTx/>
                          <a:uFillTx/>
                        </a:rPr>
                        <a:t>（水）</a:t>
                      </a:r>
                      <a:r>
                        <a:rPr kumimoji="1" lang="ja-JP" altLang="ja-JP" sz="1050" b="0" i="0" u="none" strike="noStrike" kern="1200" cap="none" spc="0" normalizeH="0" baseline="0" noProof="0" dirty="0">
                          <a:ln>
                            <a:noFill/>
                          </a:ln>
                          <a:solidFill>
                            <a:srgbClr val="0D0D0D"/>
                          </a:solidFill>
                          <a:effectLst/>
                          <a:uLnTx/>
                          <a:uFillTx/>
                        </a:rPr>
                        <a:t>～　</a:t>
                      </a:r>
                      <a:r>
                        <a:rPr lang="en-US" altLang="ja-JP" sz="1050" b="0" i="0" u="none" strike="noStrike" kern="1200" cap="none" spc="0" normalizeH="0" baseline="0" noProof="0" dirty="0">
                          <a:ln>
                            <a:noFill/>
                          </a:ln>
                          <a:solidFill>
                            <a:srgbClr val="0D0D0D"/>
                          </a:solidFill>
                          <a:effectLst/>
                          <a:uLnTx/>
                          <a:uFillTx/>
                        </a:rPr>
                        <a:t>2026</a:t>
                      </a:r>
                      <a:r>
                        <a:rPr kumimoji="1" lang="ja-JP" alt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9</a:t>
                      </a:r>
                      <a:r>
                        <a:rPr kumimoji="1" lang="ja-JP" altLang="ja-JP" sz="1050" b="0" i="0" u="none" strike="noStrike" kern="1200" cap="none" spc="0" normalizeH="0" baseline="0" noProof="0" dirty="0">
                          <a:ln>
                            <a:noFill/>
                          </a:ln>
                          <a:solidFill>
                            <a:srgbClr val="0D0D0D"/>
                          </a:solidFill>
                          <a:effectLst/>
                          <a:uLnTx/>
                          <a:uFillTx/>
                        </a:rPr>
                        <a:t>月</a:t>
                      </a:r>
                      <a:r>
                        <a:rPr lang="en-US" altLang="ja-JP" sz="1050" b="0" i="0" u="none" strike="noStrike" kern="1200" cap="none" spc="0" normalizeH="0" baseline="0" noProof="0" dirty="0">
                          <a:ln>
                            <a:noFill/>
                          </a:ln>
                          <a:solidFill>
                            <a:srgbClr val="0D0D0D"/>
                          </a:solidFill>
                          <a:effectLst/>
                          <a:uLnTx/>
                          <a:uFillTx/>
                        </a:rPr>
                        <a:t>30</a:t>
                      </a:r>
                      <a:r>
                        <a:rPr kumimoji="1" lang="ja-JP" altLang="ja-JP" sz="1050" b="0" i="0" u="none" strike="noStrike" kern="1200" cap="none" spc="0" normalizeH="0" baseline="0" noProof="0" dirty="0">
                          <a:ln>
                            <a:noFill/>
                          </a:ln>
                          <a:solidFill>
                            <a:srgbClr val="0D0D0D"/>
                          </a:solidFill>
                          <a:effectLst/>
                          <a:uLnTx/>
                          <a:uFillTx/>
                        </a:rPr>
                        <a:t>日（</a:t>
                      </a:r>
                      <a:r>
                        <a:rPr kumimoji="1" lang="ja-JP" altLang="en-US" sz="1050" b="0" i="0" u="none" strike="noStrike" kern="1200" cap="none" spc="0" normalizeH="0" baseline="0" noProof="0" dirty="0">
                          <a:ln>
                            <a:noFill/>
                          </a:ln>
                          <a:solidFill>
                            <a:srgbClr val="0D0D0D"/>
                          </a:solidFill>
                          <a:effectLst/>
                          <a:uLnTx/>
                          <a:uFillTx/>
                        </a:rPr>
                        <a:t>水</a:t>
                      </a:r>
                      <a:r>
                        <a:rPr kumimoji="1" lang="ja-JP" altLang="ja-JP" sz="1050" b="0" i="0" u="none" strike="noStrike" kern="1200" cap="none" spc="0" normalizeH="0" baseline="0" noProof="0" dirty="0">
                          <a:ln>
                            <a:noFill/>
                          </a:ln>
                          <a:solidFill>
                            <a:srgbClr val="0D0D0D"/>
                          </a:solidFill>
                          <a:effectLst/>
                          <a:uLnTx/>
                          <a:uFillTx/>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日間</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枠購入型</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17,000,000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dirty="0">
                          <a:solidFill>
                            <a:srgbClr val="002AFF"/>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10,000,000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dirty="0">
                          <a:solidFill>
                            <a:srgbClr val="002AFF"/>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13,000,000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dirty="0">
                          <a:solidFill>
                            <a:srgbClr val="002AFF"/>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基本料金（</a:t>
                      </a:r>
                      <a:r>
                        <a:rPr kumimoji="1" lang="en-US" altLang="ja-JP" sz="900" b="0" kern="1200" dirty="0" err="1">
                          <a:solidFill>
                            <a:schemeClr val="bg1"/>
                          </a:solidFill>
                          <a:latin typeface="Meiryo"/>
                          <a:ea typeface="Meiryo"/>
                          <a:cs typeface="+mn-cs"/>
                        </a:rPr>
                        <a:t>vCPM</a:t>
                      </a:r>
                      <a:r>
                        <a:rPr kumimoji="1" lang="ja-JP" altLang="en-US" sz="900" b="0" kern="1200" dirty="0">
                          <a:solidFill>
                            <a:schemeClr val="bg1"/>
                          </a:solidFill>
                          <a:latin typeface="Meiryo"/>
                          <a:ea typeface="Meiryo"/>
                          <a:cs typeface="+mn-cs"/>
                        </a:rPr>
                        <a:t>）</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dirty="0">
                          <a:solidFill>
                            <a:schemeClr val="bg1"/>
                          </a:solidFill>
                          <a:latin typeface="Meiryo"/>
                          <a:ea typeface="Meiryo"/>
                          <a:cs typeface="+mn-cs"/>
                        </a:rPr>
                        <a:t>（枠配信のみ）</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19,000,000vimps</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dirty="0">
                          <a:solidFill>
                            <a:srgbClr val="0D0D0D"/>
                          </a:solidFill>
                          <a:latin typeface="Meiryo"/>
                          <a:ea typeface="Meiryo"/>
                        </a:rPr>
                        <a:t>4,400,000vimps</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en-US" altLang="ja-JP" sz="1050" b="0" i="0" dirty="0">
                          <a:solidFill>
                            <a:srgbClr val="0D0D0D"/>
                          </a:solidFill>
                          <a:latin typeface="Meiryo"/>
                          <a:ea typeface="Meiryo"/>
                        </a:rPr>
                        <a:t>11,000,000vimps</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3" name="円/楕円 15">
            <a:extLst>
              <a:ext uri="{FF2B5EF4-FFF2-40B4-BE49-F238E27FC236}">
                <a16:creationId xmlns:a16="http://schemas.microsoft.com/office/drawing/2014/main" id="{662F8C85-EB1E-8FD3-641D-BE382AA42E68}"/>
              </a:ext>
            </a:extLst>
          </p:cNvPr>
          <p:cNvSpPr>
            <a:spLocks noChangeAspect="1"/>
          </p:cNvSpPr>
          <p:nvPr/>
        </p:nvSpPr>
        <p:spPr>
          <a:xfrm>
            <a:off x="8528604" y="2512713"/>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900" b="1" kern="0">
                <a:solidFill>
                  <a:srgbClr val="FFFFFF"/>
                </a:solidFill>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kern="0">
              <a:solidFill>
                <a:srgbClr val="FFFFFF"/>
              </a:solidFill>
              <a:latin typeface="Meiryo" panose="020B0604030504040204" pitchFamily="34" charset="-128"/>
              <a:ea typeface="Meiryo" panose="020B0604030504040204" pitchFamily="34" charset="-128"/>
              <a:cs typeface="Segoe UI" panose="020B0502040204020203" pitchFamily="34" charset="0"/>
            </a:endParaRPr>
          </a:p>
        </p:txBody>
      </p:sp>
      <p:sp>
        <p:nvSpPr>
          <p:cNvPr id="4" name="正方形/長方形 3">
            <a:extLst>
              <a:ext uri="{FF2B5EF4-FFF2-40B4-BE49-F238E27FC236}">
                <a16:creationId xmlns:a16="http://schemas.microsoft.com/office/drawing/2014/main" id="{4D473196-1CF2-929C-2410-976C9704D904}"/>
              </a:ext>
            </a:extLst>
          </p:cNvPr>
          <p:cNvSpPr/>
          <p:nvPr/>
        </p:nvSpPr>
        <p:spPr>
          <a:xfrm>
            <a:off x="434975" y="5873818"/>
            <a:ext cx="9662336" cy="584775"/>
          </a:xfrm>
          <a:prstGeom prst="rect">
            <a:avLst/>
          </a:prstGeom>
        </p:spPr>
        <p:txBody>
          <a:bodyPr wrap="square" lIns="91440" tIns="45720" rIns="91440" bIns="45720" anchor="t">
            <a:spAutoFit/>
          </a:bodyPr>
          <a:lstStyle/>
          <a:p>
            <a:pPr eaLnBrk="1" fontAlgn="auto" hangingPunct="1">
              <a:spcBef>
                <a:spcPts val="0"/>
              </a:spcBef>
              <a:spcAft>
                <a:spcPts val="0"/>
              </a:spcAft>
              <a:defRPr/>
            </a:pPr>
            <a:r>
              <a:rPr lang="en-US" altLang="ja-JP" sz="800" kern="0" dirty="0">
                <a:solidFill>
                  <a:srgbClr val="0D0D0D"/>
                </a:solidFill>
                <a:latin typeface="Meiryo"/>
                <a:ea typeface="Meiryo"/>
              </a:rPr>
              <a:t>※SP</a:t>
            </a:r>
            <a:r>
              <a:rPr lang="ja-JP" altLang="en-US" sz="800" kern="0" dirty="0">
                <a:solidFill>
                  <a:srgbClr val="0D0D0D"/>
                </a:solidFill>
                <a:latin typeface="Meiryo"/>
                <a:ea typeface="Meiryo"/>
              </a:rPr>
              <a:t>はスマートフォン、</a:t>
            </a:r>
            <a:r>
              <a:rPr lang="en-US" altLang="ja-JP" sz="800" kern="0" dirty="0">
                <a:solidFill>
                  <a:srgbClr val="0D0D0D"/>
                </a:solidFill>
                <a:latin typeface="Meiryo"/>
                <a:ea typeface="Meiryo"/>
              </a:rPr>
              <a:t>PC</a:t>
            </a:r>
            <a:r>
              <a:rPr lang="ja-JP" altLang="en-US" sz="800" kern="0" dirty="0">
                <a:solidFill>
                  <a:srgbClr val="0D0D0D"/>
                </a:solidFill>
                <a:latin typeface="Meiryo"/>
                <a:ea typeface="Meiryo"/>
              </a:rPr>
              <a:t>はパソコン、</a:t>
            </a:r>
            <a:r>
              <a:rPr lang="en-US" altLang="ja-JP" sz="800" kern="0" dirty="0">
                <a:solidFill>
                  <a:srgbClr val="0D0D0D"/>
                </a:solidFill>
                <a:latin typeface="Meiryo"/>
                <a:ea typeface="Meiryo"/>
              </a:rPr>
              <a:t>MD</a:t>
            </a:r>
            <a:r>
              <a:rPr lang="ja-JP" altLang="en-US" sz="800" kern="0" dirty="0">
                <a:solidFill>
                  <a:srgbClr val="0D0D0D"/>
                </a:solidFill>
                <a:latin typeface="Meiryo"/>
                <a:ea typeface="Meiryo"/>
              </a:rPr>
              <a:t>はマルチデバイスの略称です。</a:t>
            </a:r>
          </a:p>
          <a:p>
            <a:pPr eaLnBrk="1" fontAlgn="auto" hangingPunct="1">
              <a:spcBef>
                <a:spcPts val="0"/>
              </a:spcBef>
              <a:spcAft>
                <a:spcPts val="0"/>
              </a:spcAft>
              <a:defRPr/>
            </a:pPr>
            <a:r>
              <a:rPr lang="en-US" altLang="ja-JP" sz="800" kern="0" dirty="0">
                <a:solidFill>
                  <a:srgbClr val="0D0D0D"/>
                </a:solidFill>
                <a:latin typeface="Meiryo"/>
                <a:ea typeface="Meiryo"/>
              </a:rPr>
              <a:t>※</a:t>
            </a:r>
            <a:r>
              <a:rPr lang="en-US" altLang="ja-JP" sz="800" kern="0" dirty="0" err="1">
                <a:solidFill>
                  <a:srgbClr val="0D0D0D"/>
                </a:solidFill>
                <a:latin typeface="Meiryo"/>
                <a:ea typeface="Meiryo"/>
              </a:rPr>
              <a:t>vCPM</a:t>
            </a:r>
            <a:r>
              <a:rPr lang="ja-JP" altLang="en-US" sz="800" kern="0" dirty="0">
                <a:solidFill>
                  <a:srgbClr val="0D0D0D"/>
                </a:solidFill>
                <a:latin typeface="Meiryo"/>
                <a:ea typeface="Meiryo"/>
              </a:rPr>
              <a:t>はビューアブルインプレッション</a:t>
            </a:r>
            <a:r>
              <a:rPr lang="en-US" altLang="ja-JP" sz="800" kern="0" dirty="0">
                <a:solidFill>
                  <a:srgbClr val="0D0D0D"/>
                </a:solidFill>
                <a:latin typeface="Meiryo"/>
                <a:ea typeface="Meiryo"/>
              </a:rPr>
              <a:t>1,000</a:t>
            </a:r>
            <a:r>
              <a:rPr lang="ja-JP" altLang="en-US" sz="800" kern="0" dirty="0">
                <a:solidFill>
                  <a:srgbClr val="0D0D0D"/>
                </a:solidFill>
                <a:latin typeface="Meiryo"/>
                <a:ea typeface="Meiryo"/>
              </a:rPr>
              <a:t>回あたりにかかる見込み広告費用です。 </a:t>
            </a:r>
          </a:p>
          <a:p>
            <a:pPr eaLnBrk="1" fontAlgn="auto" hangingPunct="1">
              <a:spcBef>
                <a:spcPts val="0"/>
              </a:spcBef>
              <a:spcAft>
                <a:spcPts val="0"/>
              </a:spcAft>
              <a:defRPr/>
            </a:pPr>
            <a:r>
              <a:rPr lang="en-US" altLang="ja-JP" sz="800" kern="0" dirty="0">
                <a:solidFill>
                  <a:srgbClr val="0D0D0D"/>
                </a:solidFill>
                <a:latin typeface="Meiryo"/>
                <a:ea typeface="Meiryo"/>
              </a:rPr>
              <a:t>※</a:t>
            </a:r>
            <a:r>
              <a:rPr lang="en-US" altLang="ja-JP" sz="800" kern="0" dirty="0" err="1">
                <a:solidFill>
                  <a:srgbClr val="0D0D0D"/>
                </a:solidFill>
                <a:latin typeface="Meiryo"/>
                <a:ea typeface="Meiryo"/>
              </a:rPr>
              <a:t>vimps</a:t>
            </a:r>
            <a:r>
              <a:rPr lang="ja-JP" altLang="en-US" sz="800" kern="0" dirty="0">
                <a:solidFill>
                  <a:srgbClr val="0D0D0D"/>
                </a:solidFill>
                <a:latin typeface="Meiryo"/>
                <a:ea typeface="Meiryo"/>
              </a:rPr>
              <a:t>はビューアブルインプレッションの略称です。</a:t>
            </a:r>
          </a:p>
          <a:p>
            <a:pPr eaLnBrk="1" fontAlgn="auto" hangingPunct="1">
              <a:spcBef>
                <a:spcPts val="0"/>
              </a:spcBef>
              <a:spcAft>
                <a:spcPts val="0"/>
              </a:spcAft>
              <a:defRPr/>
            </a:pPr>
            <a:r>
              <a:rPr lang="en-US" altLang="ja-JP" sz="800" b="1" kern="0" dirty="0">
                <a:solidFill>
                  <a:srgbClr val="002AFF"/>
                </a:solidFill>
                <a:latin typeface="Meiryo"/>
                <a:ea typeface="Meiryo"/>
              </a:rPr>
              <a:t>※</a:t>
            </a:r>
            <a:r>
              <a:rPr lang="ja-JP" altLang="en-US" sz="800" b="1" kern="0" dirty="0">
                <a:solidFill>
                  <a:srgbClr val="002AFF"/>
                </a:solidFill>
                <a:latin typeface="Meiryo"/>
                <a:ea typeface="Meiryo"/>
              </a:rPr>
              <a:t>連続掲載は、同一広告主様において各デバイスごとに</a:t>
            </a:r>
            <a:r>
              <a:rPr lang="en-US" altLang="ja-JP" sz="800" b="1" kern="0" dirty="0">
                <a:solidFill>
                  <a:srgbClr val="002AFF"/>
                </a:solidFill>
                <a:latin typeface="Meiryo"/>
                <a:ea typeface="Meiryo"/>
              </a:rPr>
              <a:t>2</a:t>
            </a:r>
            <a:r>
              <a:rPr lang="ja-JP" altLang="en-US" sz="800" b="1" kern="0" dirty="0">
                <a:solidFill>
                  <a:srgbClr val="002AFF"/>
                </a:solidFill>
                <a:latin typeface="Meiryo"/>
                <a:ea typeface="Meiryo"/>
              </a:rPr>
              <a:t>日を上限とします。ただし、</a:t>
            </a:r>
            <a:r>
              <a:rPr lang="en-US" altLang="ja-JP" sz="800" b="1" kern="0" dirty="0">
                <a:solidFill>
                  <a:srgbClr val="002AFF"/>
                </a:solidFill>
                <a:latin typeface="Meiryo"/>
                <a:ea typeface="Meiryo"/>
              </a:rPr>
              <a:t>2</a:t>
            </a:r>
            <a:r>
              <a:rPr lang="ja-JP" altLang="en-US" sz="800" b="1" kern="0" dirty="0">
                <a:solidFill>
                  <a:srgbClr val="002AFF"/>
                </a:solidFill>
                <a:latin typeface="Meiryo"/>
                <a:ea typeface="Meiryo"/>
              </a:rPr>
              <a:t>日連続で同一クリエイティブ（画像・見出し）や同等のクリエイティブを掲載することはできません。</a:t>
            </a:r>
          </a:p>
        </p:txBody>
      </p:sp>
      <p:sp>
        <p:nvSpPr>
          <p:cNvPr id="6" name="正方形/長方形 5">
            <a:extLst>
              <a:ext uri="{FF2B5EF4-FFF2-40B4-BE49-F238E27FC236}">
                <a16:creationId xmlns:a16="http://schemas.microsoft.com/office/drawing/2014/main" id="{5C1F1EB8-7087-98C0-CD21-963A6BF2328F}"/>
              </a:ext>
            </a:extLst>
          </p:cNvPr>
          <p:cNvSpPr/>
          <p:nvPr/>
        </p:nvSpPr>
        <p:spPr>
          <a:xfrm>
            <a:off x="9059787" y="5848229"/>
            <a:ext cx="2281074" cy="227755"/>
          </a:xfrm>
          <a:prstGeom prst="rect">
            <a:avLst/>
          </a:prstGeom>
        </p:spPr>
        <p:txBody>
          <a:bodyPr wrap="none" lIns="0" tIns="45720" rIns="0" bIns="45720" anchor="t">
            <a:spAutoFit/>
          </a:bodyPr>
          <a:lstStyle/>
          <a:p>
            <a:pPr eaLnBrk="1" fontAlgn="auto" hangingPunct="1">
              <a:lnSpc>
                <a:spcPct val="110000"/>
              </a:lnSpc>
              <a:spcBef>
                <a:spcPts val="0"/>
              </a:spcBef>
              <a:spcAft>
                <a:spcPts val="0"/>
              </a:spcAft>
              <a:defRPr/>
            </a:pPr>
            <a:r>
              <a:rPr kumimoji="0" lang="en-US" altLang="ja-JP" sz="800" kern="0" dirty="0">
                <a:solidFill>
                  <a:srgbClr val="002AFF"/>
                </a:solidFill>
                <a:latin typeface="メイリオ" panose="020B0604030504040204" pitchFamily="50" charset="-128"/>
                <a:ea typeface="メイリオ" panose="020B0604030504040204" pitchFamily="50" charset="-128"/>
              </a:rPr>
              <a:t>※1  </a:t>
            </a:r>
            <a:r>
              <a:rPr lang="en-US" altLang="ja-JP" sz="800" dirty="0">
                <a:solidFill>
                  <a:srgbClr val="002AFF"/>
                </a:solidFill>
                <a:latin typeface="メイリオ" panose="020B0604030504040204" pitchFamily="50" charset="-128"/>
                <a:ea typeface="メイリオ" panose="020B0604030504040204" pitchFamily="50" charset="-128"/>
              </a:rPr>
              <a:t>FQ</a:t>
            </a:r>
            <a:r>
              <a:rPr lang="ja-JP" altLang="en-US" sz="800" dirty="0">
                <a:solidFill>
                  <a:srgbClr val="002AFF"/>
                </a:solidFill>
                <a:latin typeface="メイリオ" panose="020B0604030504040204" pitchFamily="50" charset="-128"/>
                <a:ea typeface="メイリオ" panose="020B0604030504040204" pitchFamily="50" charset="-128"/>
              </a:rPr>
              <a:t>指定、年齢指定、性別指定の掛け率含む</a:t>
            </a:r>
            <a:endParaRPr kumimoji="0" lang="en-US" altLang="ja-JP" sz="800" kern="0" dirty="0">
              <a:solidFill>
                <a:srgbClr val="002AFF"/>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266358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DD24B-DC3D-500E-D7C0-A43DA7109257}"/>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2B28131D-1480-3401-05D1-AF56CAA1C26B}"/>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223FEC8B-A01E-4A6F-5A38-A2B7D6C140D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角丸四角形 4">
            <a:extLst>
              <a:ext uri="{FF2B5EF4-FFF2-40B4-BE49-F238E27FC236}">
                <a16:creationId xmlns:a16="http://schemas.microsoft.com/office/drawing/2014/main" id="{AC22310C-3750-52C5-4D3D-41A484C6B5B5}"/>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rPr>
              <a:t>ターゲティング設定</a:t>
            </a:r>
          </a:p>
        </p:txBody>
      </p:sp>
      <p:sp>
        <p:nvSpPr>
          <p:cNvPr id="4" name="テキスト ボックス 5">
            <a:extLst>
              <a:ext uri="{FF2B5EF4-FFF2-40B4-BE49-F238E27FC236}">
                <a16:creationId xmlns:a16="http://schemas.microsoft.com/office/drawing/2014/main" id="{6A90E12B-E17A-8F1D-62BE-CD54431661DF}"/>
              </a:ext>
            </a:extLst>
          </p:cNvPr>
          <p:cNvSpPr txBox="1"/>
          <p:nvPr/>
        </p:nvSpPr>
        <p:spPr>
          <a:xfrm>
            <a:off x="479424" y="4975651"/>
            <a:ext cx="11233147" cy="1158779"/>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lang="en-US" altLang="ja-JP" sz="900" dirty="0">
                <a:solidFill>
                  <a:srgbClr val="0D0D0D"/>
                </a:solidFill>
                <a:latin typeface="Meiryo" panose="020B0604030504040204" pitchFamily="34" charset="-128"/>
                <a:ea typeface="Meiryo" panose="020B0604030504040204" pitchFamily="34" charset="-128"/>
              </a:rPr>
              <a:t>1</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=2.16</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lang="en-US" altLang="ja-JP" sz="900" dirty="0">
                <a:solidFill>
                  <a:srgbClr val="0D0D0D"/>
                </a:solidFill>
                <a:latin typeface="Meiryo" panose="020B0604030504040204" pitchFamily="34" charset="-128"/>
                <a:ea typeface="Meiryo" panose="020B0604030504040204" pitchFamily="34" charset="-128"/>
              </a:rPr>
              <a:t>1</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lang="en-US" altLang="ja-JP" sz="900" dirty="0">
                <a:solidFill>
                  <a:srgbClr val="0D0D0D"/>
                </a:solidFill>
                <a:latin typeface="Meiryo" panose="020B0604030504040204" pitchFamily="34" charset="-128"/>
                <a:ea typeface="Meiryo" panose="020B0604030504040204" pitchFamily="34" charset="-128"/>
              </a:rPr>
              <a:t>1</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FFC000"/>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sp>
        <p:nvSpPr>
          <p:cNvPr id="7" name="テキスト プレースホルダー 35">
            <a:extLst>
              <a:ext uri="{FF2B5EF4-FFF2-40B4-BE49-F238E27FC236}">
                <a16:creationId xmlns:a16="http://schemas.microsoft.com/office/drawing/2014/main" id="{5077846D-937D-F57C-01C0-A6E7E3401E42}"/>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p>
        </p:txBody>
      </p:sp>
      <p:graphicFrame>
        <p:nvGraphicFramePr>
          <p:cNvPr id="9" name="表 8">
            <a:extLst>
              <a:ext uri="{FF2B5EF4-FFF2-40B4-BE49-F238E27FC236}">
                <a16:creationId xmlns:a16="http://schemas.microsoft.com/office/drawing/2014/main" id="{51635FAB-EBBD-EBDB-0E2E-50E617B5094F}"/>
              </a:ext>
            </a:extLst>
          </p:cNvPr>
          <p:cNvGraphicFramePr>
            <a:graphicFrameLocks noGrp="1"/>
          </p:cNvGraphicFramePr>
          <p:nvPr>
            <p:extLst>
              <p:ext uri="{D42A27DB-BD31-4B8C-83A1-F6EECF244321}">
                <p14:modId xmlns:p14="http://schemas.microsoft.com/office/powerpoint/2010/main" val="685476169"/>
              </p:ext>
            </p:extLst>
          </p:nvPr>
        </p:nvGraphicFramePr>
        <p:xfrm>
          <a:off x="338329" y="987425"/>
          <a:ext cx="10981712" cy="3991059"/>
        </p:xfrm>
        <a:graphic>
          <a:graphicData uri="http://schemas.openxmlformats.org/drawingml/2006/table">
            <a:tbl>
              <a:tblPr bandRow="1"/>
              <a:tblGrid>
                <a:gridCol w="1577363">
                  <a:extLst>
                    <a:ext uri="{9D8B030D-6E8A-4147-A177-3AD203B41FA5}">
                      <a16:colId xmlns:a16="http://schemas.microsoft.com/office/drawing/2014/main" val="792911817"/>
                    </a:ext>
                  </a:extLst>
                </a:gridCol>
                <a:gridCol w="2309879">
                  <a:extLst>
                    <a:ext uri="{9D8B030D-6E8A-4147-A177-3AD203B41FA5}">
                      <a16:colId xmlns:a16="http://schemas.microsoft.com/office/drawing/2014/main" val="2515137241"/>
                    </a:ext>
                  </a:extLst>
                </a:gridCol>
                <a:gridCol w="1839563">
                  <a:extLst>
                    <a:ext uri="{9D8B030D-6E8A-4147-A177-3AD203B41FA5}">
                      <a16:colId xmlns:a16="http://schemas.microsoft.com/office/drawing/2014/main" val="598637953"/>
                    </a:ext>
                  </a:extLst>
                </a:gridCol>
                <a:gridCol w="1859919">
                  <a:extLst>
                    <a:ext uri="{9D8B030D-6E8A-4147-A177-3AD203B41FA5}">
                      <a16:colId xmlns:a16="http://schemas.microsoft.com/office/drawing/2014/main" val="56015879"/>
                    </a:ext>
                  </a:extLst>
                </a:gridCol>
                <a:gridCol w="1693509">
                  <a:extLst>
                    <a:ext uri="{9D8B030D-6E8A-4147-A177-3AD203B41FA5}">
                      <a16:colId xmlns:a16="http://schemas.microsoft.com/office/drawing/2014/main" val="379781813"/>
                    </a:ext>
                  </a:extLst>
                </a:gridCol>
                <a:gridCol w="1701479">
                  <a:extLst>
                    <a:ext uri="{9D8B030D-6E8A-4147-A177-3AD203B41FA5}">
                      <a16:colId xmlns:a16="http://schemas.microsoft.com/office/drawing/2014/main" val="1484868583"/>
                    </a:ext>
                  </a:extLst>
                </a:gridCol>
              </a:tblGrid>
              <a:tr h="5337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dirty="0">
                          <a:solidFill>
                            <a:schemeClr val="bg1"/>
                          </a:solidFill>
                          <a:latin typeface="Meiryo" panose="020B0604030504040204" pitchFamily="34" charset="-128"/>
                          <a:ea typeface="Meiryo" panose="020B0604030504040204" pitchFamily="34" charset="-128"/>
                        </a:rPr>
                        <a:t>ターゲティング</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a:ea typeface="Meiryo"/>
                        </a:rPr>
                        <a:t>vCPM</a:t>
                      </a:r>
                      <a:r>
                        <a:rPr kumimoji="1" lang="en-US" altLang="ja-JP" sz="1100" b="1" kern="1200" dirty="0">
                          <a:solidFill>
                            <a:schemeClr val="bg1"/>
                          </a:solidFill>
                          <a:latin typeface="Meiryo"/>
                          <a:ea typeface="Meiryo"/>
                        </a:rPr>
                        <a:t> </a:t>
                      </a:r>
                      <a:r>
                        <a:rPr kumimoji="1" lang="ja-JP" altLang="en-US" sz="1100" b="1" kern="1200" dirty="0">
                          <a:solidFill>
                            <a:schemeClr val="bg1"/>
                          </a:solidFill>
                          <a:latin typeface="Meiryo"/>
                          <a:ea typeface="Meiryo"/>
                        </a:rPr>
                        <a:t>掛け率</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1" kern="1200" dirty="0">
                          <a:solidFill>
                            <a:schemeClr val="bg1"/>
                          </a:solidFill>
                          <a:latin typeface="Meiryo"/>
                          <a:ea typeface="Meiryo"/>
                          <a:cs typeface="+mn-cs"/>
                        </a:rPr>
                        <a:t>Yahoo! JAPAN</a:t>
                      </a:r>
                      <a:r>
                        <a:rPr kumimoji="1" lang="ja-JP" altLang="en-US" sz="900" b="1" kern="1200" dirty="0">
                          <a:solidFill>
                            <a:schemeClr val="bg1"/>
                          </a:solidFill>
                          <a:latin typeface="Meiryo"/>
                          <a:ea typeface="Meiryo"/>
                          <a:cs typeface="+mn-cs"/>
                        </a:rPr>
                        <a:t>トップページ　トピックス</a:t>
                      </a:r>
                      <a:r>
                        <a:rPr kumimoji="1" lang="en-US" altLang="ja-JP" sz="900" b="1" kern="1200" dirty="0">
                          <a:solidFill>
                            <a:schemeClr val="bg1"/>
                          </a:solidFill>
                          <a:latin typeface="Meiryo"/>
                          <a:ea typeface="Meiryo"/>
                          <a:cs typeface="+mn-cs"/>
                        </a:rPr>
                        <a:t>PR</a:t>
                      </a:r>
                      <a:r>
                        <a:rPr kumimoji="1" lang="ja-JP" altLang="en-US" sz="900" b="1" kern="1200" dirty="0">
                          <a:solidFill>
                            <a:schemeClr val="bg1"/>
                          </a:solidFill>
                          <a:latin typeface="Meiryo"/>
                          <a:ea typeface="Meiryo"/>
                          <a:cs typeface="+mn-cs"/>
                        </a:rPr>
                        <a:t>　</a:t>
                      </a:r>
                      <a:r>
                        <a:rPr kumimoji="1" lang="en-US" altLang="ja-JP" sz="900" b="1" kern="1200" dirty="0">
                          <a:solidFill>
                            <a:schemeClr val="bg1"/>
                          </a:solidFill>
                          <a:latin typeface="Meiryo"/>
                          <a:ea typeface="Meiryo"/>
                          <a:cs typeface="+mn-cs"/>
                        </a:rPr>
                        <a:t>SP</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1" kern="1200" dirty="0">
                          <a:solidFill>
                            <a:schemeClr val="bg1"/>
                          </a:solidFill>
                          <a:latin typeface="Meiryo"/>
                          <a:ea typeface="Meiryo"/>
                          <a:cs typeface="+mn-cs"/>
                        </a:rPr>
                        <a:t>（オールリーチ）</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p>
                    <a:p>
                      <a:pPr algn="ct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20</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39</a:t>
                      </a:r>
                      <a:r>
                        <a:rPr kumimoji="1" lang="ja-JP" altLang="en-US" sz="900" b="1" dirty="0">
                          <a:solidFill>
                            <a:schemeClr val="bg1"/>
                          </a:solidFill>
                          <a:latin typeface="Meiryo"/>
                          <a:ea typeface="Meiryo"/>
                        </a:rPr>
                        <a:t>歳）</a:t>
                      </a:r>
                      <a:endParaRPr kumimoji="1" lang="ja-JP" altLang="en-US" sz="900" dirty="0"/>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40</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59</a:t>
                      </a:r>
                      <a:r>
                        <a:rPr kumimoji="1" lang="ja-JP" altLang="en-US" sz="900" b="1" dirty="0">
                          <a:solidFill>
                            <a:schemeClr val="bg1"/>
                          </a:solidFill>
                          <a:latin typeface="Meiryo"/>
                          <a:ea typeface="Meiryo"/>
                        </a:rPr>
                        <a:t>歳）</a:t>
                      </a:r>
                      <a:endParaRPr kumimoji="1" lang="ja-JP" altLang="en-US" sz="900" dirty="0"/>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性別</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1.2</a:t>
                      </a:r>
                      <a:r>
                        <a:rPr kumimoji="1" lang="ja-JP" altLang="en-US" sz="1100" b="0" dirty="0">
                          <a:solidFill>
                            <a:schemeClr val="bg1"/>
                          </a:solidFill>
                          <a:latin typeface="Meiryo" panose="020B0604030504040204" pitchFamily="34" charset="-128"/>
                          <a:ea typeface="Meiryo" panose="020B0604030504040204" pitchFamily="34" charset="-128"/>
                        </a:rPr>
                        <a:t>倍</a:t>
                      </a: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dirty="0">
                          <a:ln>
                            <a:noFill/>
                          </a:ln>
                          <a:solidFill>
                            <a:srgbClr val="0D0D0D"/>
                          </a:solidFill>
                          <a:effectLst/>
                          <a:uLnTx/>
                          <a:uFillTx/>
                          <a:latin typeface="Meiryo"/>
                          <a:ea typeface="Meiryo"/>
                        </a:rPr>
                        <a:t>-</a:t>
                      </a:r>
                      <a:endParaRPr kumimoji="1" lang="ja-JP" altLang="en-US" sz="1400" b="1" dirty="0">
                        <a:solidFill>
                          <a:srgbClr val="0D0D0D"/>
                        </a:solidFill>
                        <a:latin typeface="Meiryo"/>
                        <a:ea typeface="Meiryo"/>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a:solidFill>
                          <a:srgbClr val="0D0D0D"/>
                        </a:solidFill>
                        <a:latin typeface="Meiryo"/>
                        <a:ea typeface="Meiryo"/>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3139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年齢</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39</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40</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59</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dirty="0">
                          <a:solidFill>
                            <a:schemeClr val="bg1"/>
                          </a:solidFill>
                          <a:latin typeface="Meiryo" panose="020B0604030504040204" pitchFamily="34" charset="-128"/>
                          <a:ea typeface="Meiryo" panose="020B0604030504040204" pitchFamily="34" charset="-128"/>
                        </a:rPr>
                        <a:t>1.5</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dirty="0">
                          <a:ln>
                            <a:noFill/>
                          </a:ln>
                          <a:solidFill>
                            <a:srgbClr val="0D0D0D"/>
                          </a:solidFill>
                          <a:effectLst/>
                          <a:uLnTx/>
                          <a:uFillTx/>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5177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57742112"/>
                  </a:ext>
                </a:extLst>
              </a:tr>
              <a:tr h="556513">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en-US" altLang="ja-JP" sz="1100" b="0" kern="1200">
                        <a:solidFill>
                          <a:schemeClr val="bg1"/>
                        </a:solidFill>
                        <a:latin typeface="Meiryo" panose="020B0604030504040204" pitchFamily="34" charset="-128"/>
                        <a:ea typeface="Meiryo" panose="020B0604030504040204" pitchFamily="34" charset="-128"/>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（興味関心、購買</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意向、属性・ライフ</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イベント）</a:t>
                      </a:r>
                      <a:r>
                        <a:rPr kumimoji="1" lang="en-US" altLang="ja-JP" sz="900" b="0" kern="1200" dirty="0">
                          <a:solidFill>
                            <a:schemeClr val="bg1"/>
                          </a:solidFill>
                          <a:latin typeface="Meiryo" panose="020B0604030504040204" pitchFamily="34" charset="-128"/>
                          <a:ea typeface="Meiryo" panose="020B0604030504040204" pitchFamily="34" charset="-128"/>
                        </a:rPr>
                        <a:t>※</a:t>
                      </a:r>
                      <a:r>
                        <a:rPr kumimoji="1" lang="ja-JP" altLang="en-US" sz="900" b="0" kern="1200" dirty="0">
                          <a:solidFill>
                            <a:schemeClr val="bg1"/>
                          </a:solidFill>
                          <a:latin typeface="Meiryo" panose="020B0604030504040204" pitchFamily="34" charset="-128"/>
                          <a:ea typeface="Meiryo" panose="020B0604030504040204" pitchFamily="34" charset="-128"/>
                        </a:rPr>
                        <a:t>１</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配信：</a:t>
                      </a:r>
                      <a:r>
                        <a:rPr kumimoji="1" lang="en-US" altLang="ja-JP" sz="1000" b="0" kern="1200" dirty="0">
                          <a:solidFill>
                            <a:schemeClr val="bg1"/>
                          </a:solidFill>
                          <a:latin typeface="Meiryo" panose="020B0604030504040204" pitchFamily="34" charset="-128"/>
                          <a:ea typeface="Meiryo" panose="020B0604030504040204" pitchFamily="34" charset="-128"/>
                        </a:rPr>
                        <a:t>1.5</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en-US" altLang="ja-JP" sz="10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cs typeface="+mn-cs"/>
                        </a:rPr>
                        <a:t>除外：</a:t>
                      </a:r>
                      <a:r>
                        <a:rPr kumimoji="1" lang="en-US" altLang="ja-JP" sz="1000" b="0" kern="1200" dirty="0">
                          <a:solidFill>
                            <a:schemeClr val="bg1"/>
                          </a:solidFill>
                          <a:latin typeface="Meiryo" panose="020B0604030504040204" pitchFamily="34" charset="-128"/>
                          <a:ea typeface="Meiryo" panose="020B0604030504040204" pitchFamily="34" charset="-128"/>
                          <a:cs typeface="+mn-cs"/>
                        </a:rPr>
                        <a:t>1.1</a:t>
                      </a:r>
                      <a:r>
                        <a:rPr kumimoji="1" lang="ja-JP" altLang="en-US" sz="1000" b="0" kern="1200" dirty="0">
                          <a:solidFill>
                            <a:schemeClr val="bg1"/>
                          </a:solidFill>
                          <a:latin typeface="Meiryo" panose="020B0604030504040204" pitchFamily="34" charset="-128"/>
                          <a:ea typeface="Meiryo" panose="020B0604030504040204" pitchFamily="34" charset="-128"/>
                          <a:cs typeface="+mn-cs"/>
                        </a:rPr>
                        <a:t>倍</a:t>
                      </a: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dirty="0">
                          <a:ln>
                            <a:noFill/>
                          </a:ln>
                          <a:solidFill>
                            <a:srgbClr val="0D0D0D"/>
                          </a:solidFill>
                          <a:effectLst/>
                          <a:uLnTx/>
                          <a:uFillTx/>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dirty="0">
                          <a:ln>
                            <a:noFill/>
                          </a:ln>
                          <a:solidFill>
                            <a:srgbClr val="0D0D0D"/>
                          </a:solidFill>
                          <a:effectLst/>
                          <a:uLnTx/>
                          <a:uFillTx/>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54290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　</a:t>
                      </a:r>
                      <a:r>
                        <a:rPr kumimoji="1" lang="en-US" altLang="ja-JP" sz="110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（ヤフー提供）</a:t>
                      </a:r>
                      <a:r>
                        <a:rPr kumimoji="1" lang="en-US" altLang="ja-JP" sz="900" b="0" kern="1200"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dirty="0">
                          <a:ln>
                            <a:noFill/>
                          </a:ln>
                          <a:solidFill>
                            <a:srgbClr val="0D0D0D"/>
                          </a:solidFill>
                          <a:effectLst/>
                          <a:uLnTx/>
                          <a:uFillTx/>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1.0</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1</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37267321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0A7240-D6E3-4624-3121-70E06F29DFAF}"/>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57450261-70EE-2B25-A2D3-3747682CEB8A}"/>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E31E39D0-5945-82A8-1AE6-3BF6B3FFE0B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角丸四角形 4">
            <a:extLst>
              <a:ext uri="{FF2B5EF4-FFF2-40B4-BE49-F238E27FC236}">
                <a16:creationId xmlns:a16="http://schemas.microsoft.com/office/drawing/2014/main" id="{C42AF160-37CE-103B-C0EA-579266A67948}"/>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rPr>
              <a:t>ターゲティング設定</a:t>
            </a:r>
          </a:p>
        </p:txBody>
      </p:sp>
      <p:sp>
        <p:nvSpPr>
          <p:cNvPr id="4" name="テキスト ボックス 5">
            <a:extLst>
              <a:ext uri="{FF2B5EF4-FFF2-40B4-BE49-F238E27FC236}">
                <a16:creationId xmlns:a16="http://schemas.microsoft.com/office/drawing/2014/main" id="{4C24DFE1-D658-DA2B-D9BB-FD51049FFD05}"/>
              </a:ext>
            </a:extLst>
          </p:cNvPr>
          <p:cNvSpPr txBox="1"/>
          <p:nvPr/>
        </p:nvSpPr>
        <p:spPr>
          <a:xfrm>
            <a:off x="479424" y="4975651"/>
            <a:ext cx="11233147" cy="1158779"/>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lang="en-US" altLang="ja-JP" sz="900" dirty="0">
                <a:solidFill>
                  <a:srgbClr val="0D0D0D"/>
                </a:solidFill>
                <a:latin typeface="Meiryo" panose="020B0604030504040204" pitchFamily="34" charset="-128"/>
                <a:ea typeface="Meiryo" panose="020B0604030504040204" pitchFamily="34" charset="-128"/>
              </a:rPr>
              <a:t>1</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=2.16</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lang="en-US" altLang="ja-JP" sz="900" dirty="0">
                <a:solidFill>
                  <a:srgbClr val="0D0D0D"/>
                </a:solidFill>
                <a:latin typeface="Meiryo" panose="020B0604030504040204" pitchFamily="34" charset="-128"/>
                <a:ea typeface="Meiryo" panose="020B0604030504040204" pitchFamily="34" charset="-128"/>
              </a:rPr>
              <a:t>1</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lang="en-US" altLang="ja-JP" sz="900" dirty="0">
                <a:solidFill>
                  <a:srgbClr val="0D0D0D"/>
                </a:solidFill>
                <a:latin typeface="Meiryo" panose="020B0604030504040204" pitchFamily="34" charset="-128"/>
                <a:ea typeface="Meiryo" panose="020B0604030504040204" pitchFamily="34" charset="-128"/>
              </a:rPr>
              <a:t>1</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FFC000"/>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sp>
        <p:nvSpPr>
          <p:cNvPr id="7" name="テキスト プレースホルダー 35">
            <a:extLst>
              <a:ext uri="{FF2B5EF4-FFF2-40B4-BE49-F238E27FC236}">
                <a16:creationId xmlns:a16="http://schemas.microsoft.com/office/drawing/2014/main" id="{1B0CD735-3F55-1DDB-A12F-AFC5BD9919DD}"/>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p>
        </p:txBody>
      </p:sp>
      <p:graphicFrame>
        <p:nvGraphicFramePr>
          <p:cNvPr id="3" name="表 2">
            <a:extLst>
              <a:ext uri="{FF2B5EF4-FFF2-40B4-BE49-F238E27FC236}">
                <a16:creationId xmlns:a16="http://schemas.microsoft.com/office/drawing/2014/main" id="{CF3D4D1E-9FA8-954A-F062-3FDB65D13DE3}"/>
              </a:ext>
            </a:extLst>
          </p:cNvPr>
          <p:cNvGraphicFramePr>
            <a:graphicFrameLocks noGrp="1"/>
          </p:cNvGraphicFramePr>
          <p:nvPr>
            <p:extLst>
              <p:ext uri="{D42A27DB-BD31-4B8C-83A1-F6EECF244321}">
                <p14:modId xmlns:p14="http://schemas.microsoft.com/office/powerpoint/2010/main" val="790749767"/>
              </p:ext>
            </p:extLst>
          </p:nvPr>
        </p:nvGraphicFramePr>
        <p:xfrm>
          <a:off x="338328" y="987425"/>
          <a:ext cx="11512298" cy="3991059"/>
        </p:xfrm>
        <a:graphic>
          <a:graphicData uri="http://schemas.openxmlformats.org/drawingml/2006/table">
            <a:tbl>
              <a:tblPr bandRow="1"/>
              <a:tblGrid>
                <a:gridCol w="1573231">
                  <a:extLst>
                    <a:ext uri="{9D8B030D-6E8A-4147-A177-3AD203B41FA5}">
                      <a16:colId xmlns:a16="http://schemas.microsoft.com/office/drawing/2014/main" val="792911817"/>
                    </a:ext>
                  </a:extLst>
                </a:gridCol>
                <a:gridCol w="2303830">
                  <a:extLst>
                    <a:ext uri="{9D8B030D-6E8A-4147-A177-3AD203B41FA5}">
                      <a16:colId xmlns:a16="http://schemas.microsoft.com/office/drawing/2014/main" val="2515137241"/>
                    </a:ext>
                  </a:extLst>
                </a:gridCol>
                <a:gridCol w="2593837">
                  <a:extLst>
                    <a:ext uri="{9D8B030D-6E8A-4147-A177-3AD203B41FA5}">
                      <a16:colId xmlns:a16="http://schemas.microsoft.com/office/drawing/2014/main" val="598637953"/>
                    </a:ext>
                  </a:extLst>
                </a:gridCol>
                <a:gridCol w="2520700">
                  <a:extLst>
                    <a:ext uri="{9D8B030D-6E8A-4147-A177-3AD203B41FA5}">
                      <a16:colId xmlns:a16="http://schemas.microsoft.com/office/drawing/2014/main" val="56015879"/>
                    </a:ext>
                  </a:extLst>
                </a:gridCol>
                <a:gridCol w="2520700">
                  <a:extLst>
                    <a:ext uri="{9D8B030D-6E8A-4147-A177-3AD203B41FA5}">
                      <a16:colId xmlns:a16="http://schemas.microsoft.com/office/drawing/2014/main" val="379781813"/>
                    </a:ext>
                  </a:extLst>
                </a:gridCol>
              </a:tblGrid>
              <a:tr h="5337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dirty="0">
                          <a:solidFill>
                            <a:schemeClr val="bg1"/>
                          </a:solidFill>
                          <a:latin typeface="Meiryo" panose="020B0604030504040204" pitchFamily="34" charset="-128"/>
                          <a:ea typeface="Meiryo" panose="020B0604030504040204" pitchFamily="34" charset="-128"/>
                        </a:rPr>
                        <a:t>ターゲティング</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a:ea typeface="Meiryo"/>
                        </a:rPr>
                        <a:t>vCPM</a:t>
                      </a:r>
                      <a:r>
                        <a:rPr kumimoji="1" lang="en-US" altLang="ja-JP" sz="1100" b="1" kern="1200" dirty="0">
                          <a:solidFill>
                            <a:schemeClr val="bg1"/>
                          </a:solidFill>
                          <a:latin typeface="Meiryo"/>
                          <a:ea typeface="Meiryo"/>
                        </a:rPr>
                        <a:t> </a:t>
                      </a:r>
                      <a:r>
                        <a:rPr kumimoji="1" lang="ja-JP" altLang="en-US" sz="1100" b="1" kern="1200" dirty="0">
                          <a:solidFill>
                            <a:schemeClr val="bg1"/>
                          </a:solidFill>
                          <a:latin typeface="Meiryo"/>
                          <a:ea typeface="Meiryo"/>
                        </a:rPr>
                        <a:t>掛け率</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dirty="0">
                        <a:solidFill>
                          <a:schemeClr val="bg1"/>
                        </a:solidFill>
                        <a:latin typeface="Meiryo"/>
                        <a:ea typeface="Meiryo"/>
                      </a:endParaRPr>
                    </a:p>
                    <a:p>
                      <a:pPr algn="ctr"/>
                      <a:r>
                        <a:rPr kumimoji="1" lang="ja-JP" altLang="en-US" sz="900" b="1" dirty="0">
                          <a:solidFill>
                            <a:schemeClr val="bg1"/>
                          </a:solidFill>
                          <a:latin typeface="Meiryo"/>
                          <a:ea typeface="Meiryo"/>
                        </a:rPr>
                        <a:t>（男性）</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dirty="0">
                        <a:solidFill>
                          <a:schemeClr val="bg1"/>
                        </a:solidFill>
                        <a:latin typeface="Meiryo"/>
                        <a:ea typeface="Meiryo"/>
                      </a:endParaRPr>
                    </a:p>
                    <a:p>
                      <a:pPr algn="ctr"/>
                      <a:r>
                        <a:rPr kumimoji="1" lang="ja-JP" altLang="en-US" sz="900" b="1" dirty="0">
                          <a:solidFill>
                            <a:schemeClr val="bg1"/>
                          </a:solidFill>
                          <a:latin typeface="Meiryo"/>
                          <a:ea typeface="Meiryo"/>
                        </a:rPr>
                        <a:t>（男性　</a:t>
                      </a:r>
                      <a:r>
                        <a:rPr kumimoji="1" lang="en-US" altLang="ja-JP" sz="900" b="1" dirty="0">
                          <a:solidFill>
                            <a:schemeClr val="bg1"/>
                          </a:solidFill>
                          <a:latin typeface="Meiryo"/>
                          <a:ea typeface="Meiryo"/>
                        </a:rPr>
                        <a:t>20</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39</a:t>
                      </a:r>
                      <a:r>
                        <a:rPr kumimoji="1" lang="ja-JP" altLang="en-US" sz="900" b="1" dirty="0">
                          <a:solidFill>
                            <a:schemeClr val="bg1"/>
                          </a:solidFill>
                          <a:latin typeface="Meiryo"/>
                          <a:ea typeface="Meiryo"/>
                        </a:rPr>
                        <a:t>歳）</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dirty="0">
                        <a:solidFill>
                          <a:schemeClr val="bg1"/>
                        </a:solidFill>
                        <a:latin typeface="Meiryo"/>
                        <a:ea typeface="Meiryo"/>
                      </a:endParaRPr>
                    </a:p>
                    <a:p>
                      <a:pPr algn="ctr"/>
                      <a:r>
                        <a:rPr kumimoji="1" lang="ja-JP" altLang="en-US" sz="900" b="1" dirty="0">
                          <a:solidFill>
                            <a:schemeClr val="bg1"/>
                          </a:solidFill>
                          <a:latin typeface="Meiryo"/>
                          <a:ea typeface="Meiryo"/>
                        </a:rPr>
                        <a:t>（男性　</a:t>
                      </a:r>
                      <a:r>
                        <a:rPr kumimoji="1" lang="en-US" altLang="ja-JP" sz="900" b="1" dirty="0">
                          <a:solidFill>
                            <a:schemeClr val="bg1"/>
                          </a:solidFill>
                          <a:latin typeface="Meiryo"/>
                          <a:ea typeface="Meiryo"/>
                        </a:rPr>
                        <a:t>40</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59</a:t>
                      </a:r>
                      <a:r>
                        <a:rPr kumimoji="1" lang="ja-JP" altLang="en-US" sz="900" b="1" dirty="0">
                          <a:solidFill>
                            <a:schemeClr val="bg1"/>
                          </a:solidFill>
                          <a:latin typeface="Meiryo"/>
                          <a:ea typeface="Meiryo"/>
                        </a:rPr>
                        <a:t>歳）</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性別</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1.2</a:t>
                      </a:r>
                      <a:r>
                        <a:rPr kumimoji="1" lang="ja-JP" altLang="en-US" sz="1100" b="0" dirty="0">
                          <a:solidFill>
                            <a:schemeClr val="bg1"/>
                          </a:solidFill>
                          <a:latin typeface="Meiryo" panose="020B0604030504040204" pitchFamily="34" charset="-128"/>
                          <a:ea typeface="Meiryo" panose="020B0604030504040204" pitchFamily="34" charset="-128"/>
                        </a:rPr>
                        <a:t>倍</a:t>
                      </a: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dirty="0">
                          <a:solidFill>
                            <a:srgbClr val="0D0D0D"/>
                          </a:solidFill>
                          <a:latin typeface="メイリオ" panose="020B0604030504040204" pitchFamily="50" charset="-128"/>
                          <a:ea typeface="メイリオ" panose="020B0604030504040204" pitchFamily="50" charset="-128"/>
                        </a:rPr>
                        <a:t>男性（固定）</a:t>
                      </a: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男性（固定）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男性（固定）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3139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年齢</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20</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39</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歳（固定）</a:t>
                      </a:r>
                      <a:endParaRPr kumimoji="1" lang="ja-JP" altLang="en-US" sz="11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noProof="0">
                          <a:solidFill>
                            <a:srgbClr val="0D0D0D"/>
                          </a:solidFill>
                          <a:latin typeface="メイリオ" panose="020B0604030504040204" pitchFamily="50" charset="-128"/>
                          <a:ea typeface="メイリオ" panose="020B0604030504040204" pitchFamily="50" charset="-128"/>
                          <a:cs typeface="+mn-cs"/>
                        </a:rPr>
                        <a:t>40</a:t>
                      </a:r>
                      <a:r>
                        <a:rPr kumimoji="1" lang="ja-JP" altLang="en-US" sz="1100" b="0" kern="1200" noProof="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noProof="0">
                          <a:solidFill>
                            <a:srgbClr val="0D0D0D"/>
                          </a:solidFill>
                          <a:latin typeface="メイリオ" panose="020B0604030504040204" pitchFamily="50" charset="-128"/>
                          <a:ea typeface="メイリオ" panose="020B0604030504040204" pitchFamily="50" charset="-128"/>
                          <a:cs typeface="+mn-cs"/>
                        </a:rPr>
                        <a:t>59</a:t>
                      </a:r>
                      <a:r>
                        <a:rPr kumimoji="1" lang="ja-JP" altLang="en-US" sz="1100" b="0" kern="1200" noProof="0">
                          <a:solidFill>
                            <a:srgbClr val="0D0D0D"/>
                          </a:solidFill>
                          <a:latin typeface="メイリオ" panose="020B0604030504040204" pitchFamily="50" charset="-128"/>
                          <a:ea typeface="メイリオ" panose="020B0604030504040204" pitchFamily="50" charset="-128"/>
                          <a:cs typeface="+mn-cs"/>
                        </a:rPr>
                        <a:t>歳（固定）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dirty="0">
                          <a:solidFill>
                            <a:schemeClr val="bg1"/>
                          </a:solidFill>
                          <a:latin typeface="Meiryo" panose="020B0604030504040204" pitchFamily="34" charset="-128"/>
                          <a:ea typeface="Meiryo" panose="020B0604030504040204" pitchFamily="34" charset="-128"/>
                        </a:rPr>
                        <a:t>1.5</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5177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57742112"/>
                  </a:ext>
                </a:extLst>
              </a:tr>
              <a:tr h="556513">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en-US" altLang="ja-JP" sz="1100" b="0" kern="1200">
                        <a:solidFill>
                          <a:schemeClr val="bg1"/>
                        </a:solidFill>
                        <a:latin typeface="Meiryo" panose="020B0604030504040204" pitchFamily="34" charset="-128"/>
                        <a:ea typeface="Meiryo" panose="020B0604030504040204" pitchFamily="34" charset="-128"/>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（興味関心、購買</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意向、属性・ライフ</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イベント）</a:t>
                      </a:r>
                      <a:r>
                        <a:rPr kumimoji="1" lang="en-US" altLang="ja-JP" sz="900" b="0" kern="1200" dirty="0">
                          <a:solidFill>
                            <a:schemeClr val="bg1"/>
                          </a:solidFill>
                          <a:latin typeface="Meiryo" panose="020B0604030504040204" pitchFamily="34" charset="-128"/>
                          <a:ea typeface="Meiryo" panose="020B0604030504040204" pitchFamily="34" charset="-128"/>
                        </a:rPr>
                        <a:t>※</a:t>
                      </a:r>
                      <a:r>
                        <a:rPr kumimoji="1" lang="ja-JP" altLang="en-US" sz="900" b="0" kern="1200" dirty="0">
                          <a:solidFill>
                            <a:schemeClr val="bg1"/>
                          </a:solidFill>
                          <a:latin typeface="Meiryo" panose="020B0604030504040204" pitchFamily="34" charset="-128"/>
                          <a:ea typeface="Meiryo" panose="020B0604030504040204" pitchFamily="34" charset="-128"/>
                        </a:rPr>
                        <a:t>１</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配信：</a:t>
                      </a:r>
                      <a:r>
                        <a:rPr kumimoji="1" lang="en-US" altLang="ja-JP" sz="1000" b="0" kern="1200" dirty="0">
                          <a:solidFill>
                            <a:schemeClr val="bg1"/>
                          </a:solidFill>
                          <a:latin typeface="Meiryo" panose="020B0604030504040204" pitchFamily="34" charset="-128"/>
                          <a:ea typeface="Meiryo" panose="020B0604030504040204" pitchFamily="34" charset="-128"/>
                        </a:rPr>
                        <a:t>1.5</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en-US" altLang="ja-JP" sz="10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cs typeface="+mn-cs"/>
                        </a:rPr>
                        <a:t>除外：</a:t>
                      </a:r>
                      <a:r>
                        <a:rPr kumimoji="1" lang="en-US" altLang="ja-JP" sz="1000" b="0" kern="1200" dirty="0">
                          <a:solidFill>
                            <a:schemeClr val="bg1"/>
                          </a:solidFill>
                          <a:latin typeface="Meiryo" panose="020B0604030504040204" pitchFamily="34" charset="-128"/>
                          <a:ea typeface="Meiryo" panose="020B0604030504040204" pitchFamily="34" charset="-128"/>
                          <a:cs typeface="+mn-cs"/>
                        </a:rPr>
                        <a:t>1.1</a:t>
                      </a:r>
                      <a:r>
                        <a:rPr kumimoji="1" lang="ja-JP" altLang="en-US" sz="1000" b="0" kern="1200" dirty="0">
                          <a:solidFill>
                            <a:schemeClr val="bg1"/>
                          </a:solidFill>
                          <a:latin typeface="Meiryo" panose="020B0604030504040204" pitchFamily="34" charset="-128"/>
                          <a:ea typeface="Meiryo" panose="020B0604030504040204" pitchFamily="34" charset="-128"/>
                          <a:cs typeface="+mn-cs"/>
                        </a:rPr>
                        <a:t>倍</a:t>
                      </a: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54290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　</a:t>
                      </a:r>
                      <a:r>
                        <a:rPr kumimoji="1" lang="en-US" altLang="ja-JP" sz="110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（ヤフー提供）</a:t>
                      </a:r>
                      <a:r>
                        <a:rPr kumimoji="1" lang="en-US" altLang="ja-JP" sz="900" b="0" kern="1200"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1.0</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6069583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0F280E-D4B7-28E6-49B8-ED6D2A57ACF3}"/>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529F51C9-EC3C-494F-9C26-5754F096263D}"/>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D392CAE6-2375-99F9-0729-69A675E14DC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角丸四角形 4">
            <a:extLst>
              <a:ext uri="{FF2B5EF4-FFF2-40B4-BE49-F238E27FC236}">
                <a16:creationId xmlns:a16="http://schemas.microsoft.com/office/drawing/2014/main" id="{4FCB401B-9EE9-1BA3-E412-C8FAD94384C0}"/>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cs typeface="+mn-cs"/>
              </a:rPr>
              <a:t>ターゲティング設定</a:t>
            </a:r>
          </a:p>
        </p:txBody>
      </p:sp>
      <p:sp>
        <p:nvSpPr>
          <p:cNvPr id="4" name="テキスト ボックス 5">
            <a:extLst>
              <a:ext uri="{FF2B5EF4-FFF2-40B4-BE49-F238E27FC236}">
                <a16:creationId xmlns:a16="http://schemas.microsoft.com/office/drawing/2014/main" id="{E1D70A66-E84A-CCF1-EDB4-E63BFA607D16}"/>
              </a:ext>
            </a:extLst>
          </p:cNvPr>
          <p:cNvSpPr txBox="1"/>
          <p:nvPr/>
        </p:nvSpPr>
        <p:spPr>
          <a:xfrm>
            <a:off x="479424" y="4975651"/>
            <a:ext cx="11233147" cy="1158779"/>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=2.16</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FFC000"/>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sp>
        <p:nvSpPr>
          <p:cNvPr id="7" name="テキスト プレースホルダー 35">
            <a:extLst>
              <a:ext uri="{FF2B5EF4-FFF2-40B4-BE49-F238E27FC236}">
                <a16:creationId xmlns:a16="http://schemas.microsoft.com/office/drawing/2014/main" id="{E0F17FAE-C59B-CBC4-18BF-64E4BB242667}"/>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p>
        </p:txBody>
      </p:sp>
      <p:graphicFrame>
        <p:nvGraphicFramePr>
          <p:cNvPr id="3" name="表 2">
            <a:extLst>
              <a:ext uri="{FF2B5EF4-FFF2-40B4-BE49-F238E27FC236}">
                <a16:creationId xmlns:a16="http://schemas.microsoft.com/office/drawing/2014/main" id="{B8BD6923-6791-D6EF-AE4B-7AD9B93C0D05}"/>
              </a:ext>
            </a:extLst>
          </p:cNvPr>
          <p:cNvGraphicFramePr>
            <a:graphicFrameLocks noGrp="1"/>
          </p:cNvGraphicFramePr>
          <p:nvPr>
            <p:extLst>
              <p:ext uri="{D42A27DB-BD31-4B8C-83A1-F6EECF244321}">
                <p14:modId xmlns:p14="http://schemas.microsoft.com/office/powerpoint/2010/main" val="3308454683"/>
              </p:ext>
            </p:extLst>
          </p:nvPr>
        </p:nvGraphicFramePr>
        <p:xfrm>
          <a:off x="338328" y="987425"/>
          <a:ext cx="11521439" cy="3991059"/>
        </p:xfrm>
        <a:graphic>
          <a:graphicData uri="http://schemas.openxmlformats.org/drawingml/2006/table">
            <a:tbl>
              <a:tblPr bandRow="1"/>
              <a:tblGrid>
                <a:gridCol w="1574481">
                  <a:extLst>
                    <a:ext uri="{9D8B030D-6E8A-4147-A177-3AD203B41FA5}">
                      <a16:colId xmlns:a16="http://schemas.microsoft.com/office/drawing/2014/main" val="792911817"/>
                    </a:ext>
                  </a:extLst>
                </a:gridCol>
                <a:gridCol w="2305660">
                  <a:extLst>
                    <a:ext uri="{9D8B030D-6E8A-4147-A177-3AD203B41FA5}">
                      <a16:colId xmlns:a16="http://schemas.microsoft.com/office/drawing/2014/main" val="2515137241"/>
                    </a:ext>
                  </a:extLst>
                </a:gridCol>
                <a:gridCol w="2595896">
                  <a:extLst>
                    <a:ext uri="{9D8B030D-6E8A-4147-A177-3AD203B41FA5}">
                      <a16:colId xmlns:a16="http://schemas.microsoft.com/office/drawing/2014/main" val="598637953"/>
                    </a:ext>
                  </a:extLst>
                </a:gridCol>
                <a:gridCol w="2522701">
                  <a:extLst>
                    <a:ext uri="{9D8B030D-6E8A-4147-A177-3AD203B41FA5}">
                      <a16:colId xmlns:a16="http://schemas.microsoft.com/office/drawing/2014/main" val="56015879"/>
                    </a:ext>
                  </a:extLst>
                </a:gridCol>
                <a:gridCol w="2522701">
                  <a:extLst>
                    <a:ext uri="{9D8B030D-6E8A-4147-A177-3AD203B41FA5}">
                      <a16:colId xmlns:a16="http://schemas.microsoft.com/office/drawing/2014/main" val="379781813"/>
                    </a:ext>
                  </a:extLst>
                </a:gridCol>
              </a:tblGrid>
              <a:tr h="5337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dirty="0">
                          <a:solidFill>
                            <a:schemeClr val="bg1"/>
                          </a:solidFill>
                          <a:latin typeface="Meiryo" panose="020B0604030504040204" pitchFamily="34" charset="-128"/>
                          <a:ea typeface="Meiryo" panose="020B0604030504040204" pitchFamily="34" charset="-128"/>
                        </a:rPr>
                        <a:t>ターゲティング</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a:ea typeface="Meiryo"/>
                        </a:rPr>
                        <a:t>vCPM</a:t>
                      </a:r>
                      <a:r>
                        <a:rPr kumimoji="1" lang="en-US" altLang="ja-JP" sz="1100" b="1" kern="1200" dirty="0">
                          <a:solidFill>
                            <a:schemeClr val="bg1"/>
                          </a:solidFill>
                          <a:latin typeface="Meiryo"/>
                          <a:ea typeface="Meiryo"/>
                        </a:rPr>
                        <a:t> </a:t>
                      </a:r>
                      <a:r>
                        <a:rPr kumimoji="1" lang="ja-JP" altLang="en-US" sz="1100" b="1" kern="1200" dirty="0">
                          <a:solidFill>
                            <a:schemeClr val="bg1"/>
                          </a:solidFill>
                          <a:latin typeface="Meiryo"/>
                          <a:ea typeface="Meiryo"/>
                        </a:rPr>
                        <a:t>掛け率</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dirty="0">
                        <a:solidFill>
                          <a:schemeClr val="bg1"/>
                        </a:solidFill>
                        <a:latin typeface="Meiryo"/>
                        <a:ea typeface="Meiryo"/>
                      </a:endParaRPr>
                    </a:p>
                    <a:p>
                      <a:pPr algn="ctr"/>
                      <a:r>
                        <a:rPr kumimoji="1" lang="ja-JP" altLang="en-US" sz="900" b="1" dirty="0">
                          <a:solidFill>
                            <a:schemeClr val="bg1"/>
                          </a:solidFill>
                          <a:latin typeface="Meiryo"/>
                          <a:ea typeface="Meiryo"/>
                        </a:rPr>
                        <a:t>（女性）</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dirty="0">
                        <a:solidFill>
                          <a:schemeClr val="bg1"/>
                        </a:solidFill>
                        <a:latin typeface="Meiryo"/>
                        <a:ea typeface="Meiryo"/>
                      </a:endParaRPr>
                    </a:p>
                    <a:p>
                      <a:pPr algn="ctr"/>
                      <a:r>
                        <a:rPr kumimoji="1" lang="ja-JP" altLang="en-US" sz="900" b="1" dirty="0">
                          <a:solidFill>
                            <a:schemeClr val="bg1"/>
                          </a:solidFill>
                          <a:latin typeface="Meiryo"/>
                          <a:ea typeface="Meiryo"/>
                        </a:rPr>
                        <a:t>（女性　</a:t>
                      </a:r>
                      <a:r>
                        <a:rPr kumimoji="1" lang="en-US" altLang="ja-JP" sz="900" b="1" dirty="0">
                          <a:solidFill>
                            <a:schemeClr val="bg1"/>
                          </a:solidFill>
                          <a:latin typeface="Meiryo"/>
                          <a:ea typeface="Meiryo"/>
                        </a:rPr>
                        <a:t>20</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39</a:t>
                      </a:r>
                      <a:r>
                        <a:rPr kumimoji="1" lang="ja-JP" altLang="en-US" sz="900" b="1" dirty="0">
                          <a:solidFill>
                            <a:schemeClr val="bg1"/>
                          </a:solidFill>
                          <a:latin typeface="Meiryo"/>
                          <a:ea typeface="Meiryo"/>
                        </a:rPr>
                        <a:t>歳）</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dirty="0">
                        <a:solidFill>
                          <a:schemeClr val="bg1"/>
                        </a:solidFill>
                        <a:latin typeface="Meiryo"/>
                        <a:ea typeface="Meiryo"/>
                      </a:endParaRPr>
                    </a:p>
                    <a:p>
                      <a:pPr algn="ctr"/>
                      <a:r>
                        <a:rPr kumimoji="1" lang="ja-JP" altLang="en-US" sz="900" b="1" dirty="0">
                          <a:solidFill>
                            <a:schemeClr val="bg1"/>
                          </a:solidFill>
                          <a:latin typeface="Meiryo"/>
                          <a:ea typeface="Meiryo"/>
                        </a:rPr>
                        <a:t>（女性　</a:t>
                      </a:r>
                      <a:r>
                        <a:rPr kumimoji="1" lang="en-US" altLang="ja-JP" sz="900" b="1" dirty="0">
                          <a:solidFill>
                            <a:schemeClr val="bg1"/>
                          </a:solidFill>
                          <a:latin typeface="Meiryo"/>
                          <a:ea typeface="Meiryo"/>
                        </a:rPr>
                        <a:t>40</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59</a:t>
                      </a:r>
                      <a:r>
                        <a:rPr kumimoji="1" lang="ja-JP" altLang="en-US" sz="900" b="1" dirty="0">
                          <a:solidFill>
                            <a:schemeClr val="bg1"/>
                          </a:solidFill>
                          <a:latin typeface="Meiryo"/>
                          <a:ea typeface="Meiryo"/>
                        </a:rPr>
                        <a:t>歳）</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性別</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1.2</a:t>
                      </a:r>
                      <a:r>
                        <a:rPr kumimoji="1" lang="ja-JP" altLang="en-US" sz="1100" b="0" dirty="0">
                          <a:solidFill>
                            <a:schemeClr val="bg1"/>
                          </a:solidFill>
                          <a:latin typeface="Meiryo" panose="020B0604030504040204" pitchFamily="34" charset="-128"/>
                          <a:ea typeface="Meiryo" panose="020B0604030504040204" pitchFamily="34" charset="-128"/>
                        </a:rPr>
                        <a:t>倍</a:t>
                      </a: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dirty="0">
                          <a:solidFill>
                            <a:srgbClr val="0D0D0D"/>
                          </a:solidFill>
                          <a:latin typeface="メイリオ" panose="020B0604030504040204" pitchFamily="50" charset="-128"/>
                          <a:ea typeface="メイリオ" panose="020B0604030504040204" pitchFamily="50" charset="-128"/>
                        </a:rPr>
                        <a:t>女性（固定）</a:t>
                      </a: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女性（固定）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女性（固定）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3139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年齢</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20</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39</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歳（固定）</a:t>
                      </a:r>
                      <a:endParaRPr kumimoji="1" lang="ja-JP" altLang="en-US" sz="11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noProof="0">
                          <a:solidFill>
                            <a:srgbClr val="0D0D0D"/>
                          </a:solidFill>
                          <a:latin typeface="メイリオ" panose="020B0604030504040204" pitchFamily="50" charset="-128"/>
                          <a:ea typeface="メイリオ" panose="020B0604030504040204" pitchFamily="50" charset="-128"/>
                          <a:cs typeface="+mn-cs"/>
                        </a:rPr>
                        <a:t>40</a:t>
                      </a:r>
                      <a:r>
                        <a:rPr kumimoji="1" lang="ja-JP" altLang="en-US" sz="1100" b="0" kern="1200" noProof="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noProof="0">
                          <a:solidFill>
                            <a:srgbClr val="0D0D0D"/>
                          </a:solidFill>
                          <a:latin typeface="メイリオ" panose="020B0604030504040204" pitchFamily="50" charset="-128"/>
                          <a:ea typeface="メイリオ" panose="020B0604030504040204" pitchFamily="50" charset="-128"/>
                          <a:cs typeface="+mn-cs"/>
                        </a:rPr>
                        <a:t>59</a:t>
                      </a:r>
                      <a:r>
                        <a:rPr kumimoji="1" lang="ja-JP" altLang="en-US" sz="1100" b="0" kern="1200" noProof="0">
                          <a:solidFill>
                            <a:srgbClr val="0D0D0D"/>
                          </a:solidFill>
                          <a:latin typeface="メイリオ" panose="020B0604030504040204" pitchFamily="50" charset="-128"/>
                          <a:ea typeface="メイリオ" panose="020B0604030504040204" pitchFamily="50" charset="-128"/>
                          <a:cs typeface="+mn-cs"/>
                        </a:rPr>
                        <a:t>歳（固定）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地域（市区郡）</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dirty="0">
                          <a:solidFill>
                            <a:schemeClr val="bg1"/>
                          </a:solidFill>
                          <a:latin typeface="Meiryo" panose="020B0604030504040204" pitchFamily="34" charset="-128"/>
                          <a:ea typeface="Meiryo" panose="020B0604030504040204" pitchFamily="34" charset="-128"/>
                        </a:rPr>
                        <a:t>1.5</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5177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57742112"/>
                  </a:ext>
                </a:extLst>
              </a:tr>
              <a:tr h="556513">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en-US" altLang="ja-JP" sz="1100" b="0" kern="1200">
                        <a:solidFill>
                          <a:schemeClr val="bg1"/>
                        </a:solidFill>
                        <a:latin typeface="Meiryo" panose="020B0604030504040204" pitchFamily="34" charset="-128"/>
                        <a:ea typeface="Meiryo" panose="020B0604030504040204" pitchFamily="34" charset="-128"/>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（興味関心、購買</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意向、属性・ライフ</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イベント）</a:t>
                      </a:r>
                      <a:r>
                        <a:rPr kumimoji="1" lang="en-US" altLang="ja-JP" sz="900" b="0" kern="1200" dirty="0">
                          <a:solidFill>
                            <a:schemeClr val="bg1"/>
                          </a:solidFill>
                          <a:latin typeface="Meiryo" panose="020B0604030504040204" pitchFamily="34" charset="-128"/>
                          <a:ea typeface="Meiryo" panose="020B0604030504040204" pitchFamily="34" charset="-128"/>
                        </a:rPr>
                        <a:t>※</a:t>
                      </a:r>
                      <a:r>
                        <a:rPr kumimoji="1" lang="ja-JP" altLang="en-US" sz="900" b="0" kern="1200" dirty="0">
                          <a:solidFill>
                            <a:schemeClr val="bg1"/>
                          </a:solidFill>
                          <a:latin typeface="Meiryo" panose="020B0604030504040204" pitchFamily="34" charset="-128"/>
                          <a:ea typeface="Meiryo" panose="020B0604030504040204" pitchFamily="34" charset="-128"/>
                        </a:rPr>
                        <a:t>１</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配信：</a:t>
                      </a:r>
                      <a:r>
                        <a:rPr kumimoji="1" lang="en-US" altLang="ja-JP" sz="1000" b="0" kern="1200" dirty="0">
                          <a:solidFill>
                            <a:schemeClr val="bg1"/>
                          </a:solidFill>
                          <a:latin typeface="Meiryo" panose="020B0604030504040204" pitchFamily="34" charset="-128"/>
                          <a:ea typeface="Meiryo" panose="020B0604030504040204" pitchFamily="34" charset="-128"/>
                        </a:rPr>
                        <a:t>1.5</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en-US" altLang="ja-JP" sz="10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cs typeface="+mn-cs"/>
                        </a:rPr>
                        <a:t>除外：</a:t>
                      </a:r>
                      <a:r>
                        <a:rPr kumimoji="1" lang="en-US" altLang="ja-JP" sz="1000" b="0" kern="1200" dirty="0">
                          <a:solidFill>
                            <a:schemeClr val="bg1"/>
                          </a:solidFill>
                          <a:latin typeface="Meiryo" panose="020B0604030504040204" pitchFamily="34" charset="-128"/>
                          <a:ea typeface="Meiryo" panose="020B0604030504040204" pitchFamily="34" charset="-128"/>
                          <a:cs typeface="+mn-cs"/>
                        </a:rPr>
                        <a:t>1.1</a:t>
                      </a:r>
                      <a:r>
                        <a:rPr kumimoji="1" lang="ja-JP" altLang="en-US" sz="1000" b="0" kern="1200" dirty="0">
                          <a:solidFill>
                            <a:schemeClr val="bg1"/>
                          </a:solidFill>
                          <a:latin typeface="Meiryo" panose="020B0604030504040204" pitchFamily="34" charset="-128"/>
                          <a:ea typeface="Meiryo" panose="020B0604030504040204" pitchFamily="34" charset="-128"/>
                          <a:cs typeface="+mn-cs"/>
                        </a:rPr>
                        <a:t>倍</a:t>
                      </a: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54290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　</a:t>
                      </a:r>
                      <a:r>
                        <a:rPr kumimoji="1" lang="en-US" altLang="ja-JP" sz="110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（ヤフー提供）</a:t>
                      </a:r>
                      <a:r>
                        <a:rPr kumimoji="1" lang="en-US" altLang="ja-JP" sz="900" b="0" kern="1200"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1.0</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15303467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42C35-20D0-914F-71A3-9F71EDCF2CB3}"/>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C7B004E7-32A5-550B-9C73-7551C23A9EEA}"/>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E8C407FE-A931-23DA-5499-CFE3138AFA8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6" name="テキスト プレースホルダー 35">
            <a:extLst>
              <a:ext uri="{FF2B5EF4-FFF2-40B4-BE49-F238E27FC236}">
                <a16:creationId xmlns:a16="http://schemas.microsoft.com/office/drawing/2014/main" id="{3102A686-8C3D-366B-B65D-3653478A4E2F}"/>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MD</a:t>
            </a:r>
          </a:p>
        </p:txBody>
      </p:sp>
      <p:sp>
        <p:nvSpPr>
          <p:cNvPr id="7" name="角丸四角形 3">
            <a:extLst>
              <a:ext uri="{FF2B5EF4-FFF2-40B4-BE49-F238E27FC236}">
                <a16:creationId xmlns:a16="http://schemas.microsoft.com/office/drawing/2014/main" id="{702B5B00-BEF8-B4DE-2FC6-16EEE2DB91BB}"/>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5" name="正方形/長方形 14">
            <a:extLst>
              <a:ext uri="{FF2B5EF4-FFF2-40B4-BE49-F238E27FC236}">
                <a16:creationId xmlns:a16="http://schemas.microsoft.com/office/drawing/2014/main" id="{337DB4D4-6100-1D79-9621-A4759FAFBE9D}"/>
              </a:ext>
            </a:extLst>
          </p:cNvPr>
          <p:cNvSpPr/>
          <p:nvPr/>
        </p:nvSpPr>
        <p:spPr>
          <a:xfrm>
            <a:off x="434975" y="6013853"/>
            <a:ext cx="4852610" cy="381643"/>
          </a:xfrm>
          <a:prstGeom prst="rect">
            <a:avLst/>
          </a:prstGeom>
        </p:spPr>
        <p:txBody>
          <a:bodyPr wrap="none" lIns="91440" tIns="45720" rIns="91440" bIns="4572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・フォーマット別ガイド</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https://s.yimg.jp/dl/displayads-guarantee/formatguide.zip</a:t>
            </a: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a:p>
            <a:pPr eaLnBrk="1" fontAlgn="auto" hangingPunct="1">
              <a:spcBef>
                <a:spcPts val="0"/>
              </a:spcBef>
              <a:spcAft>
                <a:spcPts val="0"/>
              </a:spcAft>
              <a:defRPr/>
            </a:pPr>
            <a:r>
              <a:rPr kumimoji="0" lang="ja-JP" altLang="en-US" sz="800" kern="0" dirty="0">
                <a:solidFill>
                  <a:srgbClr val="0D0D0D"/>
                </a:solidFill>
                <a:latin typeface="Meiryo"/>
                <a:ea typeface="Meiryo"/>
              </a:rPr>
              <a:t>・入稿規定（</a:t>
            </a:r>
            <a:r>
              <a:rPr kumimoji="0" lang="en-US" altLang="ja-JP" sz="800" kern="0" dirty="0">
                <a:solidFill>
                  <a:srgbClr val="0D0D0D"/>
                </a:solidFill>
                <a:latin typeface="Meiryo"/>
                <a:ea typeface="Meiryo"/>
              </a:rPr>
              <a:t>web</a:t>
            </a:r>
            <a:r>
              <a:rPr kumimoji="0" lang="ja-JP" altLang="en-US" sz="800" kern="0" dirty="0">
                <a:solidFill>
                  <a:srgbClr val="0D0D0D"/>
                </a:solidFill>
                <a:latin typeface="Meiryo"/>
                <a:ea typeface="Meiryo"/>
              </a:rPr>
              <a:t>）：</a:t>
            </a:r>
            <a:r>
              <a:rPr kumimoji="0" lang="ja-JP" altLang="en-US" sz="800" kern="0" dirty="0">
                <a:solidFill>
                  <a:srgbClr val="0D0D0D"/>
                </a:solidFill>
                <a:latin typeface="Meiryo"/>
                <a:ea typeface="Meiryo"/>
                <a:hlinkClick r:id="rId4"/>
              </a:rPr>
              <a:t>https://ads-help.yahoo-net.jp/s/article/H000044930?language=ja</a:t>
            </a:r>
            <a:endParaRPr lang="en-US" altLang="ja-JP" sz="800" kern="0" dirty="0">
              <a:solidFill>
                <a:srgbClr val="0D0D0D"/>
              </a:solidFill>
              <a:latin typeface="Meiryo UI"/>
              <a:ea typeface="Meiryo UI"/>
            </a:endParaRPr>
          </a:p>
        </p:txBody>
      </p:sp>
      <p:sp>
        <p:nvSpPr>
          <p:cNvPr id="16" name="正方形/長方形 15">
            <a:extLst>
              <a:ext uri="{FF2B5EF4-FFF2-40B4-BE49-F238E27FC236}">
                <a16:creationId xmlns:a16="http://schemas.microsoft.com/office/drawing/2014/main" id="{D371236A-9269-268D-34D7-41B6277D703F}"/>
              </a:ext>
            </a:extLst>
          </p:cNvPr>
          <p:cNvSpPr/>
          <p:nvPr/>
        </p:nvSpPr>
        <p:spPr>
          <a:xfrm>
            <a:off x="8404158" y="6121575"/>
            <a:ext cx="3152589" cy="138499"/>
          </a:xfrm>
          <a:prstGeom prst="rect">
            <a:avLst/>
          </a:prstGeom>
        </p:spPr>
        <p:txBody>
          <a:bodyPr wrap="none" lIns="0" tIns="0" rIns="0" bIns="0">
            <a:spAutoFit/>
          </a:bodyPr>
          <a:lstStyle/>
          <a:p>
            <a:pPr algn="r" eaLnBrk="1" fontAlgn="auto" hangingPunct="1">
              <a:spcBef>
                <a:spcPts val="0"/>
              </a:spcBef>
              <a:spcAft>
                <a:spcPts val="0"/>
              </a:spcAft>
              <a:defRPr/>
            </a:pPr>
            <a:r>
              <a:rPr lang="en-US" altLang="ja-JP" sz="900" dirty="0">
                <a:solidFill>
                  <a:srgbClr val="0D0D0D"/>
                </a:solidFill>
                <a:latin typeface="Meiryo" panose="020B0604030504040204" pitchFamily="34" charset="-128"/>
                <a:ea typeface="Meiryo" panose="020B0604030504040204" pitchFamily="34" charset="-128"/>
              </a:rPr>
              <a:t>※</a:t>
            </a:r>
            <a:r>
              <a:rPr lang="ja-JP" altLang="en-US" sz="900" dirty="0">
                <a:solidFill>
                  <a:srgbClr val="0D0D0D"/>
                </a:solidFill>
                <a:latin typeface="Meiryo" panose="020B0604030504040204" pitchFamily="34" charset="-128"/>
                <a:ea typeface="Meiryo" panose="020B0604030504040204" pitchFamily="34" charset="-128"/>
              </a:rPr>
              <a:t>コンテンツページは予告なく変更されることがあります。</a:t>
            </a:r>
          </a:p>
        </p:txBody>
      </p:sp>
      <p:sp>
        <p:nvSpPr>
          <p:cNvPr id="33" name="角丸四角形 48">
            <a:extLst>
              <a:ext uri="{FF2B5EF4-FFF2-40B4-BE49-F238E27FC236}">
                <a16:creationId xmlns:a16="http://schemas.microsoft.com/office/drawing/2014/main" id="{BA508D85-F5ED-9C94-1D95-760189CAF13B}"/>
              </a:ext>
            </a:extLst>
          </p:cNvPr>
          <p:cNvSpPr/>
          <p:nvPr/>
        </p:nvSpPr>
        <p:spPr>
          <a:xfrm>
            <a:off x="572289" y="2944512"/>
            <a:ext cx="3168439" cy="692904"/>
          </a:xfrm>
          <a:prstGeom prst="roundRect">
            <a:avLst>
              <a:gd name="adj" fmla="val 8489"/>
            </a:avLst>
          </a:prstGeom>
          <a:solidFill>
            <a:srgbClr val="000048">
              <a:alpha val="40000"/>
            </a:srgbClr>
          </a:solidFill>
          <a:ln w="25400" cap="flat" cmpd="sng" algn="ctr">
            <a:noFill/>
            <a:prstDash val="solid"/>
            <a:miter lim="800000"/>
          </a:ln>
          <a:effectLst/>
        </p:spPr>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トップページ トピックス</a:t>
            </a:r>
            <a:r>
              <a:rPr kumimoji="0" lang="en-US" altLang="ja-JP"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PR/</a:t>
            </a: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画像</a:t>
            </a:r>
            <a:r>
              <a:rPr kumimoji="0" lang="en-US" altLang="ja-JP"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/1</a:t>
            </a: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a:t>
            </a:r>
            <a:r>
              <a:rPr kumimoji="0" lang="en-US" altLang="ja-JP"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1</a:t>
            </a:r>
          </a:p>
        </p:txBody>
      </p:sp>
      <p:sp>
        <p:nvSpPr>
          <p:cNvPr id="34" name="円/楕円 49">
            <a:extLst>
              <a:ext uri="{FF2B5EF4-FFF2-40B4-BE49-F238E27FC236}">
                <a16:creationId xmlns:a16="http://schemas.microsoft.com/office/drawing/2014/main" id="{DEFF9A8A-D0A4-69C5-F896-959DEEC85D0B}"/>
              </a:ext>
            </a:extLst>
          </p:cNvPr>
          <p:cNvSpPr>
            <a:spLocks noChangeAspect="1"/>
          </p:cNvSpPr>
          <p:nvPr/>
        </p:nvSpPr>
        <p:spPr>
          <a:xfrm>
            <a:off x="247552" y="3038964"/>
            <a:ext cx="504000" cy="504000"/>
          </a:xfrm>
          <a:prstGeom prst="ellipse">
            <a:avLst/>
          </a:prstGeom>
          <a:solidFill>
            <a:srgbClr val="000048"/>
          </a:solidFill>
          <a:ln w="9525" cap="flat" cmpd="sng" algn="ctr">
            <a:noFill/>
            <a:prstDash val="solid"/>
            <a:miter lim="800000"/>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A</a:t>
            </a:r>
            <a:endPar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endParaRPr>
          </a:p>
        </p:txBody>
      </p:sp>
      <p:sp>
        <p:nvSpPr>
          <p:cNvPr id="35" name="角丸四角形 45">
            <a:extLst>
              <a:ext uri="{FF2B5EF4-FFF2-40B4-BE49-F238E27FC236}">
                <a16:creationId xmlns:a16="http://schemas.microsoft.com/office/drawing/2014/main" id="{C0EF7EE1-37A2-0AB3-3D0E-F3B1B8C53076}"/>
              </a:ext>
            </a:extLst>
          </p:cNvPr>
          <p:cNvSpPr/>
          <p:nvPr/>
        </p:nvSpPr>
        <p:spPr>
          <a:xfrm>
            <a:off x="8632165" y="940016"/>
            <a:ext cx="3114675" cy="438963"/>
          </a:xfrm>
          <a:prstGeom prst="roundRect">
            <a:avLst>
              <a:gd name="adj" fmla="val 50000"/>
            </a:avLst>
          </a:prstGeom>
          <a:solidFill>
            <a:srgbClr val="00004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PC</a:t>
            </a:r>
            <a:endParaRPr kumimoji="1" lang="ja-JP" altLang="en-US" sz="1400" b="1" i="0" u="none" strike="noStrike" kern="1200" cap="none" spc="60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36" name="角丸四角形 47">
            <a:extLst>
              <a:ext uri="{FF2B5EF4-FFF2-40B4-BE49-F238E27FC236}">
                <a16:creationId xmlns:a16="http://schemas.microsoft.com/office/drawing/2014/main" id="{5242C782-DE9C-3C8E-7797-FA0E01FE5FB3}"/>
              </a:ext>
            </a:extLst>
          </p:cNvPr>
          <p:cNvSpPr/>
          <p:nvPr/>
        </p:nvSpPr>
        <p:spPr>
          <a:xfrm>
            <a:off x="4150502" y="940016"/>
            <a:ext cx="4037533" cy="438963"/>
          </a:xfrm>
          <a:prstGeom prst="roundRect">
            <a:avLst>
              <a:gd name="adj" fmla="val 50000"/>
            </a:avLst>
          </a:prstGeom>
          <a:solidFill>
            <a:srgbClr val="00004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スマートフォン</a:t>
            </a:r>
          </a:p>
        </p:txBody>
      </p:sp>
      <p:pic>
        <p:nvPicPr>
          <p:cNvPr id="37" name="図 36" descr="グラフィカル ユーザー インターフェイス, アプリケーション&#10;&#10;AI 生成コンテンツは誤りを含む可能性があります。">
            <a:extLst>
              <a:ext uri="{FF2B5EF4-FFF2-40B4-BE49-F238E27FC236}">
                <a16:creationId xmlns:a16="http://schemas.microsoft.com/office/drawing/2014/main" id="{AC073205-A017-FB37-13B4-C4D2F48E9177}"/>
              </a:ext>
            </a:extLst>
          </p:cNvPr>
          <p:cNvPicPr>
            <a:picLocks noChangeAspect="1"/>
          </p:cNvPicPr>
          <p:nvPr/>
        </p:nvPicPr>
        <p:blipFill>
          <a:blip r:embed="rId5" cstate="print">
            <a:extLst>
              <a:ext uri="{28A0092B-C50C-407E-A947-70E740481C1C}">
                <a14:useLocalDpi xmlns:a14="http://schemas.microsoft.com/office/drawing/2010/main" val="0"/>
              </a:ext>
            </a:extLst>
          </a:blip>
          <a:srcRect b="26591"/>
          <a:stretch>
            <a:fillRect/>
          </a:stretch>
        </p:blipFill>
        <p:spPr>
          <a:xfrm>
            <a:off x="8380825" y="2092489"/>
            <a:ext cx="3737610" cy="2265475"/>
          </a:xfrm>
          <a:prstGeom prst="rect">
            <a:avLst/>
          </a:prstGeom>
        </p:spPr>
      </p:pic>
      <p:sp>
        <p:nvSpPr>
          <p:cNvPr id="38" name="正方形/長方形 37">
            <a:extLst>
              <a:ext uri="{FF2B5EF4-FFF2-40B4-BE49-F238E27FC236}">
                <a16:creationId xmlns:a16="http://schemas.microsoft.com/office/drawing/2014/main" id="{2DF5017F-C7AB-48B3-660F-331E173E8972}"/>
              </a:ext>
            </a:extLst>
          </p:cNvPr>
          <p:cNvSpPr/>
          <p:nvPr/>
        </p:nvSpPr>
        <p:spPr>
          <a:xfrm>
            <a:off x="9151724" y="3816351"/>
            <a:ext cx="1579776" cy="215900"/>
          </a:xfrm>
          <a:prstGeom prst="rect">
            <a:avLst/>
          </a:prstGeom>
          <a:noFill/>
          <a:ln w="28575" cap="flat" cmpd="sng" algn="ctr">
            <a:solidFill>
              <a:srgbClr val="002A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a:solidFill>
                <a:srgbClr val="000000"/>
              </a:solidFill>
              <a:latin typeface="Calibri" panose="020F0502020204030204"/>
              <a:ea typeface="メイリオ" panose="020B0604030504040204" pitchFamily="50" charset="-128"/>
            </a:endParaRPr>
          </a:p>
        </p:txBody>
      </p:sp>
      <p:grpSp>
        <p:nvGrpSpPr>
          <p:cNvPr id="39" name="グループ化 38">
            <a:extLst>
              <a:ext uri="{FF2B5EF4-FFF2-40B4-BE49-F238E27FC236}">
                <a16:creationId xmlns:a16="http://schemas.microsoft.com/office/drawing/2014/main" id="{3E2A7E67-C2FF-3C6F-7AAA-92E4BA0280AE}"/>
              </a:ext>
            </a:extLst>
          </p:cNvPr>
          <p:cNvGrpSpPr/>
          <p:nvPr/>
        </p:nvGrpSpPr>
        <p:grpSpPr>
          <a:xfrm>
            <a:off x="4046592" y="1501027"/>
            <a:ext cx="1931406" cy="4182138"/>
            <a:chOff x="4295976" y="1501027"/>
            <a:chExt cx="1931406" cy="4182138"/>
          </a:xfrm>
        </p:grpSpPr>
        <p:pic>
          <p:nvPicPr>
            <p:cNvPr id="40" name="図 39" descr="グラフィカル ユーザー インターフェイス, アプリケーション&#10;&#10;自動的に生成された説明">
              <a:extLst>
                <a:ext uri="{FF2B5EF4-FFF2-40B4-BE49-F238E27FC236}">
                  <a16:creationId xmlns:a16="http://schemas.microsoft.com/office/drawing/2014/main" id="{628E517E-BFB3-CA17-CD7F-7AF8F2BB91D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95976" y="1501027"/>
              <a:ext cx="1931406" cy="4182138"/>
            </a:xfrm>
            <a:prstGeom prst="rect">
              <a:avLst/>
            </a:prstGeom>
          </p:spPr>
        </p:pic>
        <p:pic>
          <p:nvPicPr>
            <p:cNvPr id="41" name="図 40">
              <a:extLst>
                <a:ext uri="{FF2B5EF4-FFF2-40B4-BE49-F238E27FC236}">
                  <a16:creationId xmlns:a16="http://schemas.microsoft.com/office/drawing/2014/main" id="{CA786CD7-D081-4ED3-4E56-123073A8F312}"/>
                </a:ext>
              </a:extLst>
            </p:cNvPr>
            <p:cNvPicPr>
              <a:picLocks noChangeAspect="1"/>
            </p:cNvPicPr>
            <p:nvPr/>
          </p:nvPicPr>
          <p:blipFill>
            <a:blip r:embed="rId7"/>
            <a:stretch>
              <a:fillRect/>
            </a:stretch>
          </p:blipFill>
          <p:spPr>
            <a:xfrm>
              <a:off x="4306582" y="4736854"/>
              <a:ext cx="1910194" cy="449086"/>
            </a:xfrm>
            <a:prstGeom prst="rect">
              <a:avLst/>
            </a:prstGeom>
          </p:spPr>
        </p:pic>
      </p:grpSp>
      <p:grpSp>
        <p:nvGrpSpPr>
          <p:cNvPr id="42" name="グループ化 41">
            <a:extLst>
              <a:ext uri="{FF2B5EF4-FFF2-40B4-BE49-F238E27FC236}">
                <a16:creationId xmlns:a16="http://schemas.microsoft.com/office/drawing/2014/main" id="{A9DBF313-89F9-E908-0A25-97E165DCA18C}"/>
              </a:ext>
            </a:extLst>
          </p:cNvPr>
          <p:cNvGrpSpPr/>
          <p:nvPr/>
        </p:nvGrpSpPr>
        <p:grpSpPr>
          <a:xfrm>
            <a:off x="6268097" y="1454893"/>
            <a:ext cx="1986188" cy="4300760"/>
            <a:chOff x="6517481" y="1454893"/>
            <a:chExt cx="1986188" cy="4300760"/>
          </a:xfrm>
        </p:grpSpPr>
        <p:pic>
          <p:nvPicPr>
            <p:cNvPr id="43" name="図 42"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A7A8CA7C-279C-FBAF-2523-06B4E709C28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517481" y="1454893"/>
              <a:ext cx="1986188" cy="4300760"/>
            </a:xfrm>
            <a:prstGeom prst="rect">
              <a:avLst/>
            </a:prstGeom>
          </p:spPr>
        </p:pic>
        <p:pic>
          <p:nvPicPr>
            <p:cNvPr id="44" name="図 43">
              <a:extLst>
                <a:ext uri="{FF2B5EF4-FFF2-40B4-BE49-F238E27FC236}">
                  <a16:creationId xmlns:a16="http://schemas.microsoft.com/office/drawing/2014/main" id="{99E8313C-162A-DBF0-B966-BD9B0AA2D408}"/>
                </a:ext>
              </a:extLst>
            </p:cNvPr>
            <p:cNvPicPr>
              <a:picLocks noChangeAspect="1"/>
            </p:cNvPicPr>
            <p:nvPr/>
          </p:nvPicPr>
          <p:blipFill>
            <a:blip r:embed="rId7"/>
            <a:stretch>
              <a:fillRect/>
            </a:stretch>
          </p:blipFill>
          <p:spPr>
            <a:xfrm>
              <a:off x="6528178" y="4613736"/>
              <a:ext cx="1933209" cy="454496"/>
            </a:xfrm>
            <a:prstGeom prst="rect">
              <a:avLst/>
            </a:prstGeom>
          </p:spPr>
        </p:pic>
      </p:grpSp>
      <p:sp>
        <p:nvSpPr>
          <p:cNvPr id="45" name="正方形/長方形 44">
            <a:extLst>
              <a:ext uri="{FF2B5EF4-FFF2-40B4-BE49-F238E27FC236}">
                <a16:creationId xmlns:a16="http://schemas.microsoft.com/office/drawing/2014/main" id="{7DF87085-90FD-258D-B739-26635A774FDD}"/>
              </a:ext>
            </a:extLst>
          </p:cNvPr>
          <p:cNvSpPr/>
          <p:nvPr/>
        </p:nvSpPr>
        <p:spPr>
          <a:xfrm>
            <a:off x="4013228" y="4715083"/>
            <a:ext cx="1998134" cy="514774"/>
          </a:xfrm>
          <a:prstGeom prst="rect">
            <a:avLst/>
          </a:prstGeom>
          <a:noFill/>
          <a:ln w="28575" cap="flat" cmpd="sng" algn="ctr">
            <a:solidFill>
              <a:srgbClr val="002A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a:solidFill>
                <a:srgbClr val="000000"/>
              </a:solidFill>
              <a:latin typeface="Calibri" panose="020F0502020204030204"/>
              <a:ea typeface="メイリオ" panose="020B0604030504040204" pitchFamily="50" charset="-128"/>
            </a:endParaRPr>
          </a:p>
        </p:txBody>
      </p:sp>
      <p:sp>
        <p:nvSpPr>
          <p:cNvPr id="46" name="角丸四角形 20">
            <a:extLst>
              <a:ext uri="{FF2B5EF4-FFF2-40B4-BE49-F238E27FC236}">
                <a16:creationId xmlns:a16="http://schemas.microsoft.com/office/drawing/2014/main" id="{E9FCC440-ABB5-7CA7-B34D-BBAE337C16FA}"/>
              </a:ext>
            </a:extLst>
          </p:cNvPr>
          <p:cNvSpPr/>
          <p:nvPr/>
        </p:nvSpPr>
        <p:spPr>
          <a:xfrm>
            <a:off x="3882269" y="5327309"/>
            <a:ext cx="2176950" cy="380927"/>
          </a:xfrm>
          <a:prstGeom prst="roundRect">
            <a:avLst>
              <a:gd name="adj" fmla="val 50000"/>
            </a:avLst>
          </a:prstGeom>
          <a:solidFill>
            <a:srgbClr val="FFFFFF"/>
          </a:solidFill>
          <a:ln w="12700" cap="flat" cmpd="sng" algn="ctr">
            <a:solidFill>
              <a:srgbClr val="00003E"/>
            </a:solidFill>
            <a:prstDash val="solid"/>
            <a:miter lim="800000"/>
          </a:ln>
          <a:effectLst/>
        </p:spPr>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a:ln>
                  <a:noFill/>
                </a:ln>
                <a:solidFill>
                  <a:srgbClr val="0D0D0D"/>
                </a:solidFill>
                <a:effectLst/>
                <a:uLnTx/>
                <a:uFillTx/>
                <a:latin typeface="Meiryo" panose="020B0604030504040204" pitchFamily="34" charset="-128"/>
                <a:ea typeface="メイリオ" panose="020B0604030504040204" pitchFamily="50" charset="-128"/>
                <a:cs typeface="+mn-cs"/>
              </a:rPr>
              <a:t>WEB</a:t>
            </a:r>
            <a:endParaRPr kumimoji="0" lang="ja-JP" altLang="en-US" sz="1400" b="1" i="0" u="none" strike="noStrike" kern="0" cap="none" spc="0" normalizeH="0" baseline="0" noProof="0">
              <a:ln>
                <a:noFill/>
              </a:ln>
              <a:solidFill>
                <a:srgbClr val="0D0D0D"/>
              </a:solidFill>
              <a:effectLst/>
              <a:uLnTx/>
              <a:uFillTx/>
              <a:latin typeface="Meiryo" panose="020B0604030504040204" pitchFamily="34" charset="-128"/>
              <a:ea typeface="メイリオ" panose="020B0604030504040204" pitchFamily="50" charset="-128"/>
              <a:cs typeface="+mn-cs"/>
            </a:endParaRPr>
          </a:p>
        </p:txBody>
      </p:sp>
      <p:sp>
        <p:nvSpPr>
          <p:cNvPr id="47" name="正方形/長方形 46">
            <a:extLst>
              <a:ext uri="{FF2B5EF4-FFF2-40B4-BE49-F238E27FC236}">
                <a16:creationId xmlns:a16="http://schemas.microsoft.com/office/drawing/2014/main" id="{0FAA58FA-3624-6821-1E32-04F440D4063F}"/>
              </a:ext>
            </a:extLst>
          </p:cNvPr>
          <p:cNvSpPr/>
          <p:nvPr/>
        </p:nvSpPr>
        <p:spPr>
          <a:xfrm>
            <a:off x="6245430" y="4583597"/>
            <a:ext cx="1998134" cy="514774"/>
          </a:xfrm>
          <a:prstGeom prst="rect">
            <a:avLst/>
          </a:prstGeom>
          <a:noFill/>
          <a:ln w="28575" cap="flat" cmpd="sng" algn="ctr">
            <a:solidFill>
              <a:srgbClr val="002A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a:solidFill>
                <a:srgbClr val="000000"/>
              </a:solidFill>
              <a:latin typeface="Calibri" panose="020F0502020204030204"/>
              <a:ea typeface="メイリオ" panose="020B0604030504040204" pitchFamily="50" charset="-128"/>
            </a:endParaRPr>
          </a:p>
        </p:txBody>
      </p:sp>
      <p:sp>
        <p:nvSpPr>
          <p:cNvPr id="48" name="角丸四角形 20">
            <a:extLst>
              <a:ext uri="{FF2B5EF4-FFF2-40B4-BE49-F238E27FC236}">
                <a16:creationId xmlns:a16="http://schemas.microsoft.com/office/drawing/2014/main" id="{E6AAF3C5-40C6-3243-BE94-2982E127AAEC}"/>
              </a:ext>
            </a:extLst>
          </p:cNvPr>
          <p:cNvSpPr/>
          <p:nvPr/>
        </p:nvSpPr>
        <p:spPr>
          <a:xfrm>
            <a:off x="6131165" y="5334722"/>
            <a:ext cx="2176950" cy="380927"/>
          </a:xfrm>
          <a:prstGeom prst="roundRect">
            <a:avLst>
              <a:gd name="adj" fmla="val 50000"/>
            </a:avLst>
          </a:prstGeom>
          <a:solidFill>
            <a:srgbClr val="FFFFFF"/>
          </a:solidFill>
          <a:ln w="12700" cap="flat" cmpd="sng" algn="ctr">
            <a:solidFill>
              <a:srgbClr val="00003E"/>
            </a:solidFill>
            <a:prstDash val="solid"/>
            <a:miter lim="800000"/>
          </a:ln>
          <a:effectLst/>
        </p:spPr>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a:ln>
                  <a:noFill/>
                </a:ln>
                <a:solidFill>
                  <a:srgbClr val="0D0D0D"/>
                </a:solidFill>
                <a:effectLst/>
                <a:uLnTx/>
                <a:uFillTx/>
                <a:latin typeface="Meiryo" panose="020B0604030504040204" pitchFamily="34" charset="-128"/>
                <a:ea typeface="メイリオ" panose="020B0604030504040204" pitchFamily="50" charset="-128"/>
                <a:cs typeface="+mn-cs"/>
              </a:rPr>
              <a:t>APP</a:t>
            </a:r>
          </a:p>
        </p:txBody>
      </p:sp>
      <p:sp>
        <p:nvSpPr>
          <p:cNvPr id="49" name="テキスト ボックス 48">
            <a:extLst>
              <a:ext uri="{FF2B5EF4-FFF2-40B4-BE49-F238E27FC236}">
                <a16:creationId xmlns:a16="http://schemas.microsoft.com/office/drawing/2014/main" id="{51A6B0E2-F3FB-6C26-29B6-9E7F611BB8EF}"/>
              </a:ext>
            </a:extLst>
          </p:cNvPr>
          <p:cNvSpPr txBox="1"/>
          <p:nvPr/>
        </p:nvSpPr>
        <p:spPr>
          <a:xfrm>
            <a:off x="284529" y="3735032"/>
            <a:ext cx="3822720" cy="261610"/>
          </a:xfrm>
          <a:prstGeom prst="rect">
            <a:avLst/>
          </a:prstGeom>
          <a:noFill/>
        </p:spPr>
        <p:txBody>
          <a:bodyPr wrap="square">
            <a:spAutoFit/>
          </a:bodyPr>
          <a:lstStyle/>
          <a:p>
            <a:pPr algn="ctr" eaLnBrk="1" fontAlgn="auto" hangingPunct="1">
              <a:spcBef>
                <a:spcPts val="0"/>
              </a:spcBef>
              <a:spcAft>
                <a:spcPts val="0"/>
              </a:spcAft>
            </a:pPr>
            <a:r>
              <a:rPr lang="ja-JP" altLang="en-US" sz="1050">
                <a:solidFill>
                  <a:srgbClr val="0D0D0D"/>
                </a:solidFill>
                <a:latin typeface="Calibri" panose="020F0502020204030204"/>
                <a:ea typeface="メイリオ" panose="020B0604030504040204" pitchFamily="50" charset="-128"/>
              </a:rPr>
              <a:t>1本の広告クリエイティブでSP/PC掲載可能</a:t>
            </a:r>
          </a:p>
        </p:txBody>
      </p:sp>
    </p:spTree>
    <p:extLst>
      <p:ext uri="{BB962C8B-B14F-4D97-AF65-F5344CB8AC3E}">
        <p14:creationId xmlns:p14="http://schemas.microsoft.com/office/powerpoint/2010/main" val="15779336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782369-9605-32FC-914E-23F88AD54A93}"/>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B6D687AE-6FA2-6F45-4AAC-6B76962933ED}"/>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560AB6AA-E6A7-0723-BAD2-491C8D5ACD0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角丸四角形 3">
            <a:extLst>
              <a:ext uri="{FF2B5EF4-FFF2-40B4-BE49-F238E27FC236}">
                <a16:creationId xmlns:a16="http://schemas.microsoft.com/office/drawing/2014/main" id="{6AFA990D-233B-D874-6731-0E3C84169700}"/>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商品一覧</a:t>
            </a:r>
          </a:p>
        </p:txBody>
      </p:sp>
      <p:sp>
        <p:nvSpPr>
          <p:cNvPr id="11" name="テキスト プレースホルダー 35">
            <a:extLst>
              <a:ext uri="{FF2B5EF4-FFF2-40B4-BE49-F238E27FC236}">
                <a16:creationId xmlns:a16="http://schemas.microsoft.com/office/drawing/2014/main" id="{A14DD73F-882C-5AE4-C487-D6A49E8EBE4E}"/>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MD</a:t>
            </a:r>
          </a:p>
        </p:txBody>
      </p:sp>
      <p:graphicFrame>
        <p:nvGraphicFramePr>
          <p:cNvPr id="7" name="表 6">
            <a:extLst>
              <a:ext uri="{FF2B5EF4-FFF2-40B4-BE49-F238E27FC236}">
                <a16:creationId xmlns:a16="http://schemas.microsoft.com/office/drawing/2014/main" id="{E08DC355-7EDB-D17F-4F45-E3CCD8C94EC2}"/>
              </a:ext>
            </a:extLst>
          </p:cNvPr>
          <p:cNvGraphicFramePr>
            <a:graphicFrameLocks noGrp="1"/>
          </p:cNvGraphicFramePr>
          <p:nvPr>
            <p:extLst>
              <p:ext uri="{D42A27DB-BD31-4B8C-83A1-F6EECF244321}">
                <p14:modId xmlns:p14="http://schemas.microsoft.com/office/powerpoint/2010/main" val="235320053"/>
              </p:ext>
            </p:extLst>
          </p:nvPr>
        </p:nvGraphicFramePr>
        <p:xfrm>
          <a:off x="365760" y="993777"/>
          <a:ext cx="11484863" cy="4751857"/>
        </p:xfrm>
        <a:graphic>
          <a:graphicData uri="http://schemas.openxmlformats.org/drawingml/2006/table">
            <a:tbl>
              <a:tblPr firstCol="1" bandRow="1"/>
              <a:tblGrid>
                <a:gridCol w="2930869">
                  <a:extLst>
                    <a:ext uri="{9D8B030D-6E8A-4147-A177-3AD203B41FA5}">
                      <a16:colId xmlns:a16="http://schemas.microsoft.com/office/drawing/2014/main" val="792911817"/>
                    </a:ext>
                  </a:extLst>
                </a:gridCol>
                <a:gridCol w="1314007">
                  <a:extLst>
                    <a:ext uri="{9D8B030D-6E8A-4147-A177-3AD203B41FA5}">
                      <a16:colId xmlns:a16="http://schemas.microsoft.com/office/drawing/2014/main" val="1525620392"/>
                    </a:ext>
                  </a:extLst>
                </a:gridCol>
                <a:gridCol w="2655506">
                  <a:extLst>
                    <a:ext uri="{9D8B030D-6E8A-4147-A177-3AD203B41FA5}">
                      <a16:colId xmlns:a16="http://schemas.microsoft.com/office/drawing/2014/main" val="3835180974"/>
                    </a:ext>
                  </a:extLst>
                </a:gridCol>
                <a:gridCol w="1464934">
                  <a:extLst>
                    <a:ext uri="{9D8B030D-6E8A-4147-A177-3AD203B41FA5}">
                      <a16:colId xmlns:a16="http://schemas.microsoft.com/office/drawing/2014/main" val="3615895197"/>
                    </a:ext>
                  </a:extLst>
                </a:gridCol>
                <a:gridCol w="3119547">
                  <a:extLst>
                    <a:ext uri="{9D8B030D-6E8A-4147-A177-3AD203B41FA5}">
                      <a16:colId xmlns:a16="http://schemas.microsoft.com/office/drawing/2014/main" val="360912566"/>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Yahoo! JAPAN</a:t>
                      </a:r>
                      <a:r>
                        <a:rPr kumimoji="1" lang="ja-JP" altLang="en-US" sz="1050" b="1" i="0" kern="1200" dirty="0">
                          <a:solidFill>
                            <a:schemeClr val="bg1"/>
                          </a:solidFill>
                          <a:latin typeface="Meiryo"/>
                          <a:ea typeface="Meiryo"/>
                          <a:cs typeface="+mn-cs"/>
                        </a:rPr>
                        <a:t>トップページ　トピックス</a:t>
                      </a:r>
                      <a:r>
                        <a:rPr kumimoji="1" lang="en-US" altLang="ja-JP" sz="1050" b="1" i="0" kern="1200" dirty="0">
                          <a:solidFill>
                            <a:schemeClr val="bg1"/>
                          </a:solidFill>
                          <a:latin typeface="Meiryo"/>
                          <a:ea typeface="Meiryo"/>
                          <a:cs typeface="+mn-cs"/>
                        </a:rPr>
                        <a:t>PR</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MD</a:t>
                      </a:r>
                      <a:r>
                        <a:rPr kumimoji="1" lang="ja-JP" altLang="en-US" sz="1050" b="1" i="0" kern="1200" dirty="0">
                          <a:solidFill>
                            <a:schemeClr val="bg1"/>
                          </a:solidFill>
                          <a:latin typeface="Meiryo"/>
                          <a:ea typeface="Meiryo"/>
                          <a:cs typeface="+mn-cs"/>
                        </a:rPr>
                        <a:t>（</a:t>
                      </a:r>
                      <a:r>
                        <a:rPr kumimoji="1" lang="en-US" altLang="ja-JP" sz="1050" b="1" i="0" kern="1200" dirty="0">
                          <a:solidFill>
                            <a:schemeClr val="bg1"/>
                          </a:solidFill>
                          <a:latin typeface="Meiryo"/>
                          <a:ea typeface="Meiryo"/>
                          <a:cs typeface="+mn-cs"/>
                        </a:rPr>
                        <a:t>FQ1</a:t>
                      </a:r>
                      <a:r>
                        <a:rPr kumimoji="1" lang="ja-JP" altLang="en-US" sz="1050" b="1" i="0" kern="1200" dirty="0">
                          <a:solidFill>
                            <a:schemeClr val="bg1"/>
                          </a:solidFill>
                          <a:latin typeface="Meiryo"/>
                          <a:ea typeface="Meiryo"/>
                          <a:cs typeface="+mn-cs"/>
                        </a:rPr>
                        <a:t>）（月～金）</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Yahoo! JAPAN</a:t>
                      </a:r>
                      <a:r>
                        <a:rPr kumimoji="1" lang="ja-JP" altLang="en-US" sz="1050" b="1" i="0" kern="1200" dirty="0">
                          <a:solidFill>
                            <a:schemeClr val="bg1"/>
                          </a:solidFill>
                          <a:latin typeface="Meiryo"/>
                          <a:ea typeface="Meiryo"/>
                          <a:cs typeface="+mn-cs"/>
                        </a:rPr>
                        <a:t>トップページ　トピックス</a:t>
                      </a:r>
                      <a:r>
                        <a:rPr kumimoji="1" lang="en-US" altLang="ja-JP" sz="1050" b="1" i="0" kern="1200" dirty="0">
                          <a:solidFill>
                            <a:schemeClr val="bg1"/>
                          </a:solidFill>
                          <a:latin typeface="Meiryo"/>
                          <a:ea typeface="Meiryo"/>
                          <a:cs typeface="+mn-cs"/>
                        </a:rPr>
                        <a:t>PR</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MD</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a:t>
                      </a:r>
                      <a:r>
                        <a:rPr kumimoji="1" lang="en-US" altLang="ja-JP" sz="1050" b="1" i="0" kern="1200" dirty="0">
                          <a:solidFill>
                            <a:schemeClr val="bg1"/>
                          </a:solidFill>
                          <a:latin typeface="Meiryo"/>
                          <a:ea typeface="Meiryo"/>
                          <a:cs typeface="+mn-cs"/>
                        </a:rPr>
                        <a:t>FQ1</a:t>
                      </a:r>
                      <a:r>
                        <a:rPr kumimoji="1" lang="ja-JP" altLang="en-US" sz="1050" b="1" i="0" kern="1200" dirty="0">
                          <a:solidFill>
                            <a:schemeClr val="bg1"/>
                          </a:solidFill>
                          <a:latin typeface="Meiryo"/>
                          <a:ea typeface="Meiryo"/>
                          <a:cs typeface="+mn-cs"/>
                        </a:rPr>
                        <a:t>）（土日）</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mpd="sng">
                      <a:noFill/>
                      <a:prstDash val="soli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kern="1200" dirty="0">
                          <a:solidFill>
                            <a:srgbClr val="0D0D0D"/>
                          </a:solidFill>
                          <a:latin typeface="メイリオ"/>
                          <a:ea typeface="メイリオ"/>
                          <a:cs typeface="+mn-cs"/>
                        </a:rPr>
                        <a:t>内容変更</a:t>
                      </a:r>
                    </a:p>
                  </a:txBody>
                  <a:tcPr marT="36000" marB="0"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a:lnSpc>
                          <a:spcPct val="100000"/>
                        </a:lnSpc>
                        <a:spcBef>
                          <a:spcPts val="0"/>
                        </a:spcBef>
                        <a:spcAft>
                          <a:spcPts val="0"/>
                        </a:spcAft>
                        <a:buNone/>
                        <a:tabLst/>
                        <a:defRPr/>
                      </a:pPr>
                      <a:r>
                        <a:rPr kumimoji="1" lang="en-US" altLang="ja-JP" sz="1050" dirty="0">
                          <a:solidFill>
                            <a:schemeClr val="tx1"/>
                          </a:solidFill>
                        </a:rPr>
                        <a:t>1000013286</a:t>
                      </a:r>
                      <a:endParaRPr kumimoji="1" lang="ja-JP" sz="1050" dirty="0">
                        <a:solidFill>
                          <a:schemeClr val="tx1"/>
                        </a:solidFill>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algn="ctr" defTabSz="914423" rtl="0" eaLnBrk="1" latinLnBrk="0" hangingPunct="1"/>
                      <a:r>
                        <a:rPr kumimoji="1" lang="ja-JP" altLang="en-US" sz="1050" kern="1200" dirty="0">
                          <a:solidFill>
                            <a:srgbClr val="0D0D0D"/>
                          </a:solidFill>
                          <a:latin typeface="メイリオ"/>
                          <a:ea typeface="メイリオ"/>
                          <a:cs typeface="+mn-cs"/>
                        </a:rPr>
                        <a:t>内容変更</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a:lnSpc>
                          <a:spcPct val="100000"/>
                        </a:lnSpc>
                        <a:spcBef>
                          <a:spcPts val="0"/>
                        </a:spcBef>
                        <a:spcAft>
                          <a:spcPts val="0"/>
                        </a:spcAft>
                        <a:buNone/>
                        <a:tabLst/>
                        <a:defRPr/>
                      </a:pPr>
                      <a:r>
                        <a:rPr kumimoji="1" lang="en-US" altLang="ja-JP" sz="1050" dirty="0">
                          <a:solidFill>
                            <a:schemeClr val="tx1"/>
                          </a:solidFill>
                        </a:rPr>
                        <a:t>1000013254</a:t>
                      </a:r>
                      <a:endParaRPr kumimoji="1" lang="ja-JP" sz="1050" dirty="0">
                        <a:solidFill>
                          <a:schemeClr val="tx1"/>
                        </a:solidFill>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1050" kern="1200" dirty="0">
                          <a:solidFill>
                            <a:srgbClr val="0D0D0D"/>
                          </a:solidFill>
                          <a:latin typeface="メイリオ"/>
                          <a:ea typeface="メイリオ"/>
                          <a:cs typeface="+mn-cs"/>
                        </a:rPr>
                        <a:t>2026</a:t>
                      </a:r>
                      <a:r>
                        <a:rPr kumimoji="1" lang="ja-JP" altLang="en-US" sz="1050" kern="1200" dirty="0">
                          <a:solidFill>
                            <a:srgbClr val="0D0D0D"/>
                          </a:solidFill>
                          <a:latin typeface="メイリオ"/>
                          <a:ea typeface="メイリオ"/>
                          <a:cs typeface="+mn-cs"/>
                        </a:rPr>
                        <a:t>年</a:t>
                      </a:r>
                      <a:r>
                        <a:rPr kumimoji="1" lang="en-US" altLang="ja-JP" sz="1050" kern="1200" dirty="0">
                          <a:solidFill>
                            <a:srgbClr val="0D0D0D"/>
                          </a:solidFill>
                          <a:latin typeface="メイリオ"/>
                          <a:ea typeface="メイリオ"/>
                          <a:cs typeface="+mn-cs"/>
                        </a:rPr>
                        <a:t>1</a:t>
                      </a:r>
                      <a:r>
                        <a:rPr kumimoji="1" lang="ja-JP" altLang="en-US" sz="1050" kern="1200" dirty="0">
                          <a:solidFill>
                            <a:srgbClr val="0D0D0D"/>
                          </a:solidFill>
                          <a:latin typeface="メイリオ"/>
                          <a:ea typeface="メイリオ"/>
                          <a:cs typeface="+mn-cs"/>
                        </a:rPr>
                        <a:t>月</a:t>
                      </a:r>
                      <a:r>
                        <a:rPr kumimoji="1" lang="en-US" altLang="ja-JP" sz="1050" kern="1200" dirty="0">
                          <a:solidFill>
                            <a:srgbClr val="0D0D0D"/>
                          </a:solidFill>
                          <a:latin typeface="メイリオ"/>
                          <a:ea typeface="メイリオ"/>
                          <a:cs typeface="+mn-cs"/>
                        </a:rPr>
                        <a:t>29</a:t>
                      </a:r>
                      <a:r>
                        <a:rPr kumimoji="1" lang="ja-JP" altLang="en-US" sz="1050" kern="1200" dirty="0">
                          <a:solidFill>
                            <a:srgbClr val="0D0D0D"/>
                          </a:solidFill>
                          <a:latin typeface="メイリオ"/>
                          <a:ea typeface="メイリオ"/>
                          <a:cs typeface="+mn-cs"/>
                        </a:rPr>
                        <a:t>日</a:t>
                      </a:r>
                      <a:r>
                        <a:rPr lang="en-US" altLang="ja-JP" sz="1050" kern="1200" dirty="0">
                          <a:solidFill>
                            <a:srgbClr val="0D0D0D"/>
                          </a:solidFill>
                          <a:latin typeface="メイリオ"/>
                          <a:ea typeface="メイリオ"/>
                          <a:cs typeface="+mn-cs"/>
                        </a:rPr>
                        <a:t>(</a:t>
                      </a:r>
                      <a:r>
                        <a:rPr lang="ja-JP" altLang="en-US" sz="1050" kern="1200" dirty="0">
                          <a:solidFill>
                            <a:srgbClr val="0D0D0D"/>
                          </a:solidFill>
                          <a:latin typeface="メイリオ"/>
                          <a:ea typeface="メイリオ"/>
                          <a:cs typeface="+mn-cs"/>
                        </a:rPr>
                        <a:t>木</a:t>
                      </a:r>
                      <a:r>
                        <a:rPr lang="en-US" altLang="ja-JP" sz="1050" kern="1200" dirty="0">
                          <a:solidFill>
                            <a:srgbClr val="0D0D0D"/>
                          </a:solidFill>
                          <a:latin typeface="メイリオ"/>
                          <a:ea typeface="メイリオ"/>
                          <a:cs typeface="+mn-cs"/>
                        </a:rPr>
                        <a:t>)</a:t>
                      </a:r>
                      <a:endParaRPr kumimoji="1" lang="ja-JP" altLang="en-US" sz="1050" kern="1200" dirty="0">
                        <a:solidFill>
                          <a:srgbClr val="0D0D0D"/>
                        </a:solidFill>
                        <a:latin typeface="メイリオ"/>
                        <a:ea typeface="メイリオ"/>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a:solidFill>
                            <a:srgbClr val="0D0D0D"/>
                          </a:solidFill>
                          <a:latin typeface="Meiryo" panose="020B0604030504040204" pitchFamily="34" charset="-128"/>
                          <a:ea typeface="Meiryo" panose="020B0604030504040204" pitchFamily="34" charset="-128"/>
                        </a:rPr>
                        <a:t>●</a:t>
                      </a:r>
                      <a:endParaRPr kumimoji="1" lang="ja-JP" altLang="en-US" sz="1050" b="1" i="0" kern="120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広告タイプ</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メインメディアの形式</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アスペクト比</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lang="ja-JP" altLang="en-US" sz="1050" b="0" i="0" kern="1200" dirty="0">
                          <a:solidFill>
                            <a:srgbClr val="0D0D0D"/>
                          </a:solidFill>
                          <a:latin typeface="Meiryo"/>
                          <a:ea typeface="Meiryo"/>
                          <a:cs typeface="+mn-cs"/>
                        </a:rPr>
                        <a:t>トップページ トピックス</a:t>
                      </a:r>
                      <a:r>
                        <a:rPr lang="en-US" altLang="ja-JP" sz="1050" b="0" i="0" kern="1200" dirty="0">
                          <a:solidFill>
                            <a:srgbClr val="0D0D0D"/>
                          </a:solidFill>
                          <a:latin typeface="Meiryo"/>
                          <a:ea typeface="Meiryo"/>
                          <a:cs typeface="+mn-cs"/>
                        </a:rPr>
                        <a:t>PR/</a:t>
                      </a:r>
                      <a:r>
                        <a:rPr lang="ja-JP" altLang="en-US" sz="1050" b="0" i="0" kern="1200" dirty="0">
                          <a:solidFill>
                            <a:srgbClr val="0D0D0D"/>
                          </a:solidFill>
                          <a:latin typeface="Meiryo"/>
                          <a:ea typeface="Meiryo"/>
                          <a:cs typeface="+mn-cs"/>
                        </a:rPr>
                        <a:t>画像</a:t>
                      </a:r>
                      <a:r>
                        <a:rPr lang="en-US" altLang="ja-JP" sz="1050" b="0" i="0" kern="1200" dirty="0">
                          <a:solidFill>
                            <a:srgbClr val="0D0D0D"/>
                          </a:solidFill>
                          <a:latin typeface="Meiryo"/>
                          <a:ea typeface="Meiryo"/>
                          <a:cs typeface="+mn-cs"/>
                        </a:rPr>
                        <a:t>/1</a:t>
                      </a:r>
                      <a:r>
                        <a:rPr lang="ja-JP" altLang="en-US" sz="1050" b="0" i="0" kern="1200" dirty="0">
                          <a:solidFill>
                            <a:srgbClr val="0D0D0D"/>
                          </a:solidFill>
                          <a:latin typeface="Meiryo"/>
                          <a:ea typeface="Meiryo"/>
                          <a:cs typeface="+mn-cs"/>
                        </a:rPr>
                        <a:t>：</a:t>
                      </a:r>
                      <a:r>
                        <a:rPr lang="en-US" altLang="ja-JP" sz="1050" b="0" i="0" kern="1200" dirty="0">
                          <a:solidFill>
                            <a:srgbClr val="0D0D0D"/>
                          </a:solidFill>
                          <a:latin typeface="Meiryo"/>
                          <a:ea typeface="Meiryo"/>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ja-JP" altLang="en-US" sz="900" b="0" kern="1200" dirty="0">
                          <a:solidFill>
                            <a:schemeClr val="bg1"/>
                          </a:solidFill>
                          <a:latin typeface="Meiryo"/>
                          <a:ea typeface="Meiryo"/>
                          <a:cs typeface="+mn-cs"/>
                        </a:rPr>
                        <a:t>バナー</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動画</a:t>
                      </a:r>
                      <a:r>
                        <a:rPr kumimoji="1" lang="en-US" altLang="ja-JP" sz="900" b="0" kern="1200" dirty="0">
                          <a:solidFill>
                            <a:schemeClr val="bg1"/>
                          </a:solidFill>
                          <a:latin typeface="Meiryo"/>
                          <a:ea typeface="Meiryo"/>
                          <a:cs typeface="+mn-cs"/>
                        </a:rPr>
                        <a:t>/16</a:t>
                      </a:r>
                      <a:r>
                        <a:rPr kumimoji="1" lang="ja-JP" altLang="en-US" sz="900" b="0" kern="1200" dirty="0">
                          <a:solidFill>
                            <a:schemeClr val="bg1"/>
                          </a:solidFill>
                          <a:latin typeface="Meiryo"/>
                          <a:ea typeface="Meiryo"/>
                          <a:cs typeface="+mn-cs"/>
                        </a:rPr>
                        <a:t>：</a:t>
                      </a:r>
                      <a:r>
                        <a:rPr kumimoji="1" lang="en-US" altLang="ja-JP" sz="900" b="0" kern="1200" dirty="0">
                          <a:solidFill>
                            <a:schemeClr val="bg1"/>
                          </a:solidFill>
                          <a:latin typeface="Meiryo"/>
                          <a:ea typeface="Meiryo"/>
                          <a:cs typeface="+mn-cs"/>
                        </a:rPr>
                        <a:t>9</a:t>
                      </a:r>
                      <a:r>
                        <a:rPr kumimoji="1" lang="ja-JP" altLang="en-US" sz="900" b="0" kern="1200" dirty="0">
                          <a:solidFill>
                            <a:schemeClr val="bg1"/>
                          </a:solidFill>
                          <a:latin typeface="Meiryo"/>
                          <a:ea typeface="Meiryo"/>
                          <a:cs typeface="+mn-cs"/>
                        </a:rPr>
                        <a:t>広告　タップ後の動作</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en-US" altLang="ja-JP" sz="1050" kern="1200" dirty="0">
                          <a:solidFill>
                            <a:srgbClr val="0D0D0D"/>
                          </a:solidFill>
                          <a:latin typeface="+mn-lt"/>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スマートフォン（ウェブ</a:t>
                      </a:r>
                      <a:r>
                        <a:rPr kumimoji="1" lang="en-US" altLang="ja-JP" sz="1050" b="0" i="0" kern="1200" dirty="0">
                          <a:solidFill>
                            <a:srgbClr val="0D0D0D"/>
                          </a:solidFill>
                          <a:latin typeface="Meiryo"/>
                          <a:ea typeface="Meiryo"/>
                          <a:cs typeface="+mn-cs"/>
                        </a:rPr>
                        <a:t>/</a:t>
                      </a:r>
                      <a:r>
                        <a:rPr kumimoji="1" lang="ja-JP" altLang="en-US" sz="1050" b="0" i="0" kern="1200" dirty="0">
                          <a:solidFill>
                            <a:srgbClr val="0D0D0D"/>
                          </a:solidFill>
                          <a:latin typeface="Meiryo"/>
                          <a:ea typeface="Meiryo"/>
                          <a:cs typeface="+mn-cs"/>
                        </a:rPr>
                        <a:t>アプリ）</a:t>
                      </a:r>
                      <a:r>
                        <a:rPr kumimoji="1" lang="ja-JP" altLang="en-US" sz="1050" kern="1200" dirty="0">
                          <a:solidFill>
                            <a:srgbClr val="0D0D0D"/>
                          </a:solidFill>
                          <a:latin typeface="Meiryo"/>
                          <a:ea typeface="Meiryo"/>
                          <a:cs typeface="+mn-cs"/>
                        </a:rPr>
                        <a:t>　</a:t>
                      </a:r>
                      <a:r>
                        <a:rPr kumimoji="1" lang="en-US" altLang="ja-JP" sz="1050" kern="1200" dirty="0">
                          <a:solidFill>
                            <a:srgbClr val="0D0D0D"/>
                          </a:solidFill>
                          <a:latin typeface="Meiryo"/>
                          <a:ea typeface="Meiryo"/>
                          <a:cs typeface="+mn-cs"/>
                        </a:rPr>
                        <a:t>/</a:t>
                      </a:r>
                      <a:r>
                        <a:rPr kumimoji="1" lang="ja-JP" altLang="en-US" sz="1050" kern="1200" baseline="0" dirty="0">
                          <a:solidFill>
                            <a:srgbClr val="0D0D0D"/>
                          </a:solidFill>
                          <a:latin typeface="Meiryo"/>
                          <a:ea typeface="Meiryo"/>
                          <a:cs typeface="+mn-cs"/>
                        </a:rPr>
                        <a:t>　</a:t>
                      </a:r>
                      <a:r>
                        <a:rPr kumimoji="1" lang="en-US" altLang="ja-JP" sz="1050" kern="1200" dirty="0">
                          <a:solidFill>
                            <a:srgbClr val="0D0D0D"/>
                          </a:solidFill>
                          <a:latin typeface="Meiryo"/>
                          <a:ea typeface="Meiryo"/>
                          <a:cs typeface="+mn-cs"/>
                        </a:rPr>
                        <a:t>PC</a:t>
                      </a:r>
                      <a:endParaRPr kumimoji="1" lang="ja-JP" altLang="en-US" sz="1050" b="0" i="0" kern="1200" dirty="0">
                        <a:solidFill>
                          <a:srgbClr val="0D0D0D"/>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　トップページ　トピックス</a:t>
                      </a:r>
                      <a:r>
                        <a:rPr kumimoji="1" lang="en-US" altLang="ja-JP" sz="1050" b="0" i="0" kern="1200" dirty="0">
                          <a:solidFill>
                            <a:srgbClr val="0D0D0D"/>
                          </a:solidFill>
                          <a:latin typeface="Meiryo"/>
                          <a:ea typeface="Meiryo"/>
                          <a:cs typeface="+mn-cs"/>
                        </a:rPr>
                        <a:t>PR</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MD</a:t>
                      </a:r>
                      <a:r>
                        <a:rPr kumimoji="1" lang="ja-JP" altLang="en-US" sz="1050" b="0" i="0" kern="1200" dirty="0">
                          <a:solidFill>
                            <a:srgbClr val="0D0D0D"/>
                          </a:solidFill>
                          <a:latin typeface="Meiryo"/>
                          <a:ea typeface="Meiryo"/>
                          <a:cs typeface="+mn-cs"/>
                        </a:rPr>
                        <a:t>）</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トップページ　および　</a:t>
                      </a: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アプリのトップページトピックス内</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rPr>
                        <a:t>2026</a:t>
                      </a:r>
                      <a:r>
                        <a:rPr kumimoji="1" lang="ja-JP" alt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4</a:t>
                      </a:r>
                      <a:r>
                        <a:rPr lang="ja-JP" altLang="ja-JP"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1</a:t>
                      </a:r>
                      <a:r>
                        <a:rPr kumimoji="1" lang="ja-JP" altLang="ja-JP" sz="1050" b="0" i="0" u="none" strike="noStrike" kern="1200" cap="none" spc="0" normalizeH="0" baseline="0" noProof="0" dirty="0">
                          <a:ln>
                            <a:noFill/>
                          </a:ln>
                          <a:solidFill>
                            <a:srgbClr val="0D0D0D"/>
                          </a:solidFill>
                          <a:effectLst/>
                          <a:uLnTx/>
                          <a:uFillTx/>
                        </a:rPr>
                        <a:t>日</a:t>
                      </a:r>
                      <a:r>
                        <a:rPr lang="ja-JP" altLang="en-US" sz="1050" b="0" i="0" u="none" strike="noStrike" kern="1200" cap="none" spc="0" normalizeH="0" baseline="0" noProof="0" dirty="0">
                          <a:ln>
                            <a:noFill/>
                          </a:ln>
                          <a:solidFill>
                            <a:srgbClr val="0D0D0D"/>
                          </a:solidFill>
                          <a:effectLst/>
                          <a:uLnTx/>
                          <a:uFillTx/>
                        </a:rPr>
                        <a:t>（水）</a:t>
                      </a:r>
                      <a:r>
                        <a:rPr kumimoji="1" lang="ja-JP" altLang="ja-JP" sz="1050" b="0" i="0" u="none" strike="noStrike" kern="1200" cap="none" spc="0" normalizeH="0" baseline="0" noProof="0" dirty="0">
                          <a:ln>
                            <a:noFill/>
                          </a:ln>
                          <a:solidFill>
                            <a:srgbClr val="0D0D0D"/>
                          </a:solidFill>
                          <a:effectLst/>
                          <a:uLnTx/>
                          <a:uFillTx/>
                        </a:rPr>
                        <a:t>～　</a:t>
                      </a:r>
                      <a:r>
                        <a:rPr lang="en-US" altLang="ja-JP" sz="1050" b="0" i="0" u="none" strike="noStrike" kern="1200" cap="none" spc="0" normalizeH="0" baseline="0" noProof="0" dirty="0">
                          <a:ln>
                            <a:noFill/>
                          </a:ln>
                          <a:solidFill>
                            <a:srgbClr val="0D0D0D"/>
                          </a:solidFill>
                          <a:effectLst/>
                          <a:uLnTx/>
                          <a:uFillTx/>
                        </a:rPr>
                        <a:t>2026</a:t>
                      </a:r>
                      <a:r>
                        <a:rPr kumimoji="1" lang="ja-JP" alt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9</a:t>
                      </a:r>
                      <a:r>
                        <a:rPr kumimoji="1" lang="ja-JP" altLang="ja-JP" sz="1050" b="0" i="0" u="none" strike="noStrike" kern="1200" cap="none" spc="0" normalizeH="0" baseline="0" noProof="0" dirty="0">
                          <a:ln>
                            <a:noFill/>
                          </a:ln>
                          <a:solidFill>
                            <a:srgbClr val="0D0D0D"/>
                          </a:solidFill>
                          <a:effectLst/>
                          <a:uLnTx/>
                          <a:uFillTx/>
                        </a:rPr>
                        <a:t>月</a:t>
                      </a:r>
                      <a:r>
                        <a:rPr lang="en-US" altLang="ja-JP" sz="1050" b="0" i="0" u="none" strike="noStrike" kern="1200" cap="none" spc="0" normalizeH="0" baseline="0" noProof="0" dirty="0">
                          <a:ln>
                            <a:noFill/>
                          </a:ln>
                          <a:solidFill>
                            <a:srgbClr val="0D0D0D"/>
                          </a:solidFill>
                          <a:effectLst/>
                          <a:uLnTx/>
                          <a:uFillTx/>
                        </a:rPr>
                        <a:t>30</a:t>
                      </a:r>
                      <a:r>
                        <a:rPr kumimoji="1" lang="ja-JP" altLang="ja-JP" sz="1050" b="0" i="0" u="none" strike="noStrike" kern="1200" cap="none" spc="0" normalizeH="0" baseline="0" noProof="0" dirty="0">
                          <a:ln>
                            <a:noFill/>
                          </a:ln>
                          <a:solidFill>
                            <a:srgbClr val="0D0D0D"/>
                          </a:solidFill>
                          <a:effectLst/>
                          <a:uLnTx/>
                          <a:uFillTx/>
                        </a:rPr>
                        <a:t>日（</a:t>
                      </a:r>
                      <a:r>
                        <a:rPr kumimoji="1" lang="ja-JP" altLang="en-US" sz="1050" b="0" i="0" u="none" strike="noStrike" kern="1200" cap="none" spc="0" normalizeH="0" baseline="0" noProof="0" dirty="0">
                          <a:ln>
                            <a:noFill/>
                          </a:ln>
                          <a:solidFill>
                            <a:srgbClr val="0D0D0D"/>
                          </a:solidFill>
                          <a:effectLst/>
                          <a:uLnTx/>
                          <a:uFillTx/>
                        </a:rPr>
                        <a:t>水</a:t>
                      </a:r>
                      <a:r>
                        <a:rPr kumimoji="1" lang="ja-JP" altLang="ja-JP" sz="1050" b="0" i="0" u="none" strike="noStrike" kern="1200" cap="none" spc="0" normalizeH="0" baseline="0" noProof="0" dirty="0">
                          <a:ln>
                            <a:noFill/>
                          </a:ln>
                          <a:solidFill>
                            <a:srgbClr val="0D0D0D"/>
                          </a:solidFill>
                          <a:effectLst/>
                          <a:uLnTx/>
                          <a:uFillTx/>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日間</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枠購入型</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chemeClr val="tx1"/>
                          </a:solidFill>
                          <a:latin typeface="Meiryo"/>
                          <a:ea typeface="Meiryo"/>
                          <a:cs typeface="+mn-cs"/>
                        </a:rPr>
                        <a:t>16,000,000</a:t>
                      </a:r>
                      <a:r>
                        <a:rPr kumimoji="1" lang="ja-JP" altLang="en-US" sz="1050" b="0" i="0" kern="1200" dirty="0">
                          <a:solidFill>
                            <a:schemeClr val="tx1"/>
                          </a:solidFill>
                          <a:latin typeface="Meiryo"/>
                          <a:ea typeface="Meiryo"/>
                          <a:cs typeface="+mn-cs"/>
                        </a:rPr>
                        <a:t>円</a:t>
                      </a:r>
                      <a:r>
                        <a:rPr kumimoji="1" lang="ja-JP" altLang="en-US" sz="1050" b="0" i="0" kern="1200" dirty="0">
                          <a:solidFill>
                            <a:srgbClr val="FF0033"/>
                          </a:solidFill>
                          <a:latin typeface="Meiryo"/>
                          <a:ea typeface="Meiryo"/>
                          <a:cs typeface="+mn-cs"/>
                        </a:rPr>
                        <a:t>　</a:t>
                      </a:r>
                      <a:r>
                        <a:rPr kumimoji="1" lang="en-US" altLang="ja-JP" sz="1050" b="0" i="0" kern="1200" dirty="0">
                          <a:solidFill>
                            <a:srgbClr val="002AFF"/>
                          </a:solidFill>
                          <a:latin typeface="Meiryo"/>
                          <a:ea typeface="Meiryo"/>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chemeClr val="tx1"/>
                          </a:solidFill>
                          <a:latin typeface="Meiryo"/>
                          <a:ea typeface="Meiryo"/>
                          <a:cs typeface="+mn-cs"/>
                        </a:rPr>
                        <a:t>14,000,000</a:t>
                      </a:r>
                      <a:r>
                        <a:rPr kumimoji="1" lang="ja-JP" altLang="en-US" sz="1050" b="0" i="0" kern="1200" dirty="0">
                          <a:solidFill>
                            <a:schemeClr val="tx1"/>
                          </a:solidFill>
                          <a:latin typeface="Meiryo"/>
                          <a:ea typeface="Meiryo"/>
                          <a:cs typeface="+mn-cs"/>
                        </a:rPr>
                        <a:t>円　</a:t>
                      </a:r>
                      <a:r>
                        <a:rPr kumimoji="1" lang="en-US" altLang="ja-JP" sz="1050" b="0" i="0" kern="1200" dirty="0">
                          <a:solidFill>
                            <a:srgbClr val="002AFF"/>
                          </a:solidFill>
                          <a:latin typeface="Meiryo"/>
                          <a:ea typeface="Meiryo"/>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基本料金（</a:t>
                      </a:r>
                      <a:r>
                        <a:rPr kumimoji="1" lang="en-US" altLang="ja-JP" sz="900" b="0" kern="1200" dirty="0" err="1">
                          <a:solidFill>
                            <a:schemeClr val="bg1"/>
                          </a:solidFill>
                          <a:latin typeface="Meiryo"/>
                          <a:ea typeface="Meiryo"/>
                          <a:cs typeface="+mn-cs"/>
                        </a:rPr>
                        <a:t>vCPM</a:t>
                      </a:r>
                      <a:r>
                        <a:rPr kumimoji="1" lang="ja-JP" altLang="en-US" sz="900" b="0" kern="1200" dirty="0">
                          <a:solidFill>
                            <a:schemeClr val="bg1"/>
                          </a:solidFill>
                          <a:latin typeface="Meiryo"/>
                          <a:ea typeface="Meiryo"/>
                          <a:cs typeface="+mn-cs"/>
                        </a:rPr>
                        <a:t>）</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chemeClr val="tx1"/>
                          </a:solidFill>
                          <a:latin typeface="Meiryo"/>
                          <a:ea typeface="Meiryo"/>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chemeClr val="tx1"/>
                          </a:solidFill>
                          <a:latin typeface="Meiryo"/>
                          <a:ea typeface="Meiryo"/>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dirty="0">
                          <a:solidFill>
                            <a:schemeClr val="bg1"/>
                          </a:solidFill>
                          <a:latin typeface="Meiryo"/>
                          <a:ea typeface="Meiryo"/>
                          <a:cs typeface="+mn-cs"/>
                        </a:rPr>
                        <a:t>（枠配信のみ）</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chemeClr val="tx1"/>
                          </a:solidFill>
                          <a:latin typeface="Meiryo"/>
                          <a:ea typeface="Meiryo"/>
                          <a:cs typeface="+mn-cs"/>
                        </a:rPr>
                        <a:t>27,000,000vimps</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dirty="0">
                          <a:solidFill>
                            <a:schemeClr val="tx1"/>
                          </a:solidFill>
                          <a:latin typeface="Meiryo"/>
                          <a:ea typeface="Meiryo"/>
                        </a:rPr>
                        <a:t>22,500,000vimps</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10" name="円/楕円 15">
            <a:extLst>
              <a:ext uri="{FF2B5EF4-FFF2-40B4-BE49-F238E27FC236}">
                <a16:creationId xmlns:a16="http://schemas.microsoft.com/office/drawing/2014/main" id="{E9B0E02D-110F-3A80-A457-213DF6E11C61}"/>
              </a:ext>
            </a:extLst>
          </p:cNvPr>
          <p:cNvSpPr>
            <a:spLocks noChangeAspect="1"/>
          </p:cNvSpPr>
          <p:nvPr/>
        </p:nvSpPr>
        <p:spPr>
          <a:xfrm>
            <a:off x="8879787" y="2486209"/>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900" b="1" kern="0">
                <a:solidFill>
                  <a:srgbClr val="FFFFFF"/>
                </a:solidFill>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kern="0">
              <a:solidFill>
                <a:srgbClr val="FFFFFF"/>
              </a:solidFill>
              <a:latin typeface="Meiryo" panose="020B0604030504040204" pitchFamily="34" charset="-128"/>
              <a:ea typeface="Meiryo" panose="020B0604030504040204" pitchFamily="34" charset="-128"/>
              <a:cs typeface="Segoe UI" panose="020B0502040204020203" pitchFamily="34" charset="0"/>
            </a:endParaRPr>
          </a:p>
        </p:txBody>
      </p:sp>
      <p:sp>
        <p:nvSpPr>
          <p:cNvPr id="12" name="正方形/長方形 11">
            <a:extLst>
              <a:ext uri="{FF2B5EF4-FFF2-40B4-BE49-F238E27FC236}">
                <a16:creationId xmlns:a16="http://schemas.microsoft.com/office/drawing/2014/main" id="{76E156B1-3633-C298-F8EC-B5012BACC43C}"/>
              </a:ext>
            </a:extLst>
          </p:cNvPr>
          <p:cNvSpPr/>
          <p:nvPr/>
        </p:nvSpPr>
        <p:spPr>
          <a:xfrm>
            <a:off x="434975" y="5862243"/>
            <a:ext cx="8915854" cy="830997"/>
          </a:xfrm>
          <a:prstGeom prst="rect">
            <a:avLst/>
          </a:prstGeom>
        </p:spPr>
        <p:txBody>
          <a:bodyPr wrap="square" lIns="91440" tIns="45720" rIns="91440" bIns="45720" anchor="t">
            <a:spAutoFit/>
          </a:bodyPr>
          <a:lstStyle/>
          <a:p>
            <a:pPr eaLnBrk="1" fontAlgn="auto" hangingPunct="1">
              <a:spcBef>
                <a:spcPts val="0"/>
              </a:spcBef>
              <a:spcAft>
                <a:spcPts val="0"/>
              </a:spcAft>
              <a:defRPr/>
            </a:pPr>
            <a:r>
              <a:rPr lang="en-US" altLang="ja-JP" sz="800" kern="0" dirty="0">
                <a:solidFill>
                  <a:srgbClr val="0D0D0D"/>
                </a:solidFill>
                <a:latin typeface="Meiryo"/>
                <a:ea typeface="Meiryo"/>
              </a:rPr>
              <a:t>※SP</a:t>
            </a:r>
            <a:r>
              <a:rPr lang="ja-JP" altLang="en-US" sz="800" kern="0" dirty="0">
                <a:solidFill>
                  <a:srgbClr val="0D0D0D"/>
                </a:solidFill>
                <a:latin typeface="Meiryo"/>
                <a:ea typeface="Meiryo"/>
              </a:rPr>
              <a:t>はスマートフォン、</a:t>
            </a:r>
            <a:r>
              <a:rPr lang="en-US" altLang="ja-JP" sz="800" kern="0" dirty="0">
                <a:solidFill>
                  <a:srgbClr val="0D0D0D"/>
                </a:solidFill>
                <a:latin typeface="Meiryo"/>
                <a:ea typeface="Meiryo"/>
              </a:rPr>
              <a:t>PC</a:t>
            </a:r>
            <a:r>
              <a:rPr lang="ja-JP" altLang="en-US" sz="800" kern="0" dirty="0">
                <a:solidFill>
                  <a:srgbClr val="0D0D0D"/>
                </a:solidFill>
                <a:latin typeface="Meiryo"/>
                <a:ea typeface="Meiryo"/>
              </a:rPr>
              <a:t>はパソコン、</a:t>
            </a:r>
            <a:r>
              <a:rPr lang="en-US" altLang="ja-JP" sz="800" kern="0" dirty="0">
                <a:solidFill>
                  <a:srgbClr val="0D0D0D"/>
                </a:solidFill>
                <a:latin typeface="Meiryo"/>
                <a:ea typeface="Meiryo"/>
              </a:rPr>
              <a:t>MD</a:t>
            </a:r>
            <a:r>
              <a:rPr lang="ja-JP" altLang="en-US" sz="800" kern="0" dirty="0">
                <a:solidFill>
                  <a:srgbClr val="0D0D0D"/>
                </a:solidFill>
                <a:latin typeface="Meiryo"/>
                <a:ea typeface="Meiryo"/>
              </a:rPr>
              <a:t>はマルチデバイスの略称です。</a:t>
            </a:r>
          </a:p>
          <a:p>
            <a:pPr eaLnBrk="1" fontAlgn="auto" hangingPunct="1">
              <a:spcBef>
                <a:spcPts val="0"/>
              </a:spcBef>
              <a:spcAft>
                <a:spcPts val="0"/>
              </a:spcAft>
              <a:defRPr/>
            </a:pPr>
            <a:r>
              <a:rPr lang="en-US" altLang="ja-JP" sz="800" kern="0" dirty="0">
                <a:solidFill>
                  <a:srgbClr val="0D0D0D"/>
                </a:solidFill>
                <a:latin typeface="Meiryo"/>
                <a:ea typeface="Meiryo"/>
              </a:rPr>
              <a:t>※</a:t>
            </a:r>
            <a:r>
              <a:rPr lang="en-US" altLang="ja-JP" sz="800" kern="0" dirty="0" err="1">
                <a:solidFill>
                  <a:srgbClr val="0D0D0D"/>
                </a:solidFill>
                <a:latin typeface="Meiryo"/>
                <a:ea typeface="Meiryo"/>
              </a:rPr>
              <a:t>vCPM</a:t>
            </a:r>
            <a:r>
              <a:rPr lang="ja-JP" altLang="en-US" sz="800" kern="0" dirty="0">
                <a:solidFill>
                  <a:srgbClr val="0D0D0D"/>
                </a:solidFill>
                <a:latin typeface="Meiryo"/>
                <a:ea typeface="Meiryo"/>
              </a:rPr>
              <a:t>はビューアブルインプレッション</a:t>
            </a:r>
            <a:r>
              <a:rPr lang="en-US" altLang="ja-JP" sz="800" kern="0" dirty="0">
                <a:solidFill>
                  <a:srgbClr val="0D0D0D"/>
                </a:solidFill>
                <a:latin typeface="Meiryo"/>
                <a:ea typeface="Meiryo"/>
              </a:rPr>
              <a:t>1,000</a:t>
            </a:r>
            <a:r>
              <a:rPr lang="ja-JP" altLang="en-US" sz="800" kern="0" dirty="0">
                <a:solidFill>
                  <a:srgbClr val="0D0D0D"/>
                </a:solidFill>
                <a:latin typeface="Meiryo"/>
                <a:ea typeface="Meiryo"/>
              </a:rPr>
              <a:t>回あたりにかかる見込み広告費用です。 </a:t>
            </a:r>
          </a:p>
          <a:p>
            <a:pPr eaLnBrk="1" fontAlgn="auto" hangingPunct="1">
              <a:spcBef>
                <a:spcPts val="0"/>
              </a:spcBef>
              <a:spcAft>
                <a:spcPts val="0"/>
              </a:spcAft>
              <a:defRPr/>
            </a:pPr>
            <a:r>
              <a:rPr lang="en-US" altLang="ja-JP" sz="800" kern="0" dirty="0">
                <a:solidFill>
                  <a:srgbClr val="0D0D0D"/>
                </a:solidFill>
                <a:latin typeface="Meiryo"/>
                <a:ea typeface="Meiryo"/>
              </a:rPr>
              <a:t>※</a:t>
            </a:r>
            <a:r>
              <a:rPr lang="en-US" altLang="ja-JP" sz="800" kern="0" dirty="0" err="1">
                <a:solidFill>
                  <a:srgbClr val="0D0D0D"/>
                </a:solidFill>
                <a:latin typeface="Meiryo"/>
                <a:ea typeface="Meiryo"/>
              </a:rPr>
              <a:t>vimps</a:t>
            </a:r>
            <a:r>
              <a:rPr lang="ja-JP" altLang="en-US" sz="800" kern="0" dirty="0">
                <a:solidFill>
                  <a:srgbClr val="0D0D0D"/>
                </a:solidFill>
                <a:latin typeface="Meiryo"/>
                <a:ea typeface="Meiryo"/>
              </a:rPr>
              <a:t>はビューアブルインプレッションの略称です。</a:t>
            </a:r>
            <a:endParaRPr lang="en-US" altLang="ja-JP" sz="800" kern="0" dirty="0">
              <a:solidFill>
                <a:srgbClr val="0D0D0D"/>
              </a:solidFill>
              <a:latin typeface="Meiryo"/>
              <a:ea typeface="Meiryo"/>
            </a:endParaRPr>
          </a:p>
          <a:p>
            <a:pPr eaLnBrk="1" fontAlgn="auto" hangingPunct="1">
              <a:spcBef>
                <a:spcPts val="0"/>
              </a:spcBef>
              <a:spcAft>
                <a:spcPts val="0"/>
              </a:spcAft>
              <a:defRPr/>
            </a:pPr>
            <a:r>
              <a:rPr lang="en-US" altLang="ja-JP" sz="800" kern="0" dirty="0">
                <a:solidFill>
                  <a:srgbClr val="0D0D0D"/>
                </a:solidFill>
                <a:latin typeface="Meiryo"/>
                <a:ea typeface="Meiryo"/>
              </a:rPr>
              <a:t>※</a:t>
            </a:r>
            <a:r>
              <a:rPr lang="en-US" altLang="ja-JP" sz="800" dirty="0">
                <a:solidFill>
                  <a:srgbClr val="0D0D0D"/>
                </a:solidFill>
                <a:latin typeface="Meiryo"/>
                <a:ea typeface="Meiryo"/>
              </a:rPr>
              <a:t>PC SP</a:t>
            </a:r>
            <a:r>
              <a:rPr lang="ja-JP" altLang="en-US" sz="800" dirty="0">
                <a:solidFill>
                  <a:srgbClr val="0D0D0D"/>
                </a:solidFill>
                <a:latin typeface="Meiryo"/>
                <a:ea typeface="Meiryo"/>
              </a:rPr>
              <a:t>それぞれのページを閲覧し同一ユーザーと判定される場合には、どちらかのデバイスで一度しか表示されません。</a:t>
            </a:r>
            <a:endParaRPr lang="ja-JP" altLang="en-US" sz="800" kern="0" dirty="0">
              <a:solidFill>
                <a:srgbClr val="0D0D0D"/>
              </a:solidFill>
              <a:latin typeface="Meiryo"/>
              <a:ea typeface="Meiryo"/>
            </a:endParaRPr>
          </a:p>
          <a:p>
            <a:pPr eaLnBrk="1" fontAlgn="auto" hangingPunct="1">
              <a:spcBef>
                <a:spcPts val="0"/>
              </a:spcBef>
              <a:spcAft>
                <a:spcPts val="0"/>
              </a:spcAft>
              <a:defRPr/>
            </a:pPr>
            <a:r>
              <a:rPr lang="en-US" altLang="ja-JP" sz="800" b="1" kern="0" dirty="0">
                <a:solidFill>
                  <a:srgbClr val="002AFF"/>
                </a:solidFill>
                <a:latin typeface="Meiryo"/>
                <a:ea typeface="Meiryo"/>
              </a:rPr>
              <a:t>※</a:t>
            </a:r>
            <a:r>
              <a:rPr lang="ja-JP" altLang="en-US" sz="800" b="1" kern="0" dirty="0">
                <a:solidFill>
                  <a:srgbClr val="002AFF"/>
                </a:solidFill>
                <a:latin typeface="Meiryo"/>
                <a:ea typeface="Meiryo"/>
              </a:rPr>
              <a:t>連続掲載は、同一広告主様において各デバイスごとに</a:t>
            </a:r>
            <a:r>
              <a:rPr lang="en-US" altLang="ja-JP" sz="800" b="1" kern="0" dirty="0">
                <a:solidFill>
                  <a:srgbClr val="002AFF"/>
                </a:solidFill>
                <a:latin typeface="Meiryo"/>
                <a:ea typeface="Meiryo"/>
              </a:rPr>
              <a:t>2</a:t>
            </a:r>
            <a:r>
              <a:rPr lang="ja-JP" altLang="en-US" sz="800" b="1" kern="0" dirty="0">
                <a:solidFill>
                  <a:srgbClr val="002AFF"/>
                </a:solidFill>
                <a:latin typeface="Meiryo"/>
                <a:ea typeface="Meiryo"/>
              </a:rPr>
              <a:t>日を上限とします。ただし、</a:t>
            </a:r>
            <a:r>
              <a:rPr lang="en-US" altLang="ja-JP" sz="800" b="1" kern="0" dirty="0">
                <a:solidFill>
                  <a:srgbClr val="002AFF"/>
                </a:solidFill>
                <a:latin typeface="Meiryo"/>
                <a:ea typeface="Meiryo"/>
              </a:rPr>
              <a:t>2</a:t>
            </a:r>
            <a:r>
              <a:rPr lang="ja-JP" altLang="en-US" sz="800" b="1" kern="0" dirty="0">
                <a:solidFill>
                  <a:srgbClr val="002AFF"/>
                </a:solidFill>
                <a:latin typeface="Meiryo"/>
                <a:ea typeface="Meiryo"/>
              </a:rPr>
              <a:t>日連続で同一クリエイティブ（画像・見出し）や同等のクリエイティブを掲載することはできません。</a:t>
            </a:r>
          </a:p>
          <a:p>
            <a:pPr eaLnBrk="1" fontAlgn="auto" hangingPunct="1">
              <a:spcBef>
                <a:spcPts val="0"/>
              </a:spcBef>
              <a:spcAft>
                <a:spcPts val="0"/>
              </a:spcAft>
              <a:defRPr/>
            </a:pPr>
            <a:endParaRPr lang="ja-JP" altLang="en-US" sz="800" b="1" kern="0" dirty="0">
              <a:solidFill>
                <a:srgbClr val="FF0033"/>
              </a:solidFill>
              <a:latin typeface="Meiryo"/>
              <a:ea typeface="Meiryo"/>
            </a:endParaRPr>
          </a:p>
        </p:txBody>
      </p:sp>
      <p:sp>
        <p:nvSpPr>
          <p:cNvPr id="13" name="正方形/長方形 12">
            <a:extLst>
              <a:ext uri="{FF2B5EF4-FFF2-40B4-BE49-F238E27FC236}">
                <a16:creationId xmlns:a16="http://schemas.microsoft.com/office/drawing/2014/main" id="{311FEF28-D58E-A138-AC36-B40637448B2A}"/>
              </a:ext>
            </a:extLst>
          </p:cNvPr>
          <p:cNvSpPr/>
          <p:nvPr/>
        </p:nvSpPr>
        <p:spPr>
          <a:xfrm>
            <a:off x="9059787" y="5848229"/>
            <a:ext cx="1195840" cy="227755"/>
          </a:xfrm>
          <a:prstGeom prst="rect">
            <a:avLst/>
          </a:prstGeom>
        </p:spPr>
        <p:txBody>
          <a:bodyPr wrap="none" lIns="0" tIns="45720" rIns="0" bIns="45720" anchor="t">
            <a:spAutoFit/>
          </a:bodyPr>
          <a:lstStyle/>
          <a:p>
            <a:pPr eaLnBrk="1" fontAlgn="auto" hangingPunct="1">
              <a:lnSpc>
                <a:spcPct val="110000"/>
              </a:lnSpc>
              <a:spcBef>
                <a:spcPts val="0"/>
              </a:spcBef>
              <a:spcAft>
                <a:spcPts val="0"/>
              </a:spcAft>
              <a:defRPr/>
            </a:pPr>
            <a:r>
              <a:rPr kumimoji="0" lang="en-US" altLang="ja-JP" sz="800" kern="0" dirty="0">
                <a:solidFill>
                  <a:srgbClr val="002AFF"/>
                </a:solidFill>
                <a:latin typeface="メイリオ" panose="020B0604030504040204" pitchFamily="50" charset="-128"/>
                <a:ea typeface="メイリオ" panose="020B0604030504040204" pitchFamily="50" charset="-128"/>
              </a:rPr>
              <a:t>※1  </a:t>
            </a:r>
            <a:r>
              <a:rPr lang="en-US" altLang="ja-JP" sz="800" dirty="0">
                <a:solidFill>
                  <a:srgbClr val="002AFF"/>
                </a:solidFill>
                <a:latin typeface="メイリオ" panose="020B0604030504040204" pitchFamily="50" charset="-128"/>
                <a:ea typeface="メイリオ" panose="020B0604030504040204" pitchFamily="50" charset="-128"/>
              </a:rPr>
              <a:t>FQ</a:t>
            </a:r>
            <a:r>
              <a:rPr lang="ja-JP" altLang="en-US" sz="800" dirty="0">
                <a:solidFill>
                  <a:srgbClr val="002AFF"/>
                </a:solidFill>
                <a:latin typeface="メイリオ" panose="020B0604030504040204" pitchFamily="50" charset="-128"/>
                <a:ea typeface="メイリオ" panose="020B0604030504040204" pitchFamily="50" charset="-128"/>
              </a:rPr>
              <a:t>指定の掛け率含む</a:t>
            </a:r>
            <a:endParaRPr kumimoji="0" lang="en-US" altLang="ja-JP" sz="800" kern="0" dirty="0">
              <a:solidFill>
                <a:srgbClr val="002AFF"/>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451748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8C2221-6C63-8BA3-DB54-7CFCCEA009D4}"/>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A749C183-65EF-788A-136A-CEA36424CF36}"/>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3DDA68BA-6B7F-41A1-B876-9A4714B8B45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角丸四角形 4">
            <a:extLst>
              <a:ext uri="{FF2B5EF4-FFF2-40B4-BE49-F238E27FC236}">
                <a16:creationId xmlns:a16="http://schemas.microsoft.com/office/drawing/2014/main" id="{FB93E124-2A70-9A5D-85C1-2C816BE7072A}"/>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cs typeface="+mn-cs"/>
              </a:rPr>
              <a:t>ターゲティング設定</a:t>
            </a:r>
          </a:p>
        </p:txBody>
      </p:sp>
      <p:sp>
        <p:nvSpPr>
          <p:cNvPr id="4" name="テキスト ボックス 5">
            <a:extLst>
              <a:ext uri="{FF2B5EF4-FFF2-40B4-BE49-F238E27FC236}">
                <a16:creationId xmlns:a16="http://schemas.microsoft.com/office/drawing/2014/main" id="{4998E106-BEC6-76E6-1C28-33B03134139F}"/>
              </a:ext>
            </a:extLst>
          </p:cNvPr>
          <p:cNvSpPr txBox="1"/>
          <p:nvPr/>
        </p:nvSpPr>
        <p:spPr>
          <a:xfrm>
            <a:off x="479424" y="4975651"/>
            <a:ext cx="11233147" cy="1158779"/>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=2.16</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FFC000"/>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sp>
        <p:nvSpPr>
          <p:cNvPr id="7" name="テキスト プレースホルダー 35">
            <a:extLst>
              <a:ext uri="{FF2B5EF4-FFF2-40B4-BE49-F238E27FC236}">
                <a16:creationId xmlns:a16="http://schemas.microsoft.com/office/drawing/2014/main" id="{02DB0564-C946-FB49-190D-243C55755C39}"/>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MD</a:t>
            </a:r>
          </a:p>
        </p:txBody>
      </p:sp>
      <p:graphicFrame>
        <p:nvGraphicFramePr>
          <p:cNvPr id="3" name="表 2">
            <a:extLst>
              <a:ext uri="{FF2B5EF4-FFF2-40B4-BE49-F238E27FC236}">
                <a16:creationId xmlns:a16="http://schemas.microsoft.com/office/drawing/2014/main" id="{DE2F57F3-9121-6BD2-F729-E85BAD5B94ED}"/>
              </a:ext>
            </a:extLst>
          </p:cNvPr>
          <p:cNvGraphicFramePr>
            <a:graphicFrameLocks noGrp="1"/>
          </p:cNvGraphicFramePr>
          <p:nvPr>
            <p:extLst>
              <p:ext uri="{D42A27DB-BD31-4B8C-83A1-F6EECF244321}">
                <p14:modId xmlns:p14="http://schemas.microsoft.com/office/powerpoint/2010/main" val="168644143"/>
              </p:ext>
            </p:extLst>
          </p:nvPr>
        </p:nvGraphicFramePr>
        <p:xfrm>
          <a:off x="338328" y="987425"/>
          <a:ext cx="9858968" cy="3991059"/>
        </p:xfrm>
        <a:graphic>
          <a:graphicData uri="http://schemas.openxmlformats.org/drawingml/2006/table">
            <a:tbl>
              <a:tblPr bandRow="1"/>
              <a:tblGrid>
                <a:gridCol w="1574481">
                  <a:extLst>
                    <a:ext uri="{9D8B030D-6E8A-4147-A177-3AD203B41FA5}">
                      <a16:colId xmlns:a16="http://schemas.microsoft.com/office/drawing/2014/main" val="792911817"/>
                    </a:ext>
                  </a:extLst>
                </a:gridCol>
                <a:gridCol w="2305660">
                  <a:extLst>
                    <a:ext uri="{9D8B030D-6E8A-4147-A177-3AD203B41FA5}">
                      <a16:colId xmlns:a16="http://schemas.microsoft.com/office/drawing/2014/main" val="2515137241"/>
                    </a:ext>
                  </a:extLst>
                </a:gridCol>
                <a:gridCol w="2911536">
                  <a:extLst>
                    <a:ext uri="{9D8B030D-6E8A-4147-A177-3AD203B41FA5}">
                      <a16:colId xmlns:a16="http://schemas.microsoft.com/office/drawing/2014/main" val="598637953"/>
                    </a:ext>
                  </a:extLst>
                </a:gridCol>
                <a:gridCol w="3067291">
                  <a:extLst>
                    <a:ext uri="{9D8B030D-6E8A-4147-A177-3AD203B41FA5}">
                      <a16:colId xmlns:a16="http://schemas.microsoft.com/office/drawing/2014/main" val="56015879"/>
                    </a:ext>
                  </a:extLst>
                </a:gridCol>
              </a:tblGrid>
              <a:tr h="5337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dirty="0">
                          <a:solidFill>
                            <a:schemeClr val="bg1"/>
                          </a:solidFill>
                          <a:latin typeface="Meiryo" panose="020B0604030504040204" pitchFamily="34" charset="-128"/>
                          <a:ea typeface="Meiryo" panose="020B0604030504040204" pitchFamily="34" charset="-128"/>
                        </a:rPr>
                        <a:t>ターゲティング</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a:ea typeface="Meiryo"/>
                        </a:rPr>
                        <a:t>vCPM</a:t>
                      </a:r>
                      <a:r>
                        <a:rPr kumimoji="1" lang="en-US" altLang="ja-JP" sz="1100" b="1" kern="1200" dirty="0">
                          <a:solidFill>
                            <a:schemeClr val="bg1"/>
                          </a:solidFill>
                          <a:latin typeface="Meiryo"/>
                          <a:ea typeface="Meiryo"/>
                        </a:rPr>
                        <a:t> </a:t>
                      </a:r>
                      <a:r>
                        <a:rPr kumimoji="1" lang="ja-JP" altLang="en-US" sz="1100" b="1" kern="1200" dirty="0">
                          <a:solidFill>
                            <a:schemeClr val="bg1"/>
                          </a:solidFill>
                          <a:latin typeface="Meiryo"/>
                          <a:ea typeface="Meiryo"/>
                        </a:rPr>
                        <a:t>掛け率</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1" kern="1200" dirty="0">
                          <a:solidFill>
                            <a:schemeClr val="bg1"/>
                          </a:solidFill>
                          <a:latin typeface="Meiryo"/>
                          <a:ea typeface="Meiryo"/>
                          <a:cs typeface="+mn-cs"/>
                        </a:rPr>
                        <a:t>Yahoo! JAPAN</a:t>
                      </a:r>
                      <a:r>
                        <a:rPr kumimoji="1" lang="ja-JP" altLang="en-US" sz="900" b="1" kern="1200" dirty="0">
                          <a:solidFill>
                            <a:schemeClr val="bg1"/>
                          </a:solidFill>
                          <a:latin typeface="Meiryo"/>
                          <a:ea typeface="Meiryo"/>
                          <a:cs typeface="+mn-cs"/>
                        </a:rPr>
                        <a:t>トップページ　トピックス</a:t>
                      </a:r>
                      <a:r>
                        <a:rPr kumimoji="1" lang="en-US" altLang="ja-JP" sz="900" b="1" kern="1200" dirty="0">
                          <a:solidFill>
                            <a:schemeClr val="bg1"/>
                          </a:solidFill>
                          <a:latin typeface="Meiryo"/>
                          <a:ea typeface="Meiryo"/>
                          <a:cs typeface="+mn-cs"/>
                        </a:rPr>
                        <a:t>PR</a:t>
                      </a:r>
                      <a:r>
                        <a:rPr kumimoji="1" lang="ja-JP" altLang="en-US" sz="900" b="1" kern="1200" dirty="0">
                          <a:solidFill>
                            <a:schemeClr val="bg1"/>
                          </a:solidFill>
                          <a:latin typeface="Meiryo"/>
                          <a:ea typeface="Meiryo"/>
                          <a:cs typeface="+mn-cs"/>
                        </a:rPr>
                        <a:t>　</a:t>
                      </a:r>
                      <a:r>
                        <a:rPr kumimoji="1" lang="en-US" altLang="ja-JP" sz="900" b="1" kern="1200" dirty="0">
                          <a:solidFill>
                            <a:schemeClr val="bg1"/>
                          </a:solidFill>
                          <a:latin typeface="Meiryo"/>
                          <a:ea typeface="Meiryo"/>
                          <a:cs typeface="+mn-cs"/>
                        </a:rPr>
                        <a:t>MD</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1" kern="1200" dirty="0">
                          <a:solidFill>
                            <a:schemeClr val="bg1"/>
                          </a:solidFill>
                          <a:latin typeface="Meiryo"/>
                          <a:ea typeface="Meiryo"/>
                          <a:cs typeface="+mn-cs"/>
                        </a:rPr>
                        <a:t>（</a:t>
                      </a:r>
                      <a:r>
                        <a:rPr kumimoji="1" lang="en-US" altLang="ja-JP" sz="900" b="1" kern="1200" dirty="0">
                          <a:solidFill>
                            <a:schemeClr val="bg1"/>
                          </a:solidFill>
                          <a:latin typeface="Meiryo"/>
                          <a:ea typeface="Meiryo"/>
                          <a:cs typeface="+mn-cs"/>
                        </a:rPr>
                        <a:t>FQ1</a:t>
                      </a:r>
                      <a:r>
                        <a:rPr kumimoji="1" lang="ja-JP" altLang="en-US" sz="900" b="1" kern="1200" dirty="0">
                          <a:solidFill>
                            <a:schemeClr val="bg1"/>
                          </a:solidFill>
                          <a:latin typeface="Meiryo"/>
                          <a:ea typeface="Meiryo"/>
                          <a:cs typeface="+mn-cs"/>
                        </a:rPr>
                        <a:t>）（月～金）</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MD</a:t>
                      </a:r>
                    </a:p>
                    <a:p>
                      <a:pPr algn="ct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FQ1</a:t>
                      </a:r>
                      <a:r>
                        <a:rPr kumimoji="1" lang="ja-JP" altLang="en-US" sz="900" b="1" dirty="0">
                          <a:solidFill>
                            <a:schemeClr val="bg1"/>
                          </a:solidFill>
                          <a:latin typeface="Meiryo"/>
                          <a:ea typeface="Meiryo"/>
                        </a:rPr>
                        <a:t>）（土日）</a:t>
                      </a:r>
                      <a:endParaRPr kumimoji="1" lang="en-US" altLang="ja-JP" sz="9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性別</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1.2</a:t>
                      </a:r>
                      <a:r>
                        <a:rPr kumimoji="1" lang="ja-JP" altLang="en-US" sz="1100" b="0" dirty="0">
                          <a:solidFill>
                            <a:schemeClr val="bg1"/>
                          </a:solidFill>
                          <a:latin typeface="Meiryo" panose="020B0604030504040204" pitchFamily="34" charset="-128"/>
                          <a:ea typeface="Meiryo" panose="020B0604030504040204" pitchFamily="34" charset="-128"/>
                        </a:rPr>
                        <a:t>倍</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dirty="0">
                          <a:ln>
                            <a:noFill/>
                          </a:ln>
                          <a:solidFill>
                            <a:srgbClr val="0D0D0D"/>
                          </a:solidFill>
                          <a:effectLst/>
                          <a:uLnTx/>
                          <a:uFillTx/>
                          <a:latin typeface="Meiryo"/>
                          <a:ea typeface="Meiryo"/>
                        </a:rPr>
                        <a:t>-</a:t>
                      </a:r>
                      <a:endParaRPr kumimoji="1" lang="ja-JP" altLang="en-US" sz="1400" b="1" dirty="0">
                        <a:solidFill>
                          <a:srgbClr val="0D0D0D"/>
                        </a:solidFill>
                        <a:latin typeface="Meiryo"/>
                        <a:ea typeface="Meiryo"/>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a:solidFill>
                          <a:srgbClr val="0D0D0D"/>
                        </a:solidFill>
                        <a:latin typeface="Meiryo"/>
                        <a:ea typeface="Meiryo"/>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3139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年齢</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dirty="0">
                          <a:ln>
                            <a:noFill/>
                          </a:ln>
                          <a:solidFill>
                            <a:srgbClr val="0D0D0D"/>
                          </a:solidFill>
                          <a:effectLst/>
                          <a:uLnTx/>
                          <a:uFillTx/>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dirty="0">
                          <a:ln>
                            <a:noFill/>
                          </a:ln>
                          <a:solidFill>
                            <a:srgbClr val="0D0D0D"/>
                          </a:solidFill>
                          <a:effectLst/>
                          <a:uLnTx/>
                          <a:uFillTx/>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地域（市区郡）</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dirty="0">
                          <a:solidFill>
                            <a:schemeClr val="bg1"/>
                          </a:solidFill>
                          <a:latin typeface="Meiryo" panose="020B0604030504040204" pitchFamily="34" charset="-128"/>
                          <a:ea typeface="Meiryo" panose="020B0604030504040204" pitchFamily="34" charset="-128"/>
                        </a:rPr>
                        <a:t>1.5</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dirty="0">
                          <a:ln>
                            <a:noFill/>
                          </a:ln>
                          <a:solidFill>
                            <a:srgbClr val="0D0D0D"/>
                          </a:solidFill>
                          <a:effectLst/>
                          <a:uLnTx/>
                          <a:uFillTx/>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5177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月～金（固定）</a:t>
                      </a: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土日（固定）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57742112"/>
                  </a:ext>
                </a:extLst>
              </a:tr>
              <a:tr h="556513">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en-US" altLang="ja-JP" sz="1100" b="0" kern="1200">
                        <a:solidFill>
                          <a:schemeClr val="bg1"/>
                        </a:solidFill>
                        <a:latin typeface="Meiryo" panose="020B0604030504040204" pitchFamily="34" charset="-128"/>
                        <a:ea typeface="Meiryo" panose="020B0604030504040204" pitchFamily="34" charset="-128"/>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（興味関心、購買</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意向、属性・ライフ</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イベント）</a:t>
                      </a:r>
                      <a:r>
                        <a:rPr kumimoji="1" lang="en-US" altLang="ja-JP" sz="900" b="0" kern="1200" dirty="0">
                          <a:solidFill>
                            <a:schemeClr val="bg1"/>
                          </a:solidFill>
                          <a:latin typeface="Meiryo" panose="020B0604030504040204" pitchFamily="34" charset="-128"/>
                          <a:ea typeface="Meiryo" panose="020B0604030504040204" pitchFamily="34" charset="-128"/>
                        </a:rPr>
                        <a:t>※</a:t>
                      </a:r>
                      <a:r>
                        <a:rPr kumimoji="1" lang="ja-JP" altLang="en-US" sz="900" b="0" kern="1200" dirty="0">
                          <a:solidFill>
                            <a:schemeClr val="bg1"/>
                          </a:solidFill>
                          <a:latin typeface="Meiryo" panose="020B0604030504040204" pitchFamily="34" charset="-128"/>
                          <a:ea typeface="Meiryo" panose="020B0604030504040204" pitchFamily="34" charset="-128"/>
                        </a:rPr>
                        <a:t>１</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配信：</a:t>
                      </a:r>
                      <a:r>
                        <a:rPr kumimoji="1" lang="en-US" altLang="ja-JP" sz="1000" b="0" kern="1200" dirty="0">
                          <a:solidFill>
                            <a:schemeClr val="bg1"/>
                          </a:solidFill>
                          <a:latin typeface="Meiryo" panose="020B0604030504040204" pitchFamily="34" charset="-128"/>
                          <a:ea typeface="Meiryo" panose="020B0604030504040204" pitchFamily="34" charset="-128"/>
                        </a:rPr>
                        <a:t>1.5</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en-US" altLang="ja-JP" sz="10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cs typeface="+mn-cs"/>
                        </a:rPr>
                        <a:t>除外：</a:t>
                      </a:r>
                      <a:r>
                        <a:rPr kumimoji="1" lang="en-US" altLang="ja-JP" sz="1000" b="0" kern="1200" dirty="0">
                          <a:solidFill>
                            <a:schemeClr val="bg1"/>
                          </a:solidFill>
                          <a:latin typeface="Meiryo" panose="020B0604030504040204" pitchFamily="34" charset="-128"/>
                          <a:ea typeface="Meiryo" panose="020B0604030504040204" pitchFamily="34" charset="-128"/>
                          <a:cs typeface="+mn-cs"/>
                        </a:rPr>
                        <a:t>1.1</a:t>
                      </a:r>
                      <a:r>
                        <a:rPr kumimoji="1" lang="ja-JP" altLang="en-US" sz="1000" b="0" kern="1200" dirty="0">
                          <a:solidFill>
                            <a:schemeClr val="bg1"/>
                          </a:solidFill>
                          <a:latin typeface="Meiryo" panose="020B0604030504040204" pitchFamily="34" charset="-128"/>
                          <a:ea typeface="Meiryo" panose="020B0604030504040204" pitchFamily="34" charset="-128"/>
                          <a:cs typeface="+mn-cs"/>
                        </a:rPr>
                        <a:t>倍</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dirty="0">
                          <a:ln>
                            <a:noFill/>
                          </a:ln>
                          <a:solidFill>
                            <a:srgbClr val="0D0D0D"/>
                          </a:solidFill>
                          <a:effectLst/>
                          <a:uLnTx/>
                          <a:uFillTx/>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54290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　</a:t>
                      </a:r>
                      <a:r>
                        <a:rPr kumimoji="1" lang="en-US" altLang="ja-JP" sz="110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（ヤフー提供）</a:t>
                      </a:r>
                      <a:r>
                        <a:rPr kumimoji="1" lang="en-US" altLang="ja-JP" sz="900" b="0" kern="1200"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dirty="0">
                          <a:ln>
                            <a:noFill/>
                          </a:ln>
                          <a:solidFill>
                            <a:srgbClr val="0D0D0D"/>
                          </a:solidFill>
                          <a:effectLst/>
                          <a:uLnTx/>
                          <a:uFillTx/>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1.0</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1</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1</a:t>
                      </a:r>
                      <a:r>
                        <a:rPr kumimoji="1" lang="ja-JP" altLang="en-US" sz="1100" b="0" kern="1200" dirty="0">
                          <a:solidFill>
                            <a:srgbClr val="0D0D0D"/>
                          </a:solidFill>
                          <a:latin typeface="メイリオ" panose="020B0604030504040204" pitchFamily="50" charset="-128"/>
                          <a:ea typeface="+mn-ea"/>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1529381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0B813-C084-E8C3-CE36-4528D177C76E}"/>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00D7CEF9-33D1-2742-50A3-BF4A145EB97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8175351B-33E5-5939-61D8-E1E629930AB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6" name="テキスト プレースホルダー 35">
            <a:extLst>
              <a:ext uri="{FF2B5EF4-FFF2-40B4-BE49-F238E27FC236}">
                <a16:creationId xmlns:a16="http://schemas.microsoft.com/office/drawing/2014/main" id="{BB308450-1A79-5870-D638-6054AAD26744}"/>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PC</a:t>
            </a:r>
          </a:p>
        </p:txBody>
      </p:sp>
      <p:sp>
        <p:nvSpPr>
          <p:cNvPr id="7" name="角丸四角形 3">
            <a:extLst>
              <a:ext uri="{FF2B5EF4-FFF2-40B4-BE49-F238E27FC236}">
                <a16:creationId xmlns:a16="http://schemas.microsoft.com/office/drawing/2014/main" id="{1A73A627-0062-B71A-22BF-CC6191F9677B}"/>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5" name="正方形/長方形 14">
            <a:extLst>
              <a:ext uri="{FF2B5EF4-FFF2-40B4-BE49-F238E27FC236}">
                <a16:creationId xmlns:a16="http://schemas.microsoft.com/office/drawing/2014/main" id="{2986738C-C162-58C3-5907-568DE443EC6E}"/>
              </a:ext>
            </a:extLst>
          </p:cNvPr>
          <p:cNvSpPr/>
          <p:nvPr/>
        </p:nvSpPr>
        <p:spPr>
          <a:xfrm>
            <a:off x="434975" y="6013853"/>
            <a:ext cx="4852610" cy="381643"/>
          </a:xfrm>
          <a:prstGeom prst="rect">
            <a:avLst/>
          </a:prstGeom>
        </p:spPr>
        <p:txBody>
          <a:bodyPr wrap="none" lIns="91440" tIns="45720" rIns="91440" bIns="4572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・フォーマット別ガイド</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https://s.yimg.jp/dl/displayads-guarantee/formatguide.zip</a:t>
            </a: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a:p>
            <a:pPr eaLnBrk="1" fontAlgn="auto" hangingPunct="1">
              <a:spcBef>
                <a:spcPts val="0"/>
              </a:spcBef>
              <a:spcAft>
                <a:spcPts val="0"/>
              </a:spcAft>
              <a:defRPr/>
            </a:pPr>
            <a:r>
              <a:rPr kumimoji="0" lang="ja-JP" altLang="en-US" sz="800" kern="0" dirty="0">
                <a:solidFill>
                  <a:srgbClr val="0D0D0D"/>
                </a:solidFill>
                <a:latin typeface="Meiryo"/>
                <a:ea typeface="Meiryo"/>
              </a:rPr>
              <a:t>・入稿規定（</a:t>
            </a:r>
            <a:r>
              <a:rPr kumimoji="0" lang="en-US" altLang="ja-JP" sz="800" kern="0" dirty="0">
                <a:solidFill>
                  <a:srgbClr val="0D0D0D"/>
                </a:solidFill>
                <a:latin typeface="Meiryo"/>
                <a:ea typeface="Meiryo"/>
              </a:rPr>
              <a:t>web</a:t>
            </a:r>
            <a:r>
              <a:rPr kumimoji="0" lang="ja-JP" altLang="en-US" sz="800" kern="0" dirty="0">
                <a:solidFill>
                  <a:srgbClr val="0D0D0D"/>
                </a:solidFill>
                <a:latin typeface="Meiryo"/>
                <a:ea typeface="Meiryo"/>
              </a:rPr>
              <a:t>）：</a:t>
            </a:r>
            <a:r>
              <a:rPr kumimoji="0" lang="ja-JP" altLang="en-US" sz="800" kern="0" dirty="0">
                <a:solidFill>
                  <a:srgbClr val="0D0D0D"/>
                </a:solidFill>
                <a:latin typeface="Meiryo"/>
                <a:ea typeface="Meiryo"/>
                <a:hlinkClick r:id="rId4"/>
              </a:rPr>
              <a:t>https://ads-help.yahoo-net.jp/s/article/H000044930?language=ja</a:t>
            </a:r>
            <a:endParaRPr lang="en-US" altLang="ja-JP" sz="800" kern="0" dirty="0">
              <a:solidFill>
                <a:srgbClr val="0D0D0D"/>
              </a:solidFill>
              <a:latin typeface="Meiryo UI"/>
              <a:ea typeface="Meiryo UI"/>
            </a:endParaRPr>
          </a:p>
        </p:txBody>
      </p:sp>
      <p:sp>
        <p:nvSpPr>
          <p:cNvPr id="16" name="正方形/長方形 15">
            <a:extLst>
              <a:ext uri="{FF2B5EF4-FFF2-40B4-BE49-F238E27FC236}">
                <a16:creationId xmlns:a16="http://schemas.microsoft.com/office/drawing/2014/main" id="{9BDDAB8A-46A2-69C1-6863-EFF33D8CD191}"/>
              </a:ext>
            </a:extLst>
          </p:cNvPr>
          <p:cNvSpPr/>
          <p:nvPr/>
        </p:nvSpPr>
        <p:spPr>
          <a:xfrm>
            <a:off x="8404158" y="6121575"/>
            <a:ext cx="3152589" cy="138499"/>
          </a:xfrm>
          <a:prstGeom prst="rect">
            <a:avLst/>
          </a:prstGeom>
        </p:spPr>
        <p:txBody>
          <a:bodyPr wrap="none" lIns="0" tIns="0" rIns="0" bIns="0">
            <a:spAutoFit/>
          </a:bodyPr>
          <a:lstStyle/>
          <a:p>
            <a:pPr algn="r" eaLnBrk="1" fontAlgn="auto" hangingPunct="1">
              <a:spcBef>
                <a:spcPts val="0"/>
              </a:spcBef>
              <a:spcAft>
                <a:spcPts val="0"/>
              </a:spcAft>
              <a:defRPr/>
            </a:pPr>
            <a:r>
              <a:rPr lang="en-US" altLang="ja-JP" sz="900" dirty="0">
                <a:solidFill>
                  <a:srgbClr val="0D0D0D"/>
                </a:solidFill>
                <a:latin typeface="Meiryo" panose="020B0604030504040204" pitchFamily="34" charset="-128"/>
                <a:ea typeface="Meiryo" panose="020B0604030504040204" pitchFamily="34" charset="-128"/>
              </a:rPr>
              <a:t>※</a:t>
            </a:r>
            <a:r>
              <a:rPr lang="ja-JP" altLang="en-US" sz="900" dirty="0">
                <a:solidFill>
                  <a:srgbClr val="0D0D0D"/>
                </a:solidFill>
                <a:latin typeface="Meiryo" panose="020B0604030504040204" pitchFamily="34" charset="-128"/>
                <a:ea typeface="Meiryo" panose="020B0604030504040204" pitchFamily="34" charset="-128"/>
              </a:rPr>
              <a:t>コンテンツページは予告なく変更されることがあります。</a:t>
            </a:r>
          </a:p>
        </p:txBody>
      </p:sp>
      <p:sp>
        <p:nvSpPr>
          <p:cNvPr id="2" name="角丸四角形 48">
            <a:extLst>
              <a:ext uri="{FF2B5EF4-FFF2-40B4-BE49-F238E27FC236}">
                <a16:creationId xmlns:a16="http://schemas.microsoft.com/office/drawing/2014/main" id="{6454F619-6B96-3198-005F-C9FE02C1DBC9}"/>
              </a:ext>
            </a:extLst>
          </p:cNvPr>
          <p:cNvSpPr/>
          <p:nvPr/>
        </p:nvSpPr>
        <p:spPr>
          <a:xfrm>
            <a:off x="807391" y="2944512"/>
            <a:ext cx="4028258" cy="692904"/>
          </a:xfrm>
          <a:prstGeom prst="roundRect">
            <a:avLst>
              <a:gd name="adj" fmla="val 8489"/>
            </a:avLst>
          </a:prstGeom>
          <a:solidFill>
            <a:srgbClr val="000048">
              <a:alpha val="40000"/>
            </a:srgbClr>
          </a:solidFill>
          <a:ln w="25400" cap="flat" cmpd="sng" algn="ctr">
            <a:noFill/>
            <a:prstDash val="solid"/>
            <a:miter lim="800000"/>
          </a:ln>
          <a:effectLst/>
        </p:spPr>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トップページ トピックス</a:t>
            </a:r>
            <a:r>
              <a:rPr kumimoji="0" lang="en-US" altLang="ja-JP"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PR/</a:t>
            </a: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画像</a:t>
            </a:r>
            <a:r>
              <a:rPr kumimoji="0" lang="en-US" altLang="ja-JP"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/1</a:t>
            </a: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a:t>
            </a:r>
            <a:r>
              <a:rPr kumimoji="0" lang="en-US" altLang="ja-JP" sz="12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1</a:t>
            </a:r>
          </a:p>
        </p:txBody>
      </p:sp>
      <p:sp>
        <p:nvSpPr>
          <p:cNvPr id="3" name="円/楕円 49">
            <a:extLst>
              <a:ext uri="{FF2B5EF4-FFF2-40B4-BE49-F238E27FC236}">
                <a16:creationId xmlns:a16="http://schemas.microsoft.com/office/drawing/2014/main" id="{854D548A-B091-EE50-03F1-22D1450072D7}"/>
              </a:ext>
            </a:extLst>
          </p:cNvPr>
          <p:cNvSpPr>
            <a:spLocks noChangeAspect="1"/>
          </p:cNvSpPr>
          <p:nvPr/>
        </p:nvSpPr>
        <p:spPr>
          <a:xfrm>
            <a:off x="555391" y="3038964"/>
            <a:ext cx="504000" cy="504000"/>
          </a:xfrm>
          <a:prstGeom prst="ellipse">
            <a:avLst/>
          </a:prstGeom>
          <a:solidFill>
            <a:srgbClr val="000048"/>
          </a:solidFill>
          <a:ln w="9525" cap="flat" cmpd="sng" algn="ctr">
            <a:noFill/>
            <a:prstDash val="solid"/>
            <a:miter lim="800000"/>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A</a:t>
            </a:r>
            <a:endPar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endParaRPr>
          </a:p>
        </p:txBody>
      </p:sp>
      <p:sp>
        <p:nvSpPr>
          <p:cNvPr id="4" name="角丸四角形 45">
            <a:extLst>
              <a:ext uri="{FF2B5EF4-FFF2-40B4-BE49-F238E27FC236}">
                <a16:creationId xmlns:a16="http://schemas.microsoft.com/office/drawing/2014/main" id="{C2D25434-EA00-C359-F14E-D355F09B667A}"/>
              </a:ext>
            </a:extLst>
          </p:cNvPr>
          <p:cNvSpPr/>
          <p:nvPr/>
        </p:nvSpPr>
        <p:spPr>
          <a:xfrm>
            <a:off x="7166115" y="1053020"/>
            <a:ext cx="2707579" cy="438963"/>
          </a:xfrm>
          <a:prstGeom prst="roundRect">
            <a:avLst>
              <a:gd name="adj" fmla="val 50000"/>
            </a:avLst>
          </a:prstGeom>
          <a:solidFill>
            <a:srgbClr val="00004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PC</a:t>
            </a:r>
            <a:endParaRPr kumimoji="1" lang="ja-JP" altLang="en-US" sz="1400" b="1" i="0" u="none" strike="noStrike" kern="1200" cap="none" spc="60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pic>
        <p:nvPicPr>
          <p:cNvPr id="9" name="図 8" descr="グラフィカル ユーザー インターフェイス, アプリケーション&#10;&#10;AI 生成コンテンツは誤りを含む可能性があります。">
            <a:extLst>
              <a:ext uri="{FF2B5EF4-FFF2-40B4-BE49-F238E27FC236}">
                <a16:creationId xmlns:a16="http://schemas.microsoft.com/office/drawing/2014/main" id="{89927EA7-3C5D-C5EC-1EBE-9A40B5C3A206}"/>
              </a:ext>
            </a:extLst>
          </p:cNvPr>
          <p:cNvPicPr>
            <a:picLocks noChangeAspect="1"/>
          </p:cNvPicPr>
          <p:nvPr/>
        </p:nvPicPr>
        <p:blipFill>
          <a:blip r:embed="rId5" cstate="print">
            <a:extLst>
              <a:ext uri="{28A0092B-C50C-407E-A947-70E740481C1C}">
                <a14:useLocalDpi xmlns:a14="http://schemas.microsoft.com/office/drawing/2010/main" val="0"/>
              </a:ext>
            </a:extLst>
          </a:blip>
          <a:srcRect l="-2222" t="-3225" r="2222" b="27373"/>
          <a:stretch>
            <a:fillRect/>
          </a:stretch>
        </p:blipFill>
        <p:spPr>
          <a:xfrm>
            <a:off x="5155259" y="1491983"/>
            <a:ext cx="6229350" cy="3901448"/>
          </a:xfrm>
          <a:prstGeom prst="rect">
            <a:avLst/>
          </a:prstGeom>
        </p:spPr>
      </p:pic>
      <p:sp>
        <p:nvSpPr>
          <p:cNvPr id="10" name="正方形/長方形 9">
            <a:extLst>
              <a:ext uri="{FF2B5EF4-FFF2-40B4-BE49-F238E27FC236}">
                <a16:creationId xmlns:a16="http://schemas.microsoft.com/office/drawing/2014/main" id="{0C95BC77-DEE4-2F99-5EAA-500D505F2FBE}"/>
              </a:ext>
            </a:extLst>
          </p:cNvPr>
          <p:cNvSpPr/>
          <p:nvPr/>
        </p:nvSpPr>
        <p:spPr>
          <a:xfrm>
            <a:off x="6573814" y="4530748"/>
            <a:ext cx="2631146" cy="356212"/>
          </a:xfrm>
          <a:prstGeom prst="rect">
            <a:avLst/>
          </a:prstGeom>
          <a:noFill/>
          <a:ln w="28575" cap="flat" cmpd="sng" algn="ctr">
            <a:solidFill>
              <a:srgbClr val="002A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a:solidFill>
                <a:srgbClr val="000000"/>
              </a:solidFill>
              <a:latin typeface="Calibri" panose="020F0502020204030204"/>
              <a:ea typeface="メイリオ" panose="020B0604030504040204" pitchFamily="50" charset="-128"/>
            </a:endParaRPr>
          </a:p>
        </p:txBody>
      </p:sp>
    </p:spTree>
    <p:extLst>
      <p:ext uri="{BB962C8B-B14F-4D97-AF65-F5344CB8AC3E}">
        <p14:creationId xmlns:p14="http://schemas.microsoft.com/office/powerpoint/2010/main" val="22429358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027530-F093-2D6F-EB8D-123F99C9D338}"/>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084B552F-0484-414F-C23E-CAB9E055E1D6}"/>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B012B8E6-B0F2-C903-4335-091424057EA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角丸四角形 3">
            <a:extLst>
              <a:ext uri="{FF2B5EF4-FFF2-40B4-BE49-F238E27FC236}">
                <a16:creationId xmlns:a16="http://schemas.microsoft.com/office/drawing/2014/main" id="{92FE72AA-FE97-37D8-2E67-621E12B8BD45}"/>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商品一覧</a:t>
            </a:r>
          </a:p>
        </p:txBody>
      </p:sp>
      <p:sp>
        <p:nvSpPr>
          <p:cNvPr id="11" name="テキスト プレースホルダー 35">
            <a:extLst>
              <a:ext uri="{FF2B5EF4-FFF2-40B4-BE49-F238E27FC236}">
                <a16:creationId xmlns:a16="http://schemas.microsoft.com/office/drawing/2014/main" id="{C8BDAB5B-ECFC-6280-F8F4-038CC3BEF687}"/>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PC</a:t>
            </a:r>
          </a:p>
        </p:txBody>
      </p:sp>
      <p:graphicFrame>
        <p:nvGraphicFramePr>
          <p:cNvPr id="2" name="表 1">
            <a:extLst>
              <a:ext uri="{FF2B5EF4-FFF2-40B4-BE49-F238E27FC236}">
                <a16:creationId xmlns:a16="http://schemas.microsoft.com/office/drawing/2014/main" id="{A0FBC5D2-8EAE-C544-D30A-B2247481D0FF}"/>
              </a:ext>
            </a:extLst>
          </p:cNvPr>
          <p:cNvGraphicFramePr>
            <a:graphicFrameLocks noGrp="1"/>
          </p:cNvGraphicFramePr>
          <p:nvPr>
            <p:extLst>
              <p:ext uri="{D42A27DB-BD31-4B8C-83A1-F6EECF244321}">
                <p14:modId xmlns:p14="http://schemas.microsoft.com/office/powerpoint/2010/main" val="2787897842"/>
              </p:ext>
            </p:extLst>
          </p:nvPr>
        </p:nvGraphicFramePr>
        <p:xfrm>
          <a:off x="365760" y="993777"/>
          <a:ext cx="11484863" cy="4751857"/>
        </p:xfrm>
        <a:graphic>
          <a:graphicData uri="http://schemas.openxmlformats.org/drawingml/2006/table">
            <a:tbl>
              <a:tblPr firstCol="1" bandRow="1"/>
              <a:tblGrid>
                <a:gridCol w="2930869">
                  <a:extLst>
                    <a:ext uri="{9D8B030D-6E8A-4147-A177-3AD203B41FA5}">
                      <a16:colId xmlns:a16="http://schemas.microsoft.com/office/drawing/2014/main" val="792911817"/>
                    </a:ext>
                  </a:extLst>
                </a:gridCol>
                <a:gridCol w="1314007">
                  <a:extLst>
                    <a:ext uri="{9D8B030D-6E8A-4147-A177-3AD203B41FA5}">
                      <a16:colId xmlns:a16="http://schemas.microsoft.com/office/drawing/2014/main" val="1525620392"/>
                    </a:ext>
                  </a:extLst>
                </a:gridCol>
                <a:gridCol w="2655506">
                  <a:extLst>
                    <a:ext uri="{9D8B030D-6E8A-4147-A177-3AD203B41FA5}">
                      <a16:colId xmlns:a16="http://schemas.microsoft.com/office/drawing/2014/main" val="3835180974"/>
                    </a:ext>
                  </a:extLst>
                </a:gridCol>
                <a:gridCol w="1464934">
                  <a:extLst>
                    <a:ext uri="{9D8B030D-6E8A-4147-A177-3AD203B41FA5}">
                      <a16:colId xmlns:a16="http://schemas.microsoft.com/office/drawing/2014/main" val="3615895197"/>
                    </a:ext>
                  </a:extLst>
                </a:gridCol>
                <a:gridCol w="3119547">
                  <a:extLst>
                    <a:ext uri="{9D8B030D-6E8A-4147-A177-3AD203B41FA5}">
                      <a16:colId xmlns:a16="http://schemas.microsoft.com/office/drawing/2014/main" val="360912566"/>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Yahoo! JAPAN</a:t>
                      </a:r>
                      <a:r>
                        <a:rPr kumimoji="1" lang="ja-JP" altLang="en-US" sz="1050" b="1" i="0" kern="1200" dirty="0">
                          <a:solidFill>
                            <a:schemeClr val="bg1"/>
                          </a:solidFill>
                          <a:latin typeface="Meiryo"/>
                          <a:ea typeface="Meiryo"/>
                          <a:cs typeface="+mn-cs"/>
                        </a:rPr>
                        <a:t>トップページ　トピックス</a:t>
                      </a:r>
                      <a:r>
                        <a:rPr kumimoji="1" lang="en-US" altLang="ja-JP" sz="1050" b="1" i="0" kern="1200" dirty="0">
                          <a:solidFill>
                            <a:schemeClr val="bg1"/>
                          </a:solidFill>
                          <a:latin typeface="Meiryo"/>
                          <a:ea typeface="Meiryo"/>
                          <a:cs typeface="+mn-cs"/>
                        </a:rPr>
                        <a:t>PR</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PC</a:t>
                      </a:r>
                      <a:r>
                        <a:rPr kumimoji="1" lang="ja-JP" altLang="en-US" sz="1050" b="1" i="0" kern="1200" dirty="0">
                          <a:solidFill>
                            <a:schemeClr val="bg1"/>
                          </a:solidFill>
                          <a:latin typeface="Meiryo"/>
                          <a:ea typeface="Meiryo"/>
                          <a:cs typeface="+mn-cs"/>
                        </a:rPr>
                        <a:t>（</a:t>
                      </a:r>
                      <a:r>
                        <a:rPr kumimoji="1" lang="en-US" altLang="ja-JP" sz="1050" b="1" i="0" kern="1200" dirty="0">
                          <a:solidFill>
                            <a:schemeClr val="bg1"/>
                          </a:solidFill>
                          <a:latin typeface="Meiryo"/>
                          <a:ea typeface="Meiryo"/>
                          <a:cs typeface="+mn-cs"/>
                        </a:rPr>
                        <a:t>FQ4</a:t>
                      </a:r>
                      <a:r>
                        <a:rPr kumimoji="1" lang="ja-JP" altLang="en-US" sz="1050" b="1" i="0" kern="1200" dirty="0">
                          <a:solidFill>
                            <a:schemeClr val="bg1"/>
                          </a:solidFill>
                          <a:latin typeface="Meiryo"/>
                          <a:ea typeface="Meiryo"/>
                          <a:cs typeface="+mn-cs"/>
                        </a:rPr>
                        <a:t>）（月～金）</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Yahoo! JAPAN</a:t>
                      </a:r>
                      <a:r>
                        <a:rPr kumimoji="1" lang="ja-JP" altLang="en-US" sz="1050" b="1" i="0" kern="1200" dirty="0">
                          <a:solidFill>
                            <a:schemeClr val="bg1"/>
                          </a:solidFill>
                          <a:latin typeface="Meiryo"/>
                          <a:ea typeface="Meiryo"/>
                          <a:cs typeface="+mn-cs"/>
                        </a:rPr>
                        <a:t>トップページ　トピックス</a:t>
                      </a:r>
                      <a:r>
                        <a:rPr kumimoji="1" lang="en-US" altLang="ja-JP" sz="1050" b="1" i="0" kern="1200" dirty="0">
                          <a:solidFill>
                            <a:schemeClr val="bg1"/>
                          </a:solidFill>
                          <a:latin typeface="Meiryo"/>
                          <a:ea typeface="Meiryo"/>
                          <a:cs typeface="+mn-cs"/>
                        </a:rPr>
                        <a:t>PR</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PC</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a:t>
                      </a:r>
                      <a:r>
                        <a:rPr kumimoji="1" lang="en-US" altLang="ja-JP" sz="1050" b="1" i="0" kern="1200" dirty="0">
                          <a:solidFill>
                            <a:schemeClr val="bg1"/>
                          </a:solidFill>
                          <a:latin typeface="Meiryo"/>
                          <a:ea typeface="Meiryo"/>
                          <a:cs typeface="+mn-cs"/>
                        </a:rPr>
                        <a:t>FQ4</a:t>
                      </a:r>
                      <a:r>
                        <a:rPr kumimoji="1" lang="ja-JP" altLang="en-US" sz="1050" b="1" i="0" kern="1200" dirty="0">
                          <a:solidFill>
                            <a:schemeClr val="bg1"/>
                          </a:solidFill>
                          <a:latin typeface="Meiryo"/>
                          <a:ea typeface="Meiryo"/>
                          <a:cs typeface="+mn-cs"/>
                        </a:rPr>
                        <a:t>）（土日）</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mpd="sng">
                      <a:noFill/>
                      <a:prstDash val="soli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内容変更</a:t>
                      </a:r>
                    </a:p>
                  </a:txBody>
                  <a:tcPr marT="36000" marB="0"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a:lnSpc>
                          <a:spcPct val="100000"/>
                        </a:lnSpc>
                        <a:spcBef>
                          <a:spcPts val="0"/>
                        </a:spcBef>
                        <a:spcAft>
                          <a:spcPts val="0"/>
                        </a:spcAft>
                        <a:buNone/>
                        <a:tabLst/>
                        <a:defRPr/>
                      </a:pPr>
                      <a:r>
                        <a:rPr kumimoji="1" lang="en-US" altLang="ja-JP" sz="1050" dirty="0">
                          <a:solidFill>
                            <a:schemeClr val="tx1"/>
                          </a:solidFill>
                        </a:rPr>
                        <a:t>1000013253</a:t>
                      </a:r>
                      <a:endParaRPr kumimoji="1" lang="ja-JP" sz="1050" dirty="0">
                        <a:solidFill>
                          <a:schemeClr val="tx1"/>
                        </a:solidFill>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内容変更</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a:lnSpc>
                          <a:spcPct val="100000"/>
                        </a:lnSpc>
                        <a:spcBef>
                          <a:spcPts val="0"/>
                        </a:spcBef>
                        <a:spcAft>
                          <a:spcPts val="0"/>
                        </a:spcAft>
                        <a:buNone/>
                        <a:tabLst/>
                        <a:defRPr/>
                      </a:pPr>
                      <a:r>
                        <a:rPr kumimoji="1" lang="en-US" altLang="ja-JP" sz="1050" dirty="0">
                          <a:solidFill>
                            <a:schemeClr val="tx1"/>
                          </a:solidFill>
                        </a:rPr>
                        <a:t>1000013287</a:t>
                      </a:r>
                      <a:endParaRPr kumimoji="1" lang="ja-JP" sz="1050" dirty="0">
                        <a:solidFill>
                          <a:schemeClr val="tx1"/>
                        </a:solidFill>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1050" kern="1200" dirty="0">
                          <a:solidFill>
                            <a:srgbClr val="0D0D0D"/>
                          </a:solidFill>
                          <a:latin typeface="メイリオ"/>
                          <a:ea typeface="メイリオ"/>
                          <a:cs typeface="+mn-cs"/>
                        </a:rPr>
                        <a:t>2026</a:t>
                      </a:r>
                      <a:r>
                        <a:rPr kumimoji="1" lang="ja-JP" altLang="en-US" sz="1050" kern="1200" dirty="0">
                          <a:solidFill>
                            <a:srgbClr val="0D0D0D"/>
                          </a:solidFill>
                          <a:latin typeface="メイリオ"/>
                          <a:ea typeface="メイリオ"/>
                          <a:cs typeface="+mn-cs"/>
                        </a:rPr>
                        <a:t>年</a:t>
                      </a:r>
                      <a:r>
                        <a:rPr kumimoji="1" lang="en-US" altLang="ja-JP" sz="1050" kern="1200" dirty="0">
                          <a:solidFill>
                            <a:srgbClr val="0D0D0D"/>
                          </a:solidFill>
                          <a:latin typeface="メイリオ"/>
                          <a:ea typeface="メイリオ"/>
                          <a:cs typeface="+mn-cs"/>
                        </a:rPr>
                        <a:t>1</a:t>
                      </a:r>
                      <a:r>
                        <a:rPr kumimoji="1" lang="ja-JP" altLang="en-US" sz="1050" kern="1200" dirty="0">
                          <a:solidFill>
                            <a:srgbClr val="0D0D0D"/>
                          </a:solidFill>
                          <a:latin typeface="メイリオ"/>
                          <a:ea typeface="メイリオ"/>
                          <a:cs typeface="+mn-cs"/>
                        </a:rPr>
                        <a:t>月</a:t>
                      </a:r>
                      <a:r>
                        <a:rPr kumimoji="1" lang="en-US" altLang="ja-JP" sz="1050" kern="1200" dirty="0">
                          <a:solidFill>
                            <a:srgbClr val="0D0D0D"/>
                          </a:solidFill>
                          <a:latin typeface="メイリオ"/>
                          <a:ea typeface="メイリオ"/>
                          <a:cs typeface="+mn-cs"/>
                        </a:rPr>
                        <a:t>29</a:t>
                      </a:r>
                      <a:r>
                        <a:rPr kumimoji="1" lang="ja-JP" altLang="en-US" sz="1050" kern="1200" dirty="0">
                          <a:solidFill>
                            <a:srgbClr val="0D0D0D"/>
                          </a:solidFill>
                          <a:latin typeface="メイリオ"/>
                          <a:ea typeface="メイリオ"/>
                          <a:cs typeface="+mn-cs"/>
                        </a:rPr>
                        <a:t>日</a:t>
                      </a:r>
                      <a:r>
                        <a:rPr lang="en-US" altLang="ja-JP" sz="1050" kern="1200" dirty="0">
                          <a:solidFill>
                            <a:srgbClr val="0D0D0D"/>
                          </a:solidFill>
                          <a:latin typeface="メイリオ"/>
                          <a:ea typeface="メイリオ"/>
                          <a:cs typeface="+mn-cs"/>
                        </a:rPr>
                        <a:t>(</a:t>
                      </a:r>
                      <a:r>
                        <a:rPr lang="ja-JP" altLang="en-US" sz="1050" kern="1200" dirty="0">
                          <a:solidFill>
                            <a:srgbClr val="0D0D0D"/>
                          </a:solidFill>
                          <a:latin typeface="メイリオ"/>
                          <a:ea typeface="メイリオ"/>
                          <a:cs typeface="+mn-cs"/>
                        </a:rPr>
                        <a:t>木</a:t>
                      </a:r>
                      <a:r>
                        <a:rPr lang="en-US" altLang="ja-JP" sz="1050" kern="1200" dirty="0">
                          <a:solidFill>
                            <a:srgbClr val="0D0D0D"/>
                          </a:solidFill>
                          <a:latin typeface="メイリオ"/>
                          <a:ea typeface="メイリオ"/>
                          <a:cs typeface="+mn-cs"/>
                        </a:rPr>
                        <a:t>)</a:t>
                      </a:r>
                      <a:endParaRPr kumimoji="1" lang="ja-JP" altLang="en-US" sz="1050" kern="1200" dirty="0">
                        <a:solidFill>
                          <a:srgbClr val="0D0D0D"/>
                        </a:solidFill>
                        <a:latin typeface="メイリオ"/>
                        <a:ea typeface="メイリオ"/>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a:solidFill>
                            <a:srgbClr val="0D0D0D"/>
                          </a:solidFill>
                          <a:latin typeface="Meiryo" panose="020B0604030504040204" pitchFamily="34" charset="-128"/>
                          <a:ea typeface="Meiryo" panose="020B0604030504040204" pitchFamily="34" charset="-128"/>
                        </a:rPr>
                        <a:t>●</a:t>
                      </a:r>
                      <a:endParaRPr kumimoji="1" lang="ja-JP" altLang="en-US" sz="1050" b="1" i="0" kern="120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広告タイプ</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メインメディアの形式</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アスペクト比</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lang="ja-JP" altLang="en-US" sz="1050" b="0" i="0" kern="1200" dirty="0">
                          <a:solidFill>
                            <a:srgbClr val="0D0D0D"/>
                          </a:solidFill>
                          <a:latin typeface="Meiryo"/>
                          <a:ea typeface="Meiryo"/>
                          <a:cs typeface="+mn-cs"/>
                        </a:rPr>
                        <a:t>トップページ トピックス</a:t>
                      </a:r>
                      <a:r>
                        <a:rPr lang="en-US" altLang="ja-JP" sz="1050" b="0" i="0" kern="1200" dirty="0">
                          <a:solidFill>
                            <a:srgbClr val="0D0D0D"/>
                          </a:solidFill>
                          <a:latin typeface="Meiryo"/>
                          <a:ea typeface="Meiryo"/>
                          <a:cs typeface="+mn-cs"/>
                        </a:rPr>
                        <a:t>PR/</a:t>
                      </a:r>
                      <a:r>
                        <a:rPr lang="ja-JP" altLang="en-US" sz="1050" b="0" i="0" kern="1200" dirty="0">
                          <a:solidFill>
                            <a:srgbClr val="0D0D0D"/>
                          </a:solidFill>
                          <a:latin typeface="Meiryo"/>
                          <a:ea typeface="Meiryo"/>
                          <a:cs typeface="+mn-cs"/>
                        </a:rPr>
                        <a:t>画像</a:t>
                      </a:r>
                      <a:r>
                        <a:rPr lang="en-US" altLang="ja-JP" sz="1050" b="0" i="0" kern="1200" dirty="0">
                          <a:solidFill>
                            <a:srgbClr val="0D0D0D"/>
                          </a:solidFill>
                          <a:latin typeface="Meiryo"/>
                          <a:ea typeface="Meiryo"/>
                          <a:cs typeface="+mn-cs"/>
                        </a:rPr>
                        <a:t>/1</a:t>
                      </a:r>
                      <a:r>
                        <a:rPr lang="ja-JP" altLang="en-US" sz="1050" b="0" i="0" kern="1200" dirty="0">
                          <a:solidFill>
                            <a:srgbClr val="0D0D0D"/>
                          </a:solidFill>
                          <a:latin typeface="Meiryo"/>
                          <a:ea typeface="Meiryo"/>
                          <a:cs typeface="+mn-cs"/>
                        </a:rPr>
                        <a:t>：</a:t>
                      </a:r>
                      <a:r>
                        <a:rPr lang="en-US" altLang="ja-JP" sz="1050" b="0" i="0" kern="1200" dirty="0">
                          <a:solidFill>
                            <a:srgbClr val="0D0D0D"/>
                          </a:solidFill>
                          <a:latin typeface="Meiryo"/>
                          <a:ea typeface="Meiryo"/>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ja-JP" altLang="en-US" sz="900" b="0" kern="1200" dirty="0">
                          <a:solidFill>
                            <a:schemeClr val="bg1"/>
                          </a:solidFill>
                          <a:latin typeface="Meiryo"/>
                          <a:ea typeface="Meiryo"/>
                          <a:cs typeface="+mn-cs"/>
                        </a:rPr>
                        <a:t>バナー</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動画</a:t>
                      </a:r>
                      <a:r>
                        <a:rPr kumimoji="1" lang="en-US" altLang="ja-JP" sz="900" b="0" kern="1200" dirty="0">
                          <a:solidFill>
                            <a:schemeClr val="bg1"/>
                          </a:solidFill>
                          <a:latin typeface="Meiryo"/>
                          <a:ea typeface="Meiryo"/>
                          <a:cs typeface="+mn-cs"/>
                        </a:rPr>
                        <a:t>/16</a:t>
                      </a:r>
                      <a:r>
                        <a:rPr kumimoji="1" lang="ja-JP" altLang="en-US" sz="900" b="0" kern="1200" dirty="0">
                          <a:solidFill>
                            <a:schemeClr val="bg1"/>
                          </a:solidFill>
                          <a:latin typeface="Meiryo"/>
                          <a:ea typeface="Meiryo"/>
                          <a:cs typeface="+mn-cs"/>
                        </a:rPr>
                        <a:t>：</a:t>
                      </a:r>
                      <a:r>
                        <a:rPr kumimoji="1" lang="en-US" altLang="ja-JP" sz="900" b="0" kern="1200" dirty="0">
                          <a:solidFill>
                            <a:schemeClr val="bg1"/>
                          </a:solidFill>
                          <a:latin typeface="Meiryo"/>
                          <a:ea typeface="Meiryo"/>
                          <a:cs typeface="+mn-cs"/>
                        </a:rPr>
                        <a:t>9</a:t>
                      </a:r>
                      <a:r>
                        <a:rPr kumimoji="1" lang="ja-JP" altLang="en-US" sz="900" b="0" kern="1200" dirty="0">
                          <a:solidFill>
                            <a:schemeClr val="bg1"/>
                          </a:solidFill>
                          <a:latin typeface="Meiryo"/>
                          <a:ea typeface="Meiryo"/>
                          <a:cs typeface="+mn-cs"/>
                        </a:rPr>
                        <a:t>広告　タップ後の動作</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en-US" altLang="ja-JP" sz="1050" kern="1200" dirty="0">
                          <a:solidFill>
                            <a:srgbClr val="0D0D0D"/>
                          </a:solidFill>
                          <a:latin typeface="+mn-lt"/>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rgbClr val="0D0D0D"/>
                          </a:solidFill>
                          <a:latin typeface="Meiryo"/>
                          <a:ea typeface="Meiryo"/>
                          <a:cs typeface="+mn-cs"/>
                        </a:rPr>
                        <a:t>PC</a:t>
                      </a:r>
                      <a:endParaRPr kumimoji="1" lang="ja-JP" altLang="en-US" sz="1050" b="0" i="0" kern="1200" dirty="0">
                        <a:solidFill>
                          <a:srgbClr val="0D0D0D"/>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　トップページ　トピックス</a:t>
                      </a:r>
                      <a:r>
                        <a:rPr kumimoji="1" lang="en-US" altLang="ja-JP" sz="1050" b="0" i="0" kern="1200" dirty="0">
                          <a:solidFill>
                            <a:srgbClr val="0D0D0D"/>
                          </a:solidFill>
                          <a:latin typeface="Meiryo"/>
                          <a:ea typeface="Meiryo"/>
                          <a:cs typeface="+mn-cs"/>
                        </a:rPr>
                        <a:t>PR</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PC</a:t>
                      </a:r>
                      <a:r>
                        <a:rPr kumimoji="1" lang="ja-JP" altLang="en-US" sz="1050" b="0" i="0" kern="1200" dirty="0">
                          <a:solidFill>
                            <a:srgbClr val="0D0D0D"/>
                          </a:solidFill>
                          <a:latin typeface="Meiryo"/>
                          <a:ea typeface="Meiryo"/>
                          <a:cs typeface="+mn-cs"/>
                        </a:rPr>
                        <a:t>）</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トップページ　および　</a:t>
                      </a: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アプリのトップページトピックス内</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rPr>
                        <a:t>2026</a:t>
                      </a:r>
                      <a:r>
                        <a:rPr kumimoji="1" lang="ja-JP" alt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4</a:t>
                      </a:r>
                      <a:r>
                        <a:rPr lang="ja-JP" altLang="ja-JP"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1</a:t>
                      </a:r>
                      <a:r>
                        <a:rPr kumimoji="1" lang="ja-JP" altLang="ja-JP" sz="1050" b="0" i="0" u="none" strike="noStrike" kern="1200" cap="none" spc="0" normalizeH="0" baseline="0" noProof="0" dirty="0">
                          <a:ln>
                            <a:noFill/>
                          </a:ln>
                          <a:solidFill>
                            <a:srgbClr val="0D0D0D"/>
                          </a:solidFill>
                          <a:effectLst/>
                          <a:uLnTx/>
                          <a:uFillTx/>
                        </a:rPr>
                        <a:t>日</a:t>
                      </a:r>
                      <a:r>
                        <a:rPr lang="ja-JP" altLang="en-US" sz="1050" b="0" i="0" u="none" strike="noStrike" kern="1200" cap="none" spc="0" normalizeH="0" baseline="0" noProof="0" dirty="0">
                          <a:ln>
                            <a:noFill/>
                          </a:ln>
                          <a:solidFill>
                            <a:srgbClr val="0D0D0D"/>
                          </a:solidFill>
                          <a:effectLst/>
                          <a:uLnTx/>
                          <a:uFillTx/>
                        </a:rPr>
                        <a:t>（水）</a:t>
                      </a:r>
                      <a:r>
                        <a:rPr kumimoji="1" lang="ja-JP" altLang="ja-JP" sz="1050" b="0" i="0" u="none" strike="noStrike" kern="1200" cap="none" spc="0" normalizeH="0" baseline="0" noProof="0" dirty="0">
                          <a:ln>
                            <a:noFill/>
                          </a:ln>
                          <a:solidFill>
                            <a:srgbClr val="0D0D0D"/>
                          </a:solidFill>
                          <a:effectLst/>
                          <a:uLnTx/>
                          <a:uFillTx/>
                        </a:rPr>
                        <a:t>～　</a:t>
                      </a:r>
                      <a:r>
                        <a:rPr lang="en-US" altLang="ja-JP" sz="1050" b="0" i="0" u="none" strike="noStrike" kern="1200" cap="none" spc="0" normalizeH="0" baseline="0" noProof="0" dirty="0">
                          <a:ln>
                            <a:noFill/>
                          </a:ln>
                          <a:solidFill>
                            <a:srgbClr val="0D0D0D"/>
                          </a:solidFill>
                          <a:effectLst/>
                          <a:uLnTx/>
                          <a:uFillTx/>
                        </a:rPr>
                        <a:t>2026</a:t>
                      </a:r>
                      <a:r>
                        <a:rPr kumimoji="1" lang="ja-JP" alt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9</a:t>
                      </a:r>
                      <a:r>
                        <a:rPr kumimoji="1" lang="ja-JP" altLang="ja-JP" sz="1050" b="0" i="0" u="none" strike="noStrike" kern="1200" cap="none" spc="0" normalizeH="0" baseline="0" noProof="0" dirty="0">
                          <a:ln>
                            <a:noFill/>
                          </a:ln>
                          <a:solidFill>
                            <a:srgbClr val="0D0D0D"/>
                          </a:solidFill>
                          <a:effectLst/>
                          <a:uLnTx/>
                          <a:uFillTx/>
                        </a:rPr>
                        <a:t>月</a:t>
                      </a:r>
                      <a:r>
                        <a:rPr lang="en-US" altLang="ja-JP" sz="1050" b="0" i="0" u="none" strike="noStrike" kern="1200" cap="none" spc="0" normalizeH="0" baseline="0" noProof="0" dirty="0">
                          <a:ln>
                            <a:noFill/>
                          </a:ln>
                          <a:solidFill>
                            <a:srgbClr val="0D0D0D"/>
                          </a:solidFill>
                          <a:effectLst/>
                          <a:uLnTx/>
                          <a:uFillTx/>
                        </a:rPr>
                        <a:t>30</a:t>
                      </a:r>
                      <a:r>
                        <a:rPr kumimoji="1" lang="ja-JP" altLang="ja-JP" sz="1050" b="0" i="0" u="none" strike="noStrike" kern="1200" cap="none" spc="0" normalizeH="0" baseline="0" noProof="0" dirty="0">
                          <a:ln>
                            <a:noFill/>
                          </a:ln>
                          <a:solidFill>
                            <a:srgbClr val="0D0D0D"/>
                          </a:solidFill>
                          <a:effectLst/>
                          <a:uLnTx/>
                          <a:uFillTx/>
                        </a:rPr>
                        <a:t>日（</a:t>
                      </a:r>
                      <a:r>
                        <a:rPr kumimoji="1" lang="ja-JP" altLang="en-US" sz="1050" b="0" i="0" u="none" strike="noStrike" kern="1200" cap="none" spc="0" normalizeH="0" baseline="0" noProof="0" dirty="0">
                          <a:ln>
                            <a:noFill/>
                          </a:ln>
                          <a:solidFill>
                            <a:srgbClr val="0D0D0D"/>
                          </a:solidFill>
                          <a:effectLst/>
                          <a:uLnTx/>
                          <a:uFillTx/>
                        </a:rPr>
                        <a:t>水</a:t>
                      </a:r>
                      <a:r>
                        <a:rPr kumimoji="1" lang="ja-JP" altLang="ja-JP" sz="1050" b="0" i="0" u="none" strike="noStrike" kern="1200" cap="none" spc="0" normalizeH="0" baseline="0" noProof="0" dirty="0">
                          <a:ln>
                            <a:noFill/>
                          </a:ln>
                          <a:solidFill>
                            <a:srgbClr val="0D0D0D"/>
                          </a:solidFill>
                          <a:effectLst/>
                          <a:uLnTx/>
                          <a:uFillTx/>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日間</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枠購入型</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chemeClr val="tx1"/>
                          </a:solidFill>
                          <a:latin typeface="Meiryo"/>
                          <a:ea typeface="Meiryo"/>
                          <a:cs typeface="+mn-cs"/>
                        </a:rPr>
                        <a:t>5,000,000</a:t>
                      </a:r>
                      <a:r>
                        <a:rPr kumimoji="1" lang="ja-JP" altLang="en-US" sz="1050" b="0" i="0" kern="1200" dirty="0">
                          <a:solidFill>
                            <a:schemeClr val="tx1"/>
                          </a:solidFill>
                          <a:latin typeface="Meiryo"/>
                          <a:ea typeface="Meiryo"/>
                          <a:cs typeface="+mn-cs"/>
                        </a:rPr>
                        <a:t>円</a:t>
                      </a:r>
                      <a:r>
                        <a:rPr kumimoji="1" lang="ja-JP" altLang="en-US" sz="1050" b="0" i="0" kern="1200" dirty="0">
                          <a:solidFill>
                            <a:srgbClr val="FF0033"/>
                          </a:solidFill>
                          <a:latin typeface="Meiryo"/>
                          <a:ea typeface="Meiryo"/>
                          <a:cs typeface="+mn-cs"/>
                        </a:rPr>
                        <a:t>　</a:t>
                      </a:r>
                      <a:r>
                        <a:rPr kumimoji="1" lang="en-US" altLang="ja-JP" sz="1050" b="0" i="0" kern="1200" dirty="0">
                          <a:solidFill>
                            <a:srgbClr val="002AFF"/>
                          </a:solidFill>
                          <a:latin typeface="Meiryo"/>
                          <a:ea typeface="Meiryo"/>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chemeClr val="tx1"/>
                          </a:solidFill>
                          <a:latin typeface="Meiryo"/>
                          <a:ea typeface="Meiryo"/>
                          <a:cs typeface="+mn-cs"/>
                        </a:rPr>
                        <a:t>3,000,000</a:t>
                      </a:r>
                      <a:r>
                        <a:rPr kumimoji="1" lang="ja-JP" altLang="en-US" sz="1050" b="0" i="0" kern="1200" dirty="0">
                          <a:solidFill>
                            <a:schemeClr val="tx1"/>
                          </a:solidFill>
                          <a:latin typeface="Meiryo"/>
                          <a:ea typeface="Meiryo"/>
                          <a:cs typeface="+mn-cs"/>
                        </a:rPr>
                        <a:t>円　</a:t>
                      </a:r>
                      <a:r>
                        <a:rPr kumimoji="1" lang="en-US" altLang="ja-JP" sz="1050" b="0" i="0" kern="1200" dirty="0">
                          <a:solidFill>
                            <a:srgbClr val="002AFF"/>
                          </a:solidFill>
                          <a:latin typeface="Meiryo"/>
                          <a:ea typeface="Meiryo"/>
                          <a:cs typeface="+mn-cs"/>
                        </a:rPr>
                        <a:t>※1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基本料金（</a:t>
                      </a:r>
                      <a:r>
                        <a:rPr kumimoji="1" lang="en-US" altLang="ja-JP" sz="900" b="0" kern="1200" dirty="0" err="1">
                          <a:solidFill>
                            <a:schemeClr val="bg1"/>
                          </a:solidFill>
                          <a:latin typeface="Meiryo"/>
                          <a:ea typeface="Meiryo"/>
                          <a:cs typeface="+mn-cs"/>
                        </a:rPr>
                        <a:t>vCPM</a:t>
                      </a:r>
                      <a:r>
                        <a:rPr kumimoji="1" lang="ja-JP" altLang="en-US" sz="900" b="0" kern="1200" dirty="0">
                          <a:solidFill>
                            <a:schemeClr val="bg1"/>
                          </a:solidFill>
                          <a:latin typeface="Meiryo"/>
                          <a:ea typeface="Meiryo"/>
                          <a:cs typeface="+mn-cs"/>
                        </a:rPr>
                        <a:t>）</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chemeClr val="tx1"/>
                          </a:solidFill>
                          <a:latin typeface="Meiryo"/>
                          <a:ea typeface="Meiryo"/>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chemeClr val="tx1"/>
                          </a:solidFill>
                          <a:latin typeface="Meiryo"/>
                          <a:ea typeface="Meiryo"/>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dirty="0">
                          <a:solidFill>
                            <a:schemeClr val="bg1"/>
                          </a:solidFill>
                          <a:latin typeface="Meiryo"/>
                          <a:ea typeface="Meiryo"/>
                          <a:cs typeface="+mn-cs"/>
                        </a:rPr>
                        <a:t>（枠配信のみ）</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chemeClr val="tx1"/>
                          </a:solidFill>
                          <a:latin typeface="Meiryo"/>
                          <a:ea typeface="Meiryo"/>
                          <a:cs typeface="+mn-cs"/>
                        </a:rPr>
                        <a:t>26,000,000vimps</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dirty="0">
                          <a:solidFill>
                            <a:schemeClr val="tx1"/>
                          </a:solidFill>
                          <a:latin typeface="Meiryo"/>
                          <a:ea typeface="Meiryo"/>
                        </a:rPr>
                        <a:t>16,000,000vimps</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3" name="円/楕円 15">
            <a:extLst>
              <a:ext uri="{FF2B5EF4-FFF2-40B4-BE49-F238E27FC236}">
                <a16:creationId xmlns:a16="http://schemas.microsoft.com/office/drawing/2014/main" id="{08072E9D-B4C3-ECA0-8EE2-F79E20CFF48F}"/>
              </a:ext>
            </a:extLst>
          </p:cNvPr>
          <p:cNvSpPr>
            <a:spLocks noChangeAspect="1"/>
          </p:cNvSpPr>
          <p:nvPr/>
        </p:nvSpPr>
        <p:spPr>
          <a:xfrm>
            <a:off x="8879787" y="2486209"/>
            <a:ext cx="180000" cy="180000"/>
          </a:xfrm>
          <a:prstGeom prst="ellipse">
            <a:avLst/>
          </a:prstGeom>
          <a:solidFill>
            <a:srgbClr val="000048"/>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900" b="1" kern="0" dirty="0">
                <a:solidFill>
                  <a:srgbClr val="FFFFFF"/>
                </a:solidFill>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kern="0" dirty="0">
              <a:solidFill>
                <a:srgbClr val="FFFFFF"/>
              </a:solidFill>
              <a:latin typeface="Meiryo" panose="020B0604030504040204" pitchFamily="34" charset="-128"/>
              <a:ea typeface="Meiryo" panose="020B0604030504040204" pitchFamily="34" charset="-128"/>
              <a:cs typeface="Segoe UI" panose="020B0502040204020203" pitchFamily="34" charset="0"/>
            </a:endParaRPr>
          </a:p>
        </p:txBody>
      </p:sp>
      <p:sp>
        <p:nvSpPr>
          <p:cNvPr id="4" name="正方形/長方形 3">
            <a:extLst>
              <a:ext uri="{FF2B5EF4-FFF2-40B4-BE49-F238E27FC236}">
                <a16:creationId xmlns:a16="http://schemas.microsoft.com/office/drawing/2014/main" id="{5FA3BBD1-D751-ED3D-6923-58D25C9AC35D}"/>
              </a:ext>
            </a:extLst>
          </p:cNvPr>
          <p:cNvSpPr/>
          <p:nvPr/>
        </p:nvSpPr>
        <p:spPr>
          <a:xfrm>
            <a:off x="434975" y="5873818"/>
            <a:ext cx="8959396" cy="707886"/>
          </a:xfrm>
          <a:prstGeom prst="rect">
            <a:avLst/>
          </a:prstGeom>
        </p:spPr>
        <p:txBody>
          <a:bodyPr wrap="square" lIns="91440" tIns="45720" rIns="91440" bIns="45720" anchor="t">
            <a:spAutoFit/>
          </a:bodyPr>
          <a:lstStyle/>
          <a:p>
            <a:pPr eaLnBrk="1" fontAlgn="auto" hangingPunct="1">
              <a:spcBef>
                <a:spcPts val="0"/>
              </a:spcBef>
              <a:spcAft>
                <a:spcPts val="0"/>
              </a:spcAft>
              <a:defRPr/>
            </a:pPr>
            <a:r>
              <a:rPr lang="en-US" altLang="ja-JP" sz="800" kern="0" dirty="0">
                <a:solidFill>
                  <a:srgbClr val="0D0D0D"/>
                </a:solidFill>
                <a:latin typeface="Meiryo"/>
                <a:ea typeface="Meiryo"/>
              </a:rPr>
              <a:t>※SP</a:t>
            </a:r>
            <a:r>
              <a:rPr lang="ja-JP" altLang="en-US" sz="800" kern="0" dirty="0">
                <a:solidFill>
                  <a:srgbClr val="0D0D0D"/>
                </a:solidFill>
                <a:latin typeface="Meiryo"/>
                <a:ea typeface="Meiryo"/>
              </a:rPr>
              <a:t>はスマートフォン、</a:t>
            </a:r>
            <a:r>
              <a:rPr lang="en-US" altLang="ja-JP" sz="800" kern="0" dirty="0">
                <a:solidFill>
                  <a:srgbClr val="0D0D0D"/>
                </a:solidFill>
                <a:latin typeface="Meiryo"/>
                <a:ea typeface="Meiryo"/>
              </a:rPr>
              <a:t>PC</a:t>
            </a:r>
            <a:r>
              <a:rPr lang="ja-JP" altLang="en-US" sz="800" kern="0" dirty="0">
                <a:solidFill>
                  <a:srgbClr val="0D0D0D"/>
                </a:solidFill>
                <a:latin typeface="Meiryo"/>
                <a:ea typeface="Meiryo"/>
              </a:rPr>
              <a:t>はパソコン、</a:t>
            </a:r>
            <a:r>
              <a:rPr lang="en-US" altLang="ja-JP" sz="800" kern="0" dirty="0">
                <a:solidFill>
                  <a:srgbClr val="0D0D0D"/>
                </a:solidFill>
                <a:latin typeface="Meiryo"/>
                <a:ea typeface="Meiryo"/>
              </a:rPr>
              <a:t>MD</a:t>
            </a:r>
            <a:r>
              <a:rPr lang="ja-JP" altLang="en-US" sz="800" kern="0" dirty="0">
                <a:solidFill>
                  <a:srgbClr val="0D0D0D"/>
                </a:solidFill>
                <a:latin typeface="Meiryo"/>
                <a:ea typeface="Meiryo"/>
              </a:rPr>
              <a:t>はマルチデバイスの略称です。</a:t>
            </a:r>
          </a:p>
          <a:p>
            <a:pPr eaLnBrk="1" fontAlgn="auto" hangingPunct="1">
              <a:spcBef>
                <a:spcPts val="0"/>
              </a:spcBef>
              <a:spcAft>
                <a:spcPts val="0"/>
              </a:spcAft>
              <a:defRPr/>
            </a:pPr>
            <a:r>
              <a:rPr lang="en-US" altLang="ja-JP" sz="800" kern="0" dirty="0">
                <a:solidFill>
                  <a:srgbClr val="0D0D0D"/>
                </a:solidFill>
                <a:latin typeface="Meiryo"/>
                <a:ea typeface="Meiryo"/>
              </a:rPr>
              <a:t>※</a:t>
            </a:r>
            <a:r>
              <a:rPr lang="en-US" altLang="ja-JP" sz="800" kern="0" dirty="0" err="1">
                <a:solidFill>
                  <a:srgbClr val="0D0D0D"/>
                </a:solidFill>
                <a:latin typeface="Meiryo"/>
                <a:ea typeface="Meiryo"/>
              </a:rPr>
              <a:t>vCPM</a:t>
            </a:r>
            <a:r>
              <a:rPr lang="ja-JP" altLang="en-US" sz="800" kern="0" dirty="0">
                <a:solidFill>
                  <a:srgbClr val="0D0D0D"/>
                </a:solidFill>
                <a:latin typeface="Meiryo"/>
                <a:ea typeface="Meiryo"/>
              </a:rPr>
              <a:t>はビューアブルインプレッション</a:t>
            </a:r>
            <a:r>
              <a:rPr lang="en-US" altLang="ja-JP" sz="800" kern="0" dirty="0">
                <a:solidFill>
                  <a:srgbClr val="0D0D0D"/>
                </a:solidFill>
                <a:latin typeface="Meiryo"/>
                <a:ea typeface="Meiryo"/>
              </a:rPr>
              <a:t>1,000</a:t>
            </a:r>
            <a:r>
              <a:rPr lang="ja-JP" altLang="en-US" sz="800" kern="0" dirty="0">
                <a:solidFill>
                  <a:srgbClr val="0D0D0D"/>
                </a:solidFill>
                <a:latin typeface="Meiryo"/>
                <a:ea typeface="Meiryo"/>
              </a:rPr>
              <a:t>回あたりにかかる見込み広告費用です。 </a:t>
            </a:r>
          </a:p>
          <a:p>
            <a:pPr eaLnBrk="1" fontAlgn="auto" hangingPunct="1">
              <a:spcBef>
                <a:spcPts val="0"/>
              </a:spcBef>
              <a:spcAft>
                <a:spcPts val="0"/>
              </a:spcAft>
              <a:defRPr/>
            </a:pPr>
            <a:r>
              <a:rPr lang="en-US" altLang="ja-JP" sz="800" kern="0" dirty="0">
                <a:solidFill>
                  <a:srgbClr val="0D0D0D"/>
                </a:solidFill>
                <a:latin typeface="Meiryo"/>
                <a:ea typeface="Meiryo"/>
              </a:rPr>
              <a:t>※</a:t>
            </a:r>
            <a:r>
              <a:rPr lang="en-US" altLang="ja-JP" sz="800" kern="0" dirty="0" err="1">
                <a:solidFill>
                  <a:srgbClr val="0D0D0D"/>
                </a:solidFill>
                <a:latin typeface="Meiryo"/>
                <a:ea typeface="Meiryo"/>
              </a:rPr>
              <a:t>vimps</a:t>
            </a:r>
            <a:r>
              <a:rPr lang="ja-JP" altLang="en-US" sz="800" kern="0" dirty="0">
                <a:solidFill>
                  <a:srgbClr val="0D0D0D"/>
                </a:solidFill>
                <a:latin typeface="Meiryo"/>
                <a:ea typeface="Meiryo"/>
              </a:rPr>
              <a:t>はビューアブルインプレッションの略称です。</a:t>
            </a:r>
          </a:p>
          <a:p>
            <a:pPr eaLnBrk="1" fontAlgn="auto" hangingPunct="1">
              <a:spcBef>
                <a:spcPts val="0"/>
              </a:spcBef>
              <a:spcAft>
                <a:spcPts val="0"/>
              </a:spcAft>
              <a:defRPr/>
            </a:pPr>
            <a:r>
              <a:rPr lang="en-US" altLang="ja-JP" sz="800" b="1" kern="0" dirty="0">
                <a:solidFill>
                  <a:srgbClr val="002AFF"/>
                </a:solidFill>
                <a:latin typeface="Meiryo"/>
                <a:ea typeface="Meiryo"/>
              </a:rPr>
              <a:t>※</a:t>
            </a:r>
            <a:r>
              <a:rPr lang="ja-JP" altLang="en-US" sz="800" b="1" kern="0" dirty="0">
                <a:solidFill>
                  <a:srgbClr val="002AFF"/>
                </a:solidFill>
                <a:latin typeface="Meiryo"/>
                <a:ea typeface="Meiryo"/>
              </a:rPr>
              <a:t>連続掲載は、同一広告主様において各デバイスごとに</a:t>
            </a:r>
            <a:r>
              <a:rPr lang="en-US" altLang="ja-JP" sz="800" b="1" kern="0" dirty="0">
                <a:solidFill>
                  <a:srgbClr val="002AFF"/>
                </a:solidFill>
                <a:latin typeface="Meiryo"/>
                <a:ea typeface="Meiryo"/>
              </a:rPr>
              <a:t>2</a:t>
            </a:r>
            <a:r>
              <a:rPr lang="ja-JP" altLang="en-US" sz="800" b="1" kern="0" dirty="0">
                <a:solidFill>
                  <a:srgbClr val="002AFF"/>
                </a:solidFill>
                <a:latin typeface="Meiryo"/>
                <a:ea typeface="Meiryo"/>
              </a:rPr>
              <a:t>日を上限とします。ただし、</a:t>
            </a:r>
            <a:r>
              <a:rPr lang="en-US" altLang="ja-JP" sz="800" b="1" kern="0" dirty="0">
                <a:solidFill>
                  <a:srgbClr val="002AFF"/>
                </a:solidFill>
                <a:latin typeface="Meiryo"/>
                <a:ea typeface="Meiryo"/>
              </a:rPr>
              <a:t>2</a:t>
            </a:r>
            <a:r>
              <a:rPr lang="ja-JP" altLang="en-US" sz="800" b="1" kern="0" dirty="0">
                <a:solidFill>
                  <a:srgbClr val="002AFF"/>
                </a:solidFill>
                <a:latin typeface="Meiryo"/>
                <a:ea typeface="Meiryo"/>
              </a:rPr>
              <a:t>日連続で同一クリエイティブ（画像・見出し）や同等のクリエイティブを掲載することはできません。</a:t>
            </a:r>
          </a:p>
          <a:p>
            <a:pPr eaLnBrk="1" fontAlgn="auto" hangingPunct="1">
              <a:spcBef>
                <a:spcPts val="0"/>
              </a:spcBef>
              <a:spcAft>
                <a:spcPts val="0"/>
              </a:spcAft>
              <a:defRPr/>
            </a:pPr>
            <a:endParaRPr lang="ja-JP" altLang="en-US" sz="800" b="1" kern="0" dirty="0">
              <a:solidFill>
                <a:srgbClr val="FF0033"/>
              </a:solidFill>
              <a:latin typeface="Meiryo"/>
              <a:ea typeface="Meiryo"/>
            </a:endParaRPr>
          </a:p>
        </p:txBody>
      </p:sp>
      <p:sp>
        <p:nvSpPr>
          <p:cNvPr id="6" name="正方形/長方形 5">
            <a:extLst>
              <a:ext uri="{FF2B5EF4-FFF2-40B4-BE49-F238E27FC236}">
                <a16:creationId xmlns:a16="http://schemas.microsoft.com/office/drawing/2014/main" id="{899AE157-A11E-9236-2E59-76E7A6C2EE39}"/>
              </a:ext>
            </a:extLst>
          </p:cNvPr>
          <p:cNvSpPr/>
          <p:nvPr/>
        </p:nvSpPr>
        <p:spPr>
          <a:xfrm>
            <a:off x="9059787" y="5848229"/>
            <a:ext cx="1195840" cy="227755"/>
          </a:xfrm>
          <a:prstGeom prst="rect">
            <a:avLst/>
          </a:prstGeom>
        </p:spPr>
        <p:txBody>
          <a:bodyPr wrap="none" lIns="0" tIns="45720" rIns="0" bIns="45720" anchor="t">
            <a:spAutoFit/>
          </a:bodyPr>
          <a:lstStyle/>
          <a:p>
            <a:pPr eaLnBrk="1" fontAlgn="auto" hangingPunct="1">
              <a:lnSpc>
                <a:spcPct val="110000"/>
              </a:lnSpc>
              <a:spcBef>
                <a:spcPts val="0"/>
              </a:spcBef>
              <a:spcAft>
                <a:spcPts val="0"/>
              </a:spcAft>
              <a:defRPr/>
            </a:pPr>
            <a:r>
              <a:rPr kumimoji="0" lang="en-US" altLang="ja-JP" sz="800" kern="0" dirty="0">
                <a:solidFill>
                  <a:srgbClr val="002AFF"/>
                </a:solidFill>
                <a:latin typeface="メイリオ" panose="020B0604030504040204" pitchFamily="50" charset="-128"/>
                <a:ea typeface="メイリオ" panose="020B0604030504040204" pitchFamily="50" charset="-128"/>
              </a:rPr>
              <a:t>※1  </a:t>
            </a:r>
            <a:r>
              <a:rPr lang="en-US" altLang="ja-JP" sz="800" dirty="0">
                <a:solidFill>
                  <a:srgbClr val="002AFF"/>
                </a:solidFill>
                <a:latin typeface="メイリオ" panose="020B0604030504040204" pitchFamily="50" charset="-128"/>
                <a:ea typeface="メイリオ" panose="020B0604030504040204" pitchFamily="50" charset="-128"/>
              </a:rPr>
              <a:t>FQ</a:t>
            </a:r>
            <a:r>
              <a:rPr lang="ja-JP" altLang="en-US" sz="800" dirty="0">
                <a:solidFill>
                  <a:srgbClr val="002AFF"/>
                </a:solidFill>
                <a:latin typeface="メイリオ" panose="020B0604030504040204" pitchFamily="50" charset="-128"/>
                <a:ea typeface="メイリオ" panose="020B0604030504040204" pitchFamily="50" charset="-128"/>
              </a:rPr>
              <a:t>指定の掛け率含む</a:t>
            </a:r>
            <a:endParaRPr kumimoji="0" lang="en-US" altLang="ja-JP" sz="800" kern="0" dirty="0">
              <a:solidFill>
                <a:srgbClr val="002AFF"/>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69601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プレースホルダー 10">
            <a:extLst>
              <a:ext uri="{FF2B5EF4-FFF2-40B4-BE49-F238E27FC236}">
                <a16:creationId xmlns:a16="http://schemas.microsoft.com/office/drawing/2014/main" id="{83FBD00F-77AA-93C7-31A2-FA74AFB2399E}"/>
              </a:ext>
            </a:extLst>
          </p:cNvPr>
          <p:cNvPicPr>
            <a:picLocks noGrp="1" noChangeAspect="1"/>
          </p:cNvPicPr>
          <p:nvPr>
            <p:ph type="pic" sz="quarter" idx="15"/>
          </p:nvPr>
        </p:nvPicPr>
        <p:blipFill>
          <a:blip r:embed="rId2"/>
          <a:srcRect t="137" b="137"/>
          <a:stretch/>
        </p:blipFill>
        <p:spPr>
          <a:solidFill>
            <a:srgbClr val="FFFFFF"/>
          </a:solidFill>
        </p:spPr>
      </p:pic>
      <p:sp>
        <p:nvSpPr>
          <p:cNvPr id="3" name="テキスト プレースホルダー 2">
            <a:extLst>
              <a:ext uri="{FF2B5EF4-FFF2-40B4-BE49-F238E27FC236}">
                <a16:creationId xmlns:a16="http://schemas.microsoft.com/office/drawing/2014/main" id="{24A29292-73BA-9A2F-5F05-E36BF8F774FB}"/>
              </a:ext>
            </a:extLst>
          </p:cNvPr>
          <p:cNvSpPr>
            <a:spLocks noGrp="1"/>
          </p:cNvSpPr>
          <p:nvPr>
            <p:ph type="body" sz="quarter" idx="19"/>
          </p:nvPr>
        </p:nvSpPr>
        <p:spPr/>
        <p:txBody>
          <a:bodyPr/>
          <a:lstStyle/>
          <a:p>
            <a:r>
              <a:rPr lang="ja-JP" altLang="en-US" dirty="0"/>
              <a:t>概要</a:t>
            </a:r>
            <a:endParaRPr kumimoji="1" lang="ja-JP" altLang="en-US" dirty="0"/>
          </a:p>
        </p:txBody>
      </p:sp>
      <p:sp>
        <p:nvSpPr>
          <p:cNvPr id="8" name="テキスト プレースホルダー 7">
            <a:extLst>
              <a:ext uri="{FF2B5EF4-FFF2-40B4-BE49-F238E27FC236}">
                <a16:creationId xmlns:a16="http://schemas.microsoft.com/office/drawing/2014/main" id="{E674F640-62D4-F9A0-1F1C-08F19ECDCC0B}"/>
              </a:ext>
            </a:extLst>
          </p:cNvPr>
          <p:cNvSpPr>
            <a:spLocks noGrp="1"/>
          </p:cNvSpPr>
          <p:nvPr>
            <p:ph type="body" sz="quarter" idx="20"/>
          </p:nvPr>
        </p:nvSpPr>
        <p:spPr/>
        <p:txBody>
          <a:bodyPr/>
          <a:lstStyle/>
          <a:p>
            <a:r>
              <a:rPr lang="en-US" altLang="ja-JP" dirty="0"/>
              <a:t>01</a:t>
            </a:r>
            <a:endParaRPr lang="ja-JP" altLang="en-US"/>
          </a:p>
        </p:txBody>
      </p:sp>
    </p:spTree>
    <p:extLst>
      <p:ext uri="{BB962C8B-B14F-4D97-AF65-F5344CB8AC3E}">
        <p14:creationId xmlns:p14="http://schemas.microsoft.com/office/powerpoint/2010/main" val="26153478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997054-2773-42AF-D134-D2C4A661356F}"/>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F14D255C-A659-0BEE-EB1B-A4BB2A02F673}"/>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2F38BD4F-A888-93F7-ECE7-140C13DFC59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角丸四角形 4">
            <a:extLst>
              <a:ext uri="{FF2B5EF4-FFF2-40B4-BE49-F238E27FC236}">
                <a16:creationId xmlns:a16="http://schemas.microsoft.com/office/drawing/2014/main" id="{3E767BD1-621B-3610-7591-C571B3B953D9}"/>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cs typeface="+mn-cs"/>
              </a:rPr>
              <a:t>ターゲティング設定</a:t>
            </a:r>
          </a:p>
        </p:txBody>
      </p:sp>
      <p:sp>
        <p:nvSpPr>
          <p:cNvPr id="4" name="テキスト ボックス 5">
            <a:extLst>
              <a:ext uri="{FF2B5EF4-FFF2-40B4-BE49-F238E27FC236}">
                <a16:creationId xmlns:a16="http://schemas.microsoft.com/office/drawing/2014/main" id="{E70DD719-89D8-3E45-2629-839E789ECDFC}"/>
              </a:ext>
            </a:extLst>
          </p:cNvPr>
          <p:cNvSpPr txBox="1"/>
          <p:nvPr/>
        </p:nvSpPr>
        <p:spPr>
          <a:xfrm>
            <a:off x="479424" y="4975651"/>
            <a:ext cx="11233147" cy="1158779"/>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=2.16</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FFC000"/>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sp>
        <p:nvSpPr>
          <p:cNvPr id="7" name="テキスト プレースホルダー 35">
            <a:extLst>
              <a:ext uri="{FF2B5EF4-FFF2-40B4-BE49-F238E27FC236}">
                <a16:creationId xmlns:a16="http://schemas.microsoft.com/office/drawing/2014/main" id="{07E89A99-3201-DFF1-6103-0F395E7EAFBA}"/>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Yahoo! JAPAN</a:t>
            </a:r>
            <a:r>
              <a:rPr lang="ja-JP" altLang="en-US" sz="2000" dirty="0">
                <a:solidFill>
                  <a:srgbClr val="000048"/>
                </a:solidFill>
                <a:latin typeface="Meiryo" panose="020B0604030504040204" pitchFamily="50" charset="-128"/>
                <a:ea typeface="Meiryo" panose="020B0604030504040204" pitchFamily="50" charset="-128"/>
              </a:rPr>
              <a:t>トップページ　トピックス</a:t>
            </a:r>
            <a:r>
              <a:rPr lang="en-US" altLang="ja-JP" sz="2000" dirty="0">
                <a:solidFill>
                  <a:srgbClr val="000048"/>
                </a:solidFill>
                <a:latin typeface="Meiryo" panose="020B0604030504040204" pitchFamily="50" charset="-128"/>
                <a:ea typeface="Meiryo" panose="020B0604030504040204" pitchFamily="50" charset="-128"/>
              </a:rPr>
              <a:t>PR</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PC</a:t>
            </a:r>
          </a:p>
        </p:txBody>
      </p:sp>
      <p:graphicFrame>
        <p:nvGraphicFramePr>
          <p:cNvPr id="3" name="表 2">
            <a:extLst>
              <a:ext uri="{FF2B5EF4-FFF2-40B4-BE49-F238E27FC236}">
                <a16:creationId xmlns:a16="http://schemas.microsoft.com/office/drawing/2014/main" id="{10550ACE-F285-9A9E-B0BA-D7B4928CBA7A}"/>
              </a:ext>
            </a:extLst>
          </p:cNvPr>
          <p:cNvGraphicFramePr>
            <a:graphicFrameLocks noGrp="1"/>
          </p:cNvGraphicFramePr>
          <p:nvPr>
            <p:extLst>
              <p:ext uri="{D42A27DB-BD31-4B8C-83A1-F6EECF244321}">
                <p14:modId xmlns:p14="http://schemas.microsoft.com/office/powerpoint/2010/main" val="4204569368"/>
              </p:ext>
            </p:extLst>
          </p:nvPr>
        </p:nvGraphicFramePr>
        <p:xfrm>
          <a:off x="338328" y="987425"/>
          <a:ext cx="9858968" cy="3991059"/>
        </p:xfrm>
        <a:graphic>
          <a:graphicData uri="http://schemas.openxmlformats.org/drawingml/2006/table">
            <a:tbl>
              <a:tblPr bandRow="1"/>
              <a:tblGrid>
                <a:gridCol w="1574481">
                  <a:extLst>
                    <a:ext uri="{9D8B030D-6E8A-4147-A177-3AD203B41FA5}">
                      <a16:colId xmlns:a16="http://schemas.microsoft.com/office/drawing/2014/main" val="792911817"/>
                    </a:ext>
                  </a:extLst>
                </a:gridCol>
                <a:gridCol w="2305660">
                  <a:extLst>
                    <a:ext uri="{9D8B030D-6E8A-4147-A177-3AD203B41FA5}">
                      <a16:colId xmlns:a16="http://schemas.microsoft.com/office/drawing/2014/main" val="2515137241"/>
                    </a:ext>
                  </a:extLst>
                </a:gridCol>
                <a:gridCol w="2911536">
                  <a:extLst>
                    <a:ext uri="{9D8B030D-6E8A-4147-A177-3AD203B41FA5}">
                      <a16:colId xmlns:a16="http://schemas.microsoft.com/office/drawing/2014/main" val="598637953"/>
                    </a:ext>
                  </a:extLst>
                </a:gridCol>
                <a:gridCol w="3067291">
                  <a:extLst>
                    <a:ext uri="{9D8B030D-6E8A-4147-A177-3AD203B41FA5}">
                      <a16:colId xmlns:a16="http://schemas.microsoft.com/office/drawing/2014/main" val="56015879"/>
                    </a:ext>
                  </a:extLst>
                </a:gridCol>
              </a:tblGrid>
              <a:tr h="5337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dirty="0">
                          <a:solidFill>
                            <a:schemeClr val="bg1"/>
                          </a:solidFill>
                          <a:latin typeface="Meiryo" panose="020B0604030504040204" pitchFamily="34" charset="-128"/>
                          <a:ea typeface="Meiryo" panose="020B0604030504040204" pitchFamily="34" charset="-128"/>
                        </a:rPr>
                        <a:t>ターゲティング</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a:ea typeface="Meiryo"/>
                        </a:rPr>
                        <a:t>vCPM</a:t>
                      </a:r>
                      <a:r>
                        <a:rPr kumimoji="1" lang="en-US" altLang="ja-JP" sz="1100" b="1" kern="1200" dirty="0">
                          <a:solidFill>
                            <a:schemeClr val="bg1"/>
                          </a:solidFill>
                          <a:latin typeface="Meiryo"/>
                          <a:ea typeface="Meiryo"/>
                        </a:rPr>
                        <a:t> </a:t>
                      </a:r>
                      <a:r>
                        <a:rPr kumimoji="1" lang="ja-JP" altLang="en-US" sz="1100" b="1" kern="1200" dirty="0">
                          <a:solidFill>
                            <a:schemeClr val="bg1"/>
                          </a:solidFill>
                          <a:latin typeface="Meiryo"/>
                          <a:ea typeface="Meiryo"/>
                        </a:rPr>
                        <a:t>掛け率</a:t>
                      </a:r>
                      <a:endParaRPr kumimoji="1" lang="en-US" altLang="ja-JP" sz="1100" b="1" kern="1200" dirty="0">
                        <a:solidFill>
                          <a:schemeClr val="bg1"/>
                        </a:solidFill>
                        <a:latin typeface="Meiryo"/>
                        <a:ea typeface="Meiryo"/>
                        <a:cs typeface="+mn-cs"/>
                      </a:endParaRPr>
                    </a:p>
                  </a:txBody>
                  <a:tcPr marL="45720" marR="45720"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PC</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FQ4</a:t>
                      </a:r>
                      <a:r>
                        <a:rPr kumimoji="1" lang="ja-JP" altLang="en-US" sz="900" b="1" dirty="0">
                          <a:solidFill>
                            <a:schemeClr val="bg1"/>
                          </a:solidFill>
                          <a:latin typeface="Meiryo"/>
                          <a:ea typeface="Meiryo"/>
                        </a:rPr>
                        <a:t>）（月～金）</a:t>
                      </a:r>
                      <a:endParaRPr kumimoji="1" lang="ja-JP" altLang="en-US" sz="900" dirty="0"/>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1" dirty="0">
                          <a:solidFill>
                            <a:schemeClr val="bg1"/>
                          </a:solidFill>
                          <a:latin typeface="Meiryo"/>
                          <a:ea typeface="Meiryo"/>
                        </a:rPr>
                        <a:t>Yahoo! </a:t>
                      </a:r>
                      <a:r>
                        <a:rPr kumimoji="1" lang="en-US" altLang="ja-JP" sz="900" b="1">
                          <a:solidFill>
                            <a:schemeClr val="bg1"/>
                          </a:solidFill>
                          <a:latin typeface="Meiryo"/>
                          <a:ea typeface="Meiryo"/>
                        </a:rPr>
                        <a:t>JAPAN</a:t>
                      </a:r>
                      <a:r>
                        <a:rPr kumimoji="1" lang="ja-JP" altLang="en-US" sz="900" b="1">
                          <a:solidFill>
                            <a:schemeClr val="bg1"/>
                          </a:solidFill>
                          <a:latin typeface="Meiryo"/>
                          <a:ea typeface="Meiryo"/>
                        </a:rPr>
                        <a:t>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PC</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FQ4</a:t>
                      </a:r>
                      <a:r>
                        <a:rPr kumimoji="1" lang="ja-JP" altLang="en-US" sz="900" b="1" dirty="0">
                          <a:solidFill>
                            <a:schemeClr val="bg1"/>
                          </a:solidFill>
                          <a:latin typeface="Meiryo"/>
                          <a:ea typeface="Meiryo"/>
                        </a:rPr>
                        <a:t>）（土日）</a:t>
                      </a:r>
                      <a:endParaRPr kumimoji="1" lang="ja-JP" altLang="en-US" sz="900" dirty="0"/>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性別</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1.2</a:t>
                      </a:r>
                      <a:r>
                        <a:rPr kumimoji="1" lang="ja-JP" altLang="en-US" sz="1100" b="0" dirty="0">
                          <a:solidFill>
                            <a:schemeClr val="bg1"/>
                          </a:solidFill>
                          <a:latin typeface="Meiryo" panose="020B0604030504040204" pitchFamily="34" charset="-128"/>
                          <a:ea typeface="Meiryo" panose="020B0604030504040204" pitchFamily="34" charset="-128"/>
                        </a:rPr>
                        <a:t>倍</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3139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年齢</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100" b="1" kern="1200" dirty="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1" kern="1200">
                          <a:solidFill>
                            <a:srgbClr val="0D0D0D"/>
                          </a:solidFill>
                          <a:latin typeface="Meiryo" panose="020B0604030504040204" pitchFamily="34" charset="-128"/>
                          <a:ea typeface="Meiryo" panose="020B0604030504040204" pitchFamily="34" charset="-128"/>
                          <a:cs typeface="+mn-cs"/>
                        </a:rPr>
                        <a:t>-</a:t>
                      </a:r>
                      <a:endParaRPr kumimoji="1" lang="ja-JP" altLang="en-US" sz="1100" b="1"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dirty="0">
                          <a:ln>
                            <a:noFill/>
                          </a:ln>
                          <a:solidFill>
                            <a:srgbClr val="0D0D0D"/>
                          </a:solidFill>
                          <a:effectLst/>
                          <a:uLnTx/>
                          <a:uFillTx/>
                          <a:latin typeface="Meiryo"/>
                          <a:ea typeface="Meiryo"/>
                        </a:rPr>
                        <a:t>-</a:t>
                      </a:r>
                      <a:endParaRPr kumimoji="1" lang="ja-JP" altLang="en-US" sz="1400" b="1" i="0" u="none" strike="noStrike" kern="1200" cap="none" spc="0" normalizeH="0" baseline="0" noProof="0" dirty="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6098080"/>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地域（市区郡）</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dirty="0">
                          <a:solidFill>
                            <a:schemeClr val="bg1"/>
                          </a:solidFill>
                          <a:latin typeface="Meiryo" panose="020B0604030504040204" pitchFamily="34" charset="-128"/>
                          <a:ea typeface="Meiryo" panose="020B0604030504040204" pitchFamily="34" charset="-128"/>
                        </a:rPr>
                        <a:t>1.5</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dirty="0">
                          <a:ln>
                            <a:noFill/>
                          </a:ln>
                          <a:solidFill>
                            <a:srgbClr val="0D0D0D"/>
                          </a:solidFill>
                          <a:effectLst/>
                          <a:uLnTx/>
                          <a:uFillTx/>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63668774"/>
                  </a:ext>
                </a:extLst>
              </a:tr>
              <a:tr h="35177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kern="1200">
                          <a:solidFill>
                            <a:srgbClr val="0D0D0D"/>
                          </a:solidFill>
                          <a:latin typeface="メイリオ" panose="020B0604030504040204" pitchFamily="50" charset="-128"/>
                          <a:ea typeface="+mn-ea"/>
                          <a:cs typeface="+mn-cs"/>
                        </a:rPr>
                        <a:t>月～金（固定）</a:t>
                      </a: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土日（固定）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57742112"/>
                  </a:ext>
                </a:extLst>
              </a:tr>
              <a:tr h="556513">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en-US" altLang="ja-JP" sz="1100" b="0" kern="1200">
                        <a:solidFill>
                          <a:schemeClr val="bg1"/>
                        </a:solidFill>
                        <a:latin typeface="Meiryo" panose="020B0604030504040204" pitchFamily="34" charset="-128"/>
                        <a:ea typeface="Meiryo" panose="020B0604030504040204" pitchFamily="34" charset="-128"/>
                      </a:endParaRP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（興味関心、購買</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意向、属性・ライフ</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イベント）</a:t>
                      </a:r>
                      <a:r>
                        <a:rPr kumimoji="1" lang="en-US" altLang="ja-JP" sz="900" b="0" kern="1200" dirty="0">
                          <a:solidFill>
                            <a:schemeClr val="bg1"/>
                          </a:solidFill>
                          <a:latin typeface="Meiryo" panose="020B0604030504040204" pitchFamily="34" charset="-128"/>
                          <a:ea typeface="Meiryo" panose="020B0604030504040204" pitchFamily="34" charset="-128"/>
                        </a:rPr>
                        <a:t>※</a:t>
                      </a:r>
                      <a:r>
                        <a:rPr kumimoji="1" lang="ja-JP" altLang="en-US" sz="900" b="0" kern="1200" dirty="0">
                          <a:solidFill>
                            <a:schemeClr val="bg1"/>
                          </a:solidFill>
                          <a:latin typeface="Meiryo" panose="020B0604030504040204" pitchFamily="34" charset="-128"/>
                          <a:ea typeface="Meiryo" panose="020B0604030504040204" pitchFamily="34" charset="-128"/>
                        </a:rPr>
                        <a:t>１</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配信：</a:t>
                      </a:r>
                      <a:r>
                        <a:rPr kumimoji="1" lang="en-US" altLang="ja-JP" sz="1000" b="0" kern="1200" dirty="0">
                          <a:solidFill>
                            <a:schemeClr val="bg1"/>
                          </a:solidFill>
                          <a:latin typeface="Meiryo" panose="020B0604030504040204" pitchFamily="34" charset="-128"/>
                          <a:ea typeface="Meiryo" panose="020B0604030504040204" pitchFamily="34" charset="-128"/>
                        </a:rPr>
                        <a:t>1.5</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en-US" altLang="ja-JP" sz="10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cs typeface="+mn-cs"/>
                        </a:rPr>
                        <a:t>除外：</a:t>
                      </a:r>
                      <a:r>
                        <a:rPr kumimoji="1" lang="en-US" altLang="ja-JP" sz="1000" b="0" kern="1200" dirty="0">
                          <a:solidFill>
                            <a:schemeClr val="bg1"/>
                          </a:solidFill>
                          <a:latin typeface="Meiryo" panose="020B0604030504040204" pitchFamily="34" charset="-128"/>
                          <a:ea typeface="Meiryo" panose="020B0604030504040204" pitchFamily="34" charset="-128"/>
                          <a:cs typeface="+mn-cs"/>
                        </a:rPr>
                        <a:t>1.1</a:t>
                      </a:r>
                      <a:r>
                        <a:rPr kumimoji="1" lang="ja-JP" altLang="en-US" sz="1000" b="0" kern="1200" dirty="0">
                          <a:solidFill>
                            <a:schemeClr val="bg1"/>
                          </a:solidFill>
                          <a:latin typeface="Meiryo" panose="020B0604030504040204" pitchFamily="34" charset="-128"/>
                          <a:ea typeface="Meiryo" panose="020B0604030504040204" pitchFamily="34" charset="-128"/>
                          <a:cs typeface="+mn-cs"/>
                        </a:rPr>
                        <a:t>倍</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67014782"/>
                  </a:ext>
                </a:extLst>
              </a:tr>
              <a:tr h="54290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　</a:t>
                      </a:r>
                      <a:r>
                        <a:rPr kumimoji="1" lang="en-US" altLang="ja-JP" sz="110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（ヤフー提供）</a:t>
                      </a:r>
                      <a:r>
                        <a:rPr kumimoji="1" lang="en-US" altLang="ja-JP" sz="900" b="0" kern="1200"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Meiryo"/>
                          <a:ea typeface="Meiryo"/>
                        </a:rPr>
                        <a:t>-</a:t>
                      </a:r>
                      <a:endParaRPr kumimoji="1" lang="ja-JP" altLang="en-US" sz="1400" b="1" kern="1200" dirty="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50538939"/>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marB="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1.0</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29781999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A44BF1-BED3-A6B5-3FF5-0E84C383FAE2}"/>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6B072E48-8625-4B17-1BC7-3D30556DE79C}"/>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B5F07F34-4008-31CA-BF55-236261A5D98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0" name="テキスト プレースホルダー 3">
            <a:extLst>
              <a:ext uri="{FF2B5EF4-FFF2-40B4-BE49-F238E27FC236}">
                <a16:creationId xmlns:a16="http://schemas.microsoft.com/office/drawing/2014/main" id="{09F2EC6F-25EA-5393-3EBC-90BD2A8F0969}"/>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solidFill>
                  <a:srgbClr val="000048"/>
                </a:solidFill>
                <a:latin typeface="Meiryo"/>
                <a:ea typeface="Meiryo"/>
              </a:rPr>
              <a:t>祝日の掲載について</a:t>
            </a:r>
            <a:endParaRPr lang="en-US" altLang="ja-JP" dirty="0">
              <a:solidFill>
                <a:srgbClr val="000048"/>
              </a:solidFill>
              <a:latin typeface="Meiryo"/>
              <a:ea typeface="Meiryo"/>
            </a:endParaRPr>
          </a:p>
        </p:txBody>
      </p:sp>
      <p:sp>
        <p:nvSpPr>
          <p:cNvPr id="11" name="テキスト ボックス 10">
            <a:extLst>
              <a:ext uri="{FF2B5EF4-FFF2-40B4-BE49-F238E27FC236}">
                <a16:creationId xmlns:a16="http://schemas.microsoft.com/office/drawing/2014/main" id="{AAC1F865-1014-1373-A906-F6E30AAC6D0E}"/>
              </a:ext>
            </a:extLst>
          </p:cNvPr>
          <p:cNvSpPr txBox="1"/>
          <p:nvPr/>
        </p:nvSpPr>
        <p:spPr>
          <a:xfrm>
            <a:off x="3243946" y="2349839"/>
            <a:ext cx="4693554" cy="1323439"/>
          </a:xfrm>
          <a:prstGeom prst="rect">
            <a:avLst/>
          </a:prstGeom>
          <a:noFill/>
        </p:spPr>
        <p:txBody>
          <a:bodyPr wrap="square" lIns="91440" tIns="45720" rIns="91440" bIns="45720" rtlCol="0" anchor="t">
            <a:spAutoFit/>
          </a:bodyPr>
          <a:lstStyle/>
          <a:p>
            <a:pPr marL="285750" indent="-285750" eaLnBrk="1" fontAlgn="auto" hangingPunct="1">
              <a:spcBef>
                <a:spcPts val="0"/>
              </a:spcBef>
              <a:spcAft>
                <a:spcPts val="0"/>
              </a:spcAft>
              <a:buFont typeface="Arial" panose="020B0604020202020204" pitchFamily="34" charset="0"/>
              <a:buChar char="•"/>
              <a:defRPr/>
            </a:pPr>
            <a:r>
              <a:rPr lang="en-US" altLang="ja-JP" sz="1600" dirty="0">
                <a:solidFill>
                  <a:srgbClr val="0D0D0D"/>
                </a:solidFill>
                <a:latin typeface="メイリオ" panose="020B0604030504040204" pitchFamily="50" charset="-128"/>
                <a:ea typeface="メイリオ" panose="020B0604030504040204" pitchFamily="50" charset="-128"/>
              </a:rPr>
              <a:t>2026/04/29</a:t>
            </a:r>
            <a:r>
              <a:rPr lang="ja-JP" altLang="en-US" sz="1600" dirty="0">
                <a:solidFill>
                  <a:srgbClr val="0D0D0D"/>
                </a:solidFill>
                <a:latin typeface="メイリオ" panose="020B0604030504040204" pitchFamily="50" charset="-128"/>
                <a:ea typeface="メイリオ" panose="020B0604030504040204" pitchFamily="50" charset="-128"/>
              </a:rPr>
              <a:t>（水）昭和の日</a:t>
            </a:r>
            <a:endParaRPr lang="en-US" altLang="ja-JP" sz="1600" dirty="0">
              <a:solidFill>
                <a:srgbClr val="0D0D0D"/>
              </a:solidFill>
              <a:latin typeface="メイリオ" panose="020B0604030504040204" pitchFamily="50" charset="-128"/>
              <a:ea typeface="メイリオ" panose="020B0604030504040204" pitchFamily="50" charset="-128"/>
            </a:endParaRPr>
          </a:p>
          <a:p>
            <a:pPr marL="285750" indent="-285750" eaLnBrk="1" fontAlgn="auto" hangingPunct="1">
              <a:spcBef>
                <a:spcPts val="0"/>
              </a:spcBef>
              <a:spcAft>
                <a:spcPts val="0"/>
              </a:spcAft>
              <a:buFont typeface="Arial" panose="020B0604020202020204" pitchFamily="34" charset="0"/>
              <a:buChar char="•"/>
              <a:defRPr/>
            </a:pPr>
            <a:r>
              <a:rPr lang="en-US" altLang="ja-JP" sz="1600" dirty="0">
                <a:solidFill>
                  <a:srgbClr val="0D0D0D"/>
                </a:solidFill>
                <a:latin typeface="メイリオ" panose="020B0604030504040204" pitchFamily="50" charset="-128"/>
                <a:ea typeface="メイリオ" panose="020B0604030504040204" pitchFamily="50" charset="-128"/>
              </a:rPr>
              <a:t>2026/05/04</a:t>
            </a:r>
            <a:r>
              <a:rPr lang="ja-JP" altLang="en-US" sz="1600" dirty="0">
                <a:solidFill>
                  <a:srgbClr val="0D0D0D"/>
                </a:solidFill>
                <a:latin typeface="メイリオ" panose="020B0604030504040204" pitchFamily="50" charset="-128"/>
                <a:ea typeface="メイリオ" panose="020B0604030504040204" pitchFamily="50" charset="-128"/>
              </a:rPr>
              <a:t>（月）みどりの日</a:t>
            </a:r>
            <a:endParaRPr lang="en-US" altLang="ja-JP" sz="1600" dirty="0">
              <a:solidFill>
                <a:srgbClr val="0D0D0D"/>
              </a:solidFill>
              <a:latin typeface="メイリオ" panose="020B0604030504040204" pitchFamily="50" charset="-128"/>
              <a:ea typeface="メイリオ" panose="020B0604030504040204" pitchFamily="50" charset="-128"/>
            </a:endParaRPr>
          </a:p>
          <a:p>
            <a:pPr marL="285750" indent="-285750" eaLnBrk="1" fontAlgn="auto" hangingPunct="1">
              <a:spcBef>
                <a:spcPts val="0"/>
              </a:spcBef>
              <a:spcAft>
                <a:spcPts val="0"/>
              </a:spcAft>
              <a:buFont typeface="Arial" panose="020B0604020202020204" pitchFamily="34" charset="0"/>
              <a:buChar char="•"/>
              <a:defRPr/>
            </a:pPr>
            <a:r>
              <a:rPr lang="en-US" altLang="ja-JP" sz="1600" dirty="0">
                <a:solidFill>
                  <a:srgbClr val="0D0D0D"/>
                </a:solidFill>
                <a:latin typeface="メイリオ" panose="020B0604030504040204" pitchFamily="50" charset="-128"/>
                <a:ea typeface="メイリオ" panose="020B0604030504040204" pitchFamily="50" charset="-128"/>
              </a:rPr>
              <a:t>2026/05/05</a:t>
            </a:r>
            <a:r>
              <a:rPr lang="ja-JP" altLang="en-US" sz="1600" dirty="0">
                <a:solidFill>
                  <a:srgbClr val="0D0D0D"/>
                </a:solidFill>
                <a:latin typeface="メイリオ" panose="020B0604030504040204" pitchFamily="50" charset="-128"/>
                <a:ea typeface="メイリオ" panose="020B0604030504040204" pitchFamily="50" charset="-128"/>
              </a:rPr>
              <a:t>（火）こどもの日</a:t>
            </a:r>
            <a:endParaRPr lang="en-US" altLang="ja-JP" sz="1600" dirty="0">
              <a:solidFill>
                <a:srgbClr val="0D0D0D"/>
              </a:solidFill>
              <a:latin typeface="メイリオ" panose="020B0604030504040204" pitchFamily="50" charset="-128"/>
              <a:ea typeface="メイリオ" panose="020B0604030504040204" pitchFamily="50" charset="-128"/>
            </a:endParaRPr>
          </a:p>
          <a:p>
            <a:pPr marL="285750" indent="-285750" eaLnBrk="1" fontAlgn="auto" hangingPunct="1">
              <a:spcBef>
                <a:spcPts val="0"/>
              </a:spcBef>
              <a:spcAft>
                <a:spcPts val="0"/>
              </a:spcAft>
              <a:buFont typeface="Arial" panose="020B0604020202020204" pitchFamily="34" charset="0"/>
              <a:buChar char="•"/>
              <a:defRPr/>
            </a:pPr>
            <a:r>
              <a:rPr lang="en-US" altLang="ja-JP" sz="1600" dirty="0">
                <a:solidFill>
                  <a:srgbClr val="0D0D0D"/>
                </a:solidFill>
                <a:latin typeface="メイリオ" panose="020B0604030504040204" pitchFamily="50" charset="-128"/>
                <a:ea typeface="メイリオ" panose="020B0604030504040204" pitchFamily="50" charset="-128"/>
              </a:rPr>
              <a:t>2026/05/06</a:t>
            </a:r>
            <a:r>
              <a:rPr lang="ja-JP" altLang="en-US" sz="1600" dirty="0">
                <a:solidFill>
                  <a:srgbClr val="0D0D0D"/>
                </a:solidFill>
                <a:latin typeface="メイリオ" panose="020B0604030504040204" pitchFamily="50" charset="-128"/>
                <a:ea typeface="メイリオ" panose="020B0604030504040204" pitchFamily="50" charset="-128"/>
              </a:rPr>
              <a:t>（水）振替休日</a:t>
            </a:r>
            <a:endParaRPr lang="en-US" altLang="ja-JP" sz="1600" dirty="0">
              <a:solidFill>
                <a:srgbClr val="0D0D0D"/>
              </a:solidFill>
              <a:latin typeface="メイリオ" panose="020B0604030504040204" pitchFamily="50" charset="-128"/>
              <a:ea typeface="メイリオ" panose="020B0604030504040204" pitchFamily="50" charset="-128"/>
            </a:endParaRPr>
          </a:p>
          <a:p>
            <a:pPr marL="285750" indent="-285750" eaLnBrk="1" fontAlgn="auto" hangingPunct="1">
              <a:spcBef>
                <a:spcPts val="0"/>
              </a:spcBef>
              <a:spcAft>
                <a:spcPts val="0"/>
              </a:spcAft>
              <a:buFont typeface="Arial" panose="020B0604020202020204" pitchFamily="34" charset="0"/>
              <a:buChar char="•"/>
              <a:defRPr/>
            </a:pPr>
            <a:r>
              <a:rPr lang="en-US" altLang="ja-JP" sz="1600" dirty="0">
                <a:solidFill>
                  <a:srgbClr val="0D0D0D"/>
                </a:solidFill>
                <a:latin typeface="メイリオ" panose="020B0604030504040204" pitchFamily="50" charset="-128"/>
                <a:ea typeface="メイリオ" panose="020B0604030504040204" pitchFamily="50" charset="-128"/>
              </a:rPr>
              <a:t>2026/07/20</a:t>
            </a:r>
            <a:r>
              <a:rPr lang="ja-JP" altLang="en-US" sz="1600" dirty="0">
                <a:solidFill>
                  <a:srgbClr val="0D0D0D"/>
                </a:solidFill>
                <a:latin typeface="メイリオ" panose="020B0604030504040204" pitchFamily="50" charset="-128"/>
                <a:ea typeface="メイリオ" panose="020B0604030504040204" pitchFamily="50" charset="-128"/>
              </a:rPr>
              <a:t>（月）海の日</a:t>
            </a:r>
            <a:endParaRPr lang="en-US" altLang="ja-JP" sz="1600" dirty="0">
              <a:solidFill>
                <a:srgbClr val="0D0D0D"/>
              </a:solidFill>
              <a:latin typeface="メイリオ" panose="020B0604030504040204" pitchFamily="50" charset="-128"/>
              <a:ea typeface="メイリオ" panose="020B0604030504040204" pitchFamily="50" charset="-128"/>
            </a:endParaRPr>
          </a:p>
        </p:txBody>
      </p:sp>
      <p:sp>
        <p:nvSpPr>
          <p:cNvPr id="12" name="テキスト プレースホルダー 2">
            <a:extLst>
              <a:ext uri="{FF2B5EF4-FFF2-40B4-BE49-F238E27FC236}">
                <a16:creationId xmlns:a16="http://schemas.microsoft.com/office/drawing/2014/main" id="{0474ADD1-B953-92DC-A104-D6E30D467178}"/>
              </a:ext>
            </a:extLst>
          </p:cNvPr>
          <p:cNvSpPr txBox="1">
            <a:spLocks/>
          </p:cNvSpPr>
          <p:nvPr/>
        </p:nvSpPr>
        <p:spPr>
          <a:xfrm>
            <a:off x="587374" y="1098188"/>
            <a:ext cx="11559194" cy="920933"/>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PC</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の利用特性上、土日に比べ平日の方が利用者が多い傾向にあります。</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月～金にあたる祝日、および年末年始の場合、平日同等には掲載ボリュームが出ないため、土日商品の金額での実施が可能です。</a:t>
            </a:r>
            <a:b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b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商品は掲載日の曜日に紐づいているため、</a:t>
            </a:r>
            <a:r>
              <a:rPr kumimoji="1" lang="ja-JP" altLang="en-US" sz="1400" b="0" i="0" u="sng"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月～金の商品にて予約いただく必要があります。</a:t>
            </a:r>
            <a:endParaRPr kumimoji="1" lang="en-US" altLang="ja-JP" sz="1400" b="0" i="0" u="sng"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土日価格適用をご希望の場合は、お手数ですが弊社営業にご連絡ください。</a:t>
            </a:r>
            <a:r>
              <a:rPr kumimoji="1" lang="ja-JP" altLang="en-US" sz="14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請求時は「特別調整金」として割引された金額をご請求します。</a:t>
            </a:r>
            <a:br>
              <a:rPr kumimoji="1" lang="en-US" altLang="ja-JP" sz="14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b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なお、想定</a:t>
            </a:r>
            <a:r>
              <a:rPr kumimoji="1" lang="en-US" altLang="ja-JP" sz="1400" b="0" i="0" u="none" strike="noStrike" kern="1200" cap="none" spc="0" normalizeH="0" baseline="0" noProof="0" dirty="0" err="1">
                <a:ln>
                  <a:noFill/>
                </a:ln>
                <a:solidFill>
                  <a:srgbClr val="0D0D0D"/>
                </a:solidFill>
                <a:effectLst/>
                <a:uLnTx/>
                <a:uFillTx/>
                <a:latin typeface="メイリオ" panose="020B0604030504040204" pitchFamily="50" charset="-128"/>
                <a:ea typeface="メイリオ" panose="020B0604030504040204" pitchFamily="50" charset="-128"/>
              </a:rPr>
              <a:t>Vimps</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、想定リーチについても、土日商品のデータを参照ください。</a:t>
            </a:r>
            <a:endPar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0AAF3171-AD5D-7D71-CB05-10D6FCA5DA9C}"/>
              </a:ext>
            </a:extLst>
          </p:cNvPr>
          <p:cNvSpPr txBox="1"/>
          <p:nvPr/>
        </p:nvSpPr>
        <p:spPr>
          <a:xfrm>
            <a:off x="3267670" y="3637428"/>
            <a:ext cx="8092392" cy="634020"/>
          </a:xfrm>
          <a:prstGeom prst="rect">
            <a:avLst/>
          </a:prstGeom>
          <a:noFill/>
        </p:spPr>
        <p:txBody>
          <a:bodyPr wrap="square" rtlCol="0">
            <a:spAutoFit/>
          </a:bodyPr>
          <a:lstStyle/>
          <a:p>
            <a:pPr marL="171450" indent="-171450" eaLnBrk="1" fontAlgn="ctr" hangingPunct="1">
              <a:lnSpc>
                <a:spcPct val="110000"/>
              </a:lnSpc>
              <a:spcBef>
                <a:spcPts val="0"/>
              </a:spcBef>
              <a:spcAft>
                <a:spcPts val="0"/>
              </a:spcAft>
              <a:buFont typeface="Arial" panose="020B0604020202020204" pitchFamily="34" charset="0"/>
              <a:buChar char="•"/>
              <a:defRPr/>
            </a:pPr>
            <a:r>
              <a:rPr lang="en-US" altLang="ja-JP" sz="1600" dirty="0">
                <a:solidFill>
                  <a:srgbClr val="0D0D0D"/>
                </a:solidFill>
                <a:latin typeface="メイリオ" panose="020B0604030504040204" pitchFamily="50" charset="-128"/>
                <a:ea typeface="メイリオ" panose="020B0604030504040204" pitchFamily="50" charset="-128"/>
              </a:rPr>
              <a:t>Yahoo! JAPAN</a:t>
            </a:r>
            <a:r>
              <a:rPr lang="ja-JP" altLang="en-US" sz="1600" dirty="0">
                <a:solidFill>
                  <a:srgbClr val="0D0D0D"/>
                </a:solidFill>
                <a:latin typeface="メイリオ" panose="020B0604030504040204" pitchFamily="50" charset="-128"/>
                <a:ea typeface="メイリオ" panose="020B0604030504040204" pitchFamily="50" charset="-128"/>
              </a:rPr>
              <a:t>トップページ　トピックス</a:t>
            </a:r>
            <a:r>
              <a:rPr lang="en-US" altLang="ja-JP" sz="1600" dirty="0">
                <a:solidFill>
                  <a:srgbClr val="0D0D0D"/>
                </a:solidFill>
                <a:latin typeface="メイリオ" panose="020B0604030504040204" pitchFamily="50" charset="-128"/>
                <a:ea typeface="メイリオ" panose="020B0604030504040204" pitchFamily="50" charset="-128"/>
              </a:rPr>
              <a:t>PR</a:t>
            </a:r>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MD</a:t>
            </a:r>
            <a:r>
              <a:rPr lang="ja-JP" altLang="en-US" sz="1600" dirty="0">
                <a:solidFill>
                  <a:srgbClr val="0D0D0D"/>
                </a:solidFill>
                <a:latin typeface="メイリオ" panose="020B0604030504040204" pitchFamily="50" charset="-128"/>
                <a:ea typeface="メイリオ" panose="020B0604030504040204" pitchFamily="50" charset="-128"/>
              </a:rPr>
              <a:t>（</a:t>
            </a:r>
            <a:r>
              <a:rPr lang="en-US" altLang="ja-JP" sz="1600" dirty="0">
                <a:solidFill>
                  <a:srgbClr val="0D0D0D"/>
                </a:solidFill>
                <a:latin typeface="メイリオ" panose="020B0604030504040204" pitchFamily="50" charset="-128"/>
                <a:ea typeface="メイリオ" panose="020B0604030504040204" pitchFamily="50" charset="-128"/>
              </a:rPr>
              <a:t>FQ1</a:t>
            </a:r>
            <a:r>
              <a:rPr lang="ja-JP" altLang="en-US" sz="1600" dirty="0">
                <a:solidFill>
                  <a:srgbClr val="0D0D0D"/>
                </a:solidFill>
                <a:latin typeface="メイリオ" panose="020B0604030504040204" pitchFamily="50" charset="-128"/>
                <a:ea typeface="メイリオ" panose="020B0604030504040204" pitchFamily="50" charset="-128"/>
              </a:rPr>
              <a:t>）（月～金）</a:t>
            </a:r>
            <a:endParaRPr lang="en-US" altLang="ja-JP" sz="1600" dirty="0">
              <a:solidFill>
                <a:srgbClr val="0D0D0D"/>
              </a:solidFill>
              <a:latin typeface="メイリオ" panose="020B0604030504040204" pitchFamily="50" charset="-128"/>
              <a:ea typeface="メイリオ" panose="020B0604030504040204" pitchFamily="50" charset="-128"/>
            </a:endParaRPr>
          </a:p>
          <a:p>
            <a:pPr marL="171450" indent="-171450" eaLnBrk="1" fontAlgn="ctr" hangingPunct="1">
              <a:lnSpc>
                <a:spcPct val="110000"/>
              </a:lnSpc>
              <a:spcBef>
                <a:spcPts val="0"/>
              </a:spcBef>
              <a:spcAft>
                <a:spcPts val="0"/>
              </a:spcAft>
              <a:buFont typeface="Arial" panose="020B0604020202020204" pitchFamily="34" charset="0"/>
              <a:buChar char="•"/>
              <a:defRPr/>
            </a:pPr>
            <a:r>
              <a:rPr lang="en-US" altLang="ja-JP" sz="1600" dirty="0">
                <a:solidFill>
                  <a:srgbClr val="0D0D0D"/>
                </a:solidFill>
                <a:latin typeface="メイリオ" panose="020B0604030504040204" pitchFamily="50" charset="-128"/>
                <a:ea typeface="メイリオ" panose="020B0604030504040204" pitchFamily="50" charset="-128"/>
              </a:rPr>
              <a:t>Yahoo! JAPAN</a:t>
            </a:r>
            <a:r>
              <a:rPr lang="ja-JP" altLang="en-US" sz="1600" dirty="0">
                <a:solidFill>
                  <a:srgbClr val="0D0D0D"/>
                </a:solidFill>
                <a:latin typeface="メイリオ" panose="020B0604030504040204" pitchFamily="50" charset="-128"/>
                <a:ea typeface="メイリオ" panose="020B0604030504040204" pitchFamily="50" charset="-128"/>
              </a:rPr>
              <a:t>トップページ　トピックス</a:t>
            </a:r>
            <a:r>
              <a:rPr lang="en-US" altLang="ja-JP" sz="1600" dirty="0">
                <a:solidFill>
                  <a:srgbClr val="0D0D0D"/>
                </a:solidFill>
                <a:latin typeface="メイリオ" panose="020B0604030504040204" pitchFamily="50" charset="-128"/>
                <a:ea typeface="メイリオ" panose="020B0604030504040204" pitchFamily="50" charset="-128"/>
              </a:rPr>
              <a:t>PR</a:t>
            </a:r>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PC</a:t>
            </a:r>
            <a:r>
              <a:rPr lang="ja-JP" altLang="en-US" sz="1600" dirty="0">
                <a:solidFill>
                  <a:srgbClr val="0D0D0D"/>
                </a:solidFill>
                <a:latin typeface="メイリオ" panose="020B0604030504040204" pitchFamily="50" charset="-128"/>
                <a:ea typeface="メイリオ" panose="020B0604030504040204" pitchFamily="50" charset="-128"/>
              </a:rPr>
              <a:t>（</a:t>
            </a:r>
            <a:r>
              <a:rPr lang="en-US" altLang="ja-JP" sz="1600" dirty="0">
                <a:solidFill>
                  <a:srgbClr val="0D0D0D"/>
                </a:solidFill>
                <a:latin typeface="メイリオ" panose="020B0604030504040204" pitchFamily="50" charset="-128"/>
                <a:ea typeface="メイリオ" panose="020B0604030504040204" pitchFamily="50" charset="-128"/>
              </a:rPr>
              <a:t>FQ4</a:t>
            </a:r>
            <a:r>
              <a:rPr lang="ja-JP" altLang="en-US" sz="1600" dirty="0">
                <a:solidFill>
                  <a:srgbClr val="0D0D0D"/>
                </a:solidFill>
                <a:latin typeface="メイリオ" panose="020B0604030504040204" pitchFamily="50" charset="-128"/>
                <a:ea typeface="メイリオ" panose="020B0604030504040204" pitchFamily="50" charset="-128"/>
              </a:rPr>
              <a:t>）（月～金）</a:t>
            </a:r>
            <a:endParaRPr lang="ja-JP" altLang="en-US" sz="1600" b="1" dirty="0">
              <a:solidFill>
                <a:srgbClr val="0D0D0D"/>
              </a:solidFill>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0243A264-1549-F763-66A7-7DD3C1BC6288}"/>
              </a:ext>
            </a:extLst>
          </p:cNvPr>
          <p:cNvSpPr txBox="1"/>
          <p:nvPr/>
        </p:nvSpPr>
        <p:spPr>
          <a:xfrm>
            <a:off x="3267670" y="5578062"/>
            <a:ext cx="7230997" cy="307777"/>
          </a:xfrm>
          <a:prstGeom prst="rect">
            <a:avLst/>
          </a:prstGeom>
          <a:noFill/>
        </p:spPr>
        <p:txBody>
          <a:bodyPr wrap="square" rtlCol="0">
            <a:spAutoFit/>
          </a:bodyPr>
          <a:lstStyle/>
          <a:p>
            <a:pPr eaLnBrk="1" fontAlgn="auto" hangingPunct="1">
              <a:spcBef>
                <a:spcPts val="0"/>
              </a:spcBef>
              <a:spcAft>
                <a:spcPts val="0"/>
              </a:spcAft>
              <a:defRPr/>
            </a:pPr>
            <a:r>
              <a:rPr lang="ja-JP" altLang="en-US" sz="1400" dirty="0">
                <a:solidFill>
                  <a:srgbClr val="002AFF"/>
                </a:solidFill>
                <a:latin typeface="Hiragino Kaku Gothic Pro"/>
                <a:ea typeface="メイリオ" panose="020B0604030504040204" pitchFamily="50" charset="-128"/>
              </a:rPr>
              <a:t>予約日翌日までに</a:t>
            </a:r>
            <a:r>
              <a:rPr lang="ja-JP" altLang="en-US" sz="1400" dirty="0">
                <a:solidFill>
                  <a:srgbClr val="0D0D0D"/>
                </a:solidFill>
                <a:latin typeface="Hiragino Kaku Gothic Pro"/>
                <a:ea typeface="メイリオ" panose="020B0604030504040204" pitchFamily="50" charset="-128"/>
              </a:rPr>
              <a:t>以下項目を、弊社営業宛てにご連絡ください</a:t>
            </a:r>
            <a:endParaRPr lang="ja-JP" altLang="en-US" sz="1400" dirty="0">
              <a:solidFill>
                <a:srgbClr val="0D0D0D"/>
              </a:solidFill>
              <a:latin typeface="Calibri" panose="020F0502020204030204"/>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4DF62BF5-0081-EE7A-1A05-B5DD2B68F7A2}"/>
              </a:ext>
            </a:extLst>
          </p:cNvPr>
          <p:cNvSpPr txBox="1"/>
          <p:nvPr/>
        </p:nvSpPr>
        <p:spPr>
          <a:xfrm>
            <a:off x="3296980" y="4409687"/>
            <a:ext cx="5493489" cy="307777"/>
          </a:xfrm>
          <a:prstGeom prst="rect">
            <a:avLst/>
          </a:prstGeom>
          <a:noFill/>
        </p:spPr>
        <p:txBody>
          <a:bodyPr wrap="square" rtlCol="0">
            <a:spAutoFit/>
          </a:bodyPr>
          <a:lstStyle/>
          <a:p>
            <a:pPr eaLnBrk="1" fontAlgn="auto" hangingPunct="1">
              <a:spcBef>
                <a:spcPts val="0"/>
              </a:spcBef>
              <a:spcAft>
                <a:spcPts val="0"/>
              </a:spcAft>
              <a:defRPr/>
            </a:pPr>
            <a:r>
              <a:rPr lang="ja-JP" altLang="en-US" sz="1400">
                <a:solidFill>
                  <a:srgbClr val="0D0D0D"/>
                </a:solidFill>
                <a:latin typeface="Hiragino Kaku Gothic Pro"/>
                <a:ea typeface="メイリオ" panose="020B0604030504040204" pitchFamily="50" charset="-128"/>
              </a:rPr>
              <a:t>土日商品と同一価格へ割引</a:t>
            </a:r>
            <a:endParaRPr lang="en-US" altLang="ja-JP" sz="1400">
              <a:solidFill>
                <a:srgbClr val="0D0D0D"/>
              </a:solidFill>
              <a:latin typeface="Calibri" panose="020F0502020204030204"/>
              <a:ea typeface="メイリオ" panose="020B0604030504040204" pitchFamily="50" charset="-128"/>
            </a:endParaRPr>
          </a:p>
        </p:txBody>
      </p:sp>
      <p:sp>
        <p:nvSpPr>
          <p:cNvPr id="16" name="四角形: 角を丸くする 4">
            <a:extLst>
              <a:ext uri="{FF2B5EF4-FFF2-40B4-BE49-F238E27FC236}">
                <a16:creationId xmlns:a16="http://schemas.microsoft.com/office/drawing/2014/main" id="{01BC0FED-1226-2099-9C90-E77E0A9F452D}"/>
              </a:ext>
            </a:extLst>
          </p:cNvPr>
          <p:cNvSpPr/>
          <p:nvPr/>
        </p:nvSpPr>
        <p:spPr>
          <a:xfrm>
            <a:off x="555391" y="2372096"/>
            <a:ext cx="2712279" cy="1201832"/>
          </a:xfrm>
          <a:prstGeom prst="roundRect">
            <a:avLst>
              <a:gd name="adj" fmla="val 0"/>
            </a:avLst>
          </a:prstGeom>
          <a:solidFill>
            <a:srgbClr val="000048"/>
          </a:solidFill>
          <a:ln w="6350" cap="flat" cmpd="sng" algn="ctr">
            <a:noFill/>
            <a:prstDash val="solid"/>
            <a:miter lim="800000"/>
          </a:ln>
          <a:effectLst/>
        </p:spPr>
        <p:txBody>
          <a:bodyPr tIns="108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rPr>
              <a:t>対象となる祝日</a:t>
            </a: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rPr>
              <a: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rPr>
              <a:t>年末年始</a:t>
            </a:r>
          </a:p>
        </p:txBody>
      </p:sp>
      <p:sp>
        <p:nvSpPr>
          <p:cNvPr id="17" name="四角形: 角を丸くする 4">
            <a:extLst>
              <a:ext uri="{FF2B5EF4-FFF2-40B4-BE49-F238E27FC236}">
                <a16:creationId xmlns:a16="http://schemas.microsoft.com/office/drawing/2014/main" id="{9309730A-5C88-D470-AFEA-065DD83F1F67}"/>
              </a:ext>
            </a:extLst>
          </p:cNvPr>
          <p:cNvSpPr/>
          <p:nvPr/>
        </p:nvSpPr>
        <p:spPr>
          <a:xfrm>
            <a:off x="555391" y="3724078"/>
            <a:ext cx="2712279" cy="647412"/>
          </a:xfrm>
          <a:prstGeom prst="roundRect">
            <a:avLst>
              <a:gd name="adj" fmla="val 0"/>
            </a:avLst>
          </a:prstGeom>
          <a:solidFill>
            <a:srgbClr val="000048"/>
          </a:solidFill>
          <a:ln w="6350" cap="flat" cmpd="sng" algn="ctr">
            <a:noFill/>
            <a:prstDash val="solid"/>
            <a:miter lim="800000"/>
          </a:ln>
          <a:effectLst/>
        </p:spPr>
        <p:txBody>
          <a:bodyPr tIns="108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cs typeface="+mn-cs"/>
              </a:rPr>
              <a:t>対象商品</a:t>
            </a:r>
          </a:p>
        </p:txBody>
      </p:sp>
      <p:sp>
        <p:nvSpPr>
          <p:cNvPr id="18" name="四角形: 角を丸くする 4">
            <a:extLst>
              <a:ext uri="{FF2B5EF4-FFF2-40B4-BE49-F238E27FC236}">
                <a16:creationId xmlns:a16="http://schemas.microsoft.com/office/drawing/2014/main" id="{A118F64F-D75B-AB4A-24B7-13841C3ACF27}"/>
              </a:ext>
            </a:extLst>
          </p:cNvPr>
          <p:cNvSpPr/>
          <p:nvPr/>
        </p:nvSpPr>
        <p:spPr>
          <a:xfrm>
            <a:off x="555391" y="4567696"/>
            <a:ext cx="2712279" cy="839227"/>
          </a:xfrm>
          <a:prstGeom prst="roundRect">
            <a:avLst>
              <a:gd name="adj" fmla="val 0"/>
            </a:avLst>
          </a:prstGeom>
          <a:solidFill>
            <a:srgbClr val="000048"/>
          </a:solidFill>
          <a:ln w="6350" cap="flat" cmpd="sng" algn="ctr">
            <a:noFill/>
            <a:prstDash val="solid"/>
            <a:miter lim="800000"/>
          </a:ln>
          <a:effectLst/>
        </p:spPr>
        <p:txBody>
          <a:bodyPr tIns="108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rPr>
              <a:t>対応内容</a:t>
            </a:r>
          </a:p>
        </p:txBody>
      </p:sp>
      <p:sp>
        <p:nvSpPr>
          <p:cNvPr id="19" name="四角形: 角を丸くする 4">
            <a:extLst>
              <a:ext uri="{FF2B5EF4-FFF2-40B4-BE49-F238E27FC236}">
                <a16:creationId xmlns:a16="http://schemas.microsoft.com/office/drawing/2014/main" id="{FEC7613C-7046-9DF5-B53E-9D72D0057DD2}"/>
              </a:ext>
            </a:extLst>
          </p:cNvPr>
          <p:cNvSpPr/>
          <p:nvPr/>
        </p:nvSpPr>
        <p:spPr>
          <a:xfrm>
            <a:off x="531667" y="5655687"/>
            <a:ext cx="2712279" cy="839227"/>
          </a:xfrm>
          <a:prstGeom prst="roundRect">
            <a:avLst>
              <a:gd name="adj" fmla="val 0"/>
            </a:avLst>
          </a:prstGeom>
          <a:solidFill>
            <a:srgbClr val="000048"/>
          </a:solidFill>
          <a:ln w="6350" cap="flat" cmpd="sng" algn="ctr">
            <a:noFill/>
            <a:prstDash val="solid"/>
            <a:miter lim="800000"/>
          </a:ln>
          <a:effectLst/>
        </p:spPr>
        <p:txBody>
          <a:bodyPr tIns="108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cs typeface="+mn-cs"/>
              </a:rPr>
              <a:t>申請方法</a:t>
            </a:r>
          </a:p>
        </p:txBody>
      </p:sp>
      <p:graphicFrame>
        <p:nvGraphicFramePr>
          <p:cNvPr id="20" name="表 19">
            <a:extLst>
              <a:ext uri="{FF2B5EF4-FFF2-40B4-BE49-F238E27FC236}">
                <a16:creationId xmlns:a16="http://schemas.microsoft.com/office/drawing/2014/main" id="{1E8CB4B2-A8B9-0B7E-E83D-13C19282A42A}"/>
              </a:ext>
            </a:extLst>
          </p:cNvPr>
          <p:cNvGraphicFramePr>
            <a:graphicFrameLocks noGrp="1"/>
          </p:cNvGraphicFramePr>
          <p:nvPr>
            <p:extLst>
              <p:ext uri="{D42A27DB-BD31-4B8C-83A1-F6EECF244321}">
                <p14:modId xmlns:p14="http://schemas.microsoft.com/office/powerpoint/2010/main" val="900245450"/>
              </p:ext>
            </p:extLst>
          </p:nvPr>
        </p:nvGraphicFramePr>
        <p:xfrm>
          <a:off x="3368180" y="4693943"/>
          <a:ext cx="7679071" cy="741681"/>
        </p:xfrm>
        <a:graphic>
          <a:graphicData uri="http://schemas.openxmlformats.org/drawingml/2006/table">
            <a:tbl>
              <a:tblPr firstRow="1" bandRow="1"/>
              <a:tblGrid>
                <a:gridCol w="4776619">
                  <a:extLst>
                    <a:ext uri="{9D8B030D-6E8A-4147-A177-3AD203B41FA5}">
                      <a16:colId xmlns:a16="http://schemas.microsoft.com/office/drawing/2014/main" val="3657718182"/>
                    </a:ext>
                  </a:extLst>
                </a:gridCol>
                <a:gridCol w="1451226">
                  <a:extLst>
                    <a:ext uri="{9D8B030D-6E8A-4147-A177-3AD203B41FA5}">
                      <a16:colId xmlns:a16="http://schemas.microsoft.com/office/drawing/2014/main" val="795617540"/>
                    </a:ext>
                  </a:extLst>
                </a:gridCol>
                <a:gridCol w="1451226">
                  <a:extLst>
                    <a:ext uri="{9D8B030D-6E8A-4147-A177-3AD203B41FA5}">
                      <a16:colId xmlns:a16="http://schemas.microsoft.com/office/drawing/2014/main" val="2986498113"/>
                    </a:ext>
                  </a:extLst>
                </a:gridCol>
              </a:tblGrid>
              <a:tr h="247227">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panose="020B0604030504040204" pitchFamily="34" charset="-128"/>
                          <a:ea typeface="Meiryo" panose="020B0604030504040204" pitchFamily="34" charset="-128"/>
                          <a:cs typeface="+mn-cs"/>
                        </a:rPr>
                        <a:t>予約商品</a:t>
                      </a: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FFFFFF">
                        <a:lumMod val="95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panose="020B0604030504040204" pitchFamily="34" charset="-128"/>
                          <a:ea typeface="Meiryo" panose="020B0604030504040204" pitchFamily="34" charset="-128"/>
                          <a:cs typeface="+mn-cs"/>
                        </a:rPr>
                        <a:t>予約金額</a:t>
                      </a: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FFFFFF">
                        <a:lumMod val="95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panose="020B0604030504040204" pitchFamily="34" charset="-128"/>
                          <a:ea typeface="Meiryo" panose="020B0604030504040204" pitchFamily="34" charset="-128"/>
                          <a:cs typeface="+mn-cs"/>
                        </a:rPr>
                        <a:t>割引後金額</a:t>
                      </a: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2641283767"/>
                  </a:ext>
                </a:extLst>
              </a:tr>
              <a:tr h="247227">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panose="020B0604030504040204" pitchFamily="34" charset="-128"/>
                          <a:ea typeface="Meiryo" panose="020B0604030504040204" pitchFamily="34" charset="-128"/>
                          <a:cs typeface="+mn-cs"/>
                        </a:rPr>
                        <a:t>Yahoo! JAPAN</a:t>
                      </a:r>
                      <a:r>
                        <a:rPr kumimoji="1" lang="ja-JP" altLang="en-US" sz="900" kern="1200" dirty="0">
                          <a:solidFill>
                            <a:srgbClr val="0D0D0D"/>
                          </a:solidFill>
                          <a:latin typeface="Meiryo" panose="020B0604030504040204" pitchFamily="34" charset="-128"/>
                          <a:ea typeface="Meiryo" panose="020B0604030504040204" pitchFamily="34" charset="-128"/>
                          <a:cs typeface="+mn-cs"/>
                        </a:rPr>
                        <a:t>トップページ　トピックス</a:t>
                      </a:r>
                      <a:r>
                        <a:rPr kumimoji="1" lang="en-US" altLang="ja-JP" sz="900" kern="1200" dirty="0">
                          <a:solidFill>
                            <a:srgbClr val="0D0D0D"/>
                          </a:solidFill>
                          <a:latin typeface="Meiryo" panose="020B0604030504040204" pitchFamily="34" charset="-128"/>
                          <a:ea typeface="Meiryo" panose="020B0604030504040204" pitchFamily="34" charset="-128"/>
                          <a:cs typeface="+mn-cs"/>
                        </a:rPr>
                        <a:t>PR</a:t>
                      </a:r>
                      <a:r>
                        <a:rPr kumimoji="1" lang="ja-JP" altLang="en-US" sz="900" kern="1200" dirty="0">
                          <a:solidFill>
                            <a:srgbClr val="0D0D0D"/>
                          </a:solidFill>
                          <a:latin typeface="Meiryo" panose="020B0604030504040204" pitchFamily="34" charset="-128"/>
                          <a:ea typeface="Meiryo" panose="020B0604030504040204" pitchFamily="34" charset="-128"/>
                          <a:cs typeface="+mn-cs"/>
                        </a:rPr>
                        <a:t>　</a:t>
                      </a:r>
                      <a:r>
                        <a:rPr kumimoji="1" lang="en-US" altLang="ja-JP" sz="900" kern="1200" dirty="0">
                          <a:solidFill>
                            <a:srgbClr val="0D0D0D"/>
                          </a:solidFill>
                          <a:latin typeface="Meiryo" panose="020B0604030504040204" pitchFamily="34" charset="-128"/>
                          <a:ea typeface="Meiryo" panose="020B0604030504040204" pitchFamily="34" charset="-128"/>
                          <a:cs typeface="+mn-cs"/>
                        </a:rPr>
                        <a:t>MD</a:t>
                      </a:r>
                      <a:r>
                        <a:rPr kumimoji="1" lang="ja-JP" altLang="en-US" sz="900" kern="1200" dirty="0">
                          <a:solidFill>
                            <a:srgbClr val="0D0D0D"/>
                          </a:solidFill>
                          <a:latin typeface="Meiryo" panose="020B0604030504040204" pitchFamily="34" charset="-128"/>
                          <a:ea typeface="Meiryo" panose="020B0604030504040204" pitchFamily="34" charset="-128"/>
                          <a:cs typeface="+mn-cs"/>
                        </a:rPr>
                        <a:t>（</a:t>
                      </a:r>
                      <a:r>
                        <a:rPr kumimoji="1" lang="en-US" altLang="ja-JP" sz="900" kern="1200" dirty="0">
                          <a:solidFill>
                            <a:srgbClr val="0D0D0D"/>
                          </a:solidFill>
                          <a:latin typeface="Meiryo" panose="020B0604030504040204" pitchFamily="34" charset="-128"/>
                          <a:ea typeface="Meiryo" panose="020B0604030504040204" pitchFamily="34" charset="-128"/>
                          <a:cs typeface="+mn-cs"/>
                        </a:rPr>
                        <a:t>FQ1</a:t>
                      </a:r>
                      <a:r>
                        <a:rPr kumimoji="1" lang="ja-JP" altLang="en-US" sz="900" kern="1200" dirty="0">
                          <a:solidFill>
                            <a:srgbClr val="0D0D0D"/>
                          </a:solidFill>
                          <a:latin typeface="Meiryo" panose="020B0604030504040204" pitchFamily="34" charset="-128"/>
                          <a:ea typeface="Meiryo" panose="020B0604030504040204" pitchFamily="34" charset="-128"/>
                          <a:cs typeface="+mn-cs"/>
                        </a:rPr>
                        <a:t>）（月～金）</a:t>
                      </a:r>
                      <a:endParaRPr kumimoji="1" lang="en-US" altLang="ja-JP" sz="900" kern="1200" dirty="0">
                        <a:solidFill>
                          <a:srgbClr val="0D0D0D"/>
                        </a:solidFill>
                        <a:latin typeface="Meiryo" panose="020B0604030504040204" pitchFamily="34" charset="-128"/>
                        <a:ea typeface="Meiryo" panose="020B0604030504040204" pitchFamily="34" charset="-128"/>
                        <a:cs typeface="+mn-cs"/>
                      </a:endParaRP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1600</a:t>
                      </a:r>
                      <a:r>
                        <a:rPr kumimoji="1" lang="ja-JP" altLang="en-US" sz="900" kern="1200">
                          <a:solidFill>
                            <a:srgbClr val="0D0D0D"/>
                          </a:solidFill>
                          <a:latin typeface="Meiryo" panose="020B0604030504040204" pitchFamily="34" charset="-128"/>
                          <a:ea typeface="Meiryo" panose="020B0604030504040204" pitchFamily="34" charset="-128"/>
                          <a:cs typeface="+mn-cs"/>
                        </a:rPr>
                        <a:t>万円　</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1400</a:t>
                      </a:r>
                      <a:r>
                        <a:rPr kumimoji="1" lang="ja-JP" altLang="en-US" sz="900" kern="1200">
                          <a:solidFill>
                            <a:srgbClr val="0D0D0D"/>
                          </a:solidFill>
                          <a:latin typeface="Meiryo" panose="020B0604030504040204" pitchFamily="34" charset="-128"/>
                          <a:ea typeface="Meiryo" panose="020B0604030504040204" pitchFamily="34" charset="-128"/>
                          <a:cs typeface="+mn-cs"/>
                        </a:rPr>
                        <a:t>万円　</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3979702144"/>
                  </a:ext>
                </a:extLst>
              </a:tr>
              <a:tr h="247227">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panose="020B0604030504040204" pitchFamily="34" charset="-128"/>
                          <a:ea typeface="Meiryo" panose="020B0604030504040204" pitchFamily="34" charset="-128"/>
                          <a:cs typeface="+mn-cs"/>
                        </a:rPr>
                        <a:t>Yahoo! JAPAN</a:t>
                      </a:r>
                      <a:r>
                        <a:rPr kumimoji="1" lang="ja-JP" altLang="en-US" sz="900" kern="1200" dirty="0">
                          <a:solidFill>
                            <a:srgbClr val="0D0D0D"/>
                          </a:solidFill>
                          <a:latin typeface="Meiryo" panose="020B0604030504040204" pitchFamily="34" charset="-128"/>
                          <a:ea typeface="Meiryo" panose="020B0604030504040204" pitchFamily="34" charset="-128"/>
                          <a:cs typeface="+mn-cs"/>
                        </a:rPr>
                        <a:t>トップページ　トピックス</a:t>
                      </a:r>
                      <a:r>
                        <a:rPr kumimoji="1" lang="en-US" altLang="ja-JP" sz="900" kern="1200" dirty="0">
                          <a:solidFill>
                            <a:srgbClr val="0D0D0D"/>
                          </a:solidFill>
                          <a:latin typeface="Meiryo" panose="020B0604030504040204" pitchFamily="34" charset="-128"/>
                          <a:ea typeface="Meiryo" panose="020B0604030504040204" pitchFamily="34" charset="-128"/>
                          <a:cs typeface="+mn-cs"/>
                        </a:rPr>
                        <a:t>PR</a:t>
                      </a:r>
                      <a:r>
                        <a:rPr kumimoji="1" lang="ja-JP" altLang="en-US" sz="900" kern="1200" dirty="0">
                          <a:solidFill>
                            <a:srgbClr val="0D0D0D"/>
                          </a:solidFill>
                          <a:latin typeface="Meiryo" panose="020B0604030504040204" pitchFamily="34" charset="-128"/>
                          <a:ea typeface="Meiryo" panose="020B0604030504040204" pitchFamily="34" charset="-128"/>
                          <a:cs typeface="+mn-cs"/>
                        </a:rPr>
                        <a:t>　</a:t>
                      </a:r>
                      <a:r>
                        <a:rPr kumimoji="1" lang="en-US" altLang="ja-JP" sz="900" kern="1200" dirty="0">
                          <a:solidFill>
                            <a:srgbClr val="0D0D0D"/>
                          </a:solidFill>
                          <a:latin typeface="Meiryo" panose="020B0604030504040204" pitchFamily="34" charset="-128"/>
                          <a:ea typeface="Meiryo" panose="020B0604030504040204" pitchFamily="34" charset="-128"/>
                          <a:cs typeface="+mn-cs"/>
                        </a:rPr>
                        <a:t>PC</a:t>
                      </a:r>
                      <a:r>
                        <a:rPr kumimoji="1" lang="ja-JP" altLang="en-US" sz="900" kern="1200" dirty="0">
                          <a:solidFill>
                            <a:srgbClr val="0D0D0D"/>
                          </a:solidFill>
                          <a:latin typeface="Meiryo" panose="020B0604030504040204" pitchFamily="34" charset="-128"/>
                          <a:ea typeface="Meiryo" panose="020B0604030504040204" pitchFamily="34" charset="-128"/>
                          <a:cs typeface="+mn-cs"/>
                        </a:rPr>
                        <a:t>（</a:t>
                      </a:r>
                      <a:r>
                        <a:rPr kumimoji="1" lang="en-US" altLang="ja-JP" sz="900" kern="1200" dirty="0">
                          <a:solidFill>
                            <a:srgbClr val="0D0D0D"/>
                          </a:solidFill>
                          <a:latin typeface="Meiryo" panose="020B0604030504040204" pitchFamily="34" charset="-128"/>
                          <a:ea typeface="Meiryo" panose="020B0604030504040204" pitchFamily="34" charset="-128"/>
                          <a:cs typeface="+mn-cs"/>
                        </a:rPr>
                        <a:t>FQ4</a:t>
                      </a:r>
                      <a:r>
                        <a:rPr kumimoji="1" lang="ja-JP" altLang="en-US" sz="900" kern="1200" dirty="0">
                          <a:solidFill>
                            <a:srgbClr val="0D0D0D"/>
                          </a:solidFill>
                          <a:latin typeface="Meiryo" panose="020B0604030504040204" pitchFamily="34" charset="-128"/>
                          <a:ea typeface="Meiryo" panose="020B0604030504040204" pitchFamily="34" charset="-128"/>
                          <a:cs typeface="+mn-cs"/>
                        </a:rPr>
                        <a:t>）（月～金）</a:t>
                      </a:r>
                    </a:p>
                  </a:txBody>
                  <a:tcP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panose="020B0604030504040204" pitchFamily="34" charset="-128"/>
                          <a:ea typeface="Meiryo" panose="020B0604030504040204" pitchFamily="34" charset="-128"/>
                          <a:cs typeface="+mn-cs"/>
                        </a:rPr>
                        <a:t>500</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万円　</a:t>
                      </a: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panose="020B0604030504040204" pitchFamily="34" charset="-128"/>
                          <a:ea typeface="Meiryo" panose="020B0604030504040204" pitchFamily="34" charset="-128"/>
                          <a:cs typeface="+mn-cs"/>
                        </a:rPr>
                        <a:t>300</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万円</a:t>
                      </a: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2700" cmpd="sng">
                      <a:solidFill>
                        <a:srgbClr val="000000"/>
                      </a:solidFill>
                    </a:lnL>
                    <a:lnR w="12700" cmpd="sng">
                      <a:solidFill>
                        <a:srgbClr val="000000"/>
                      </a:solid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384056040"/>
                  </a:ext>
                </a:extLst>
              </a:tr>
            </a:tbl>
          </a:graphicData>
        </a:graphic>
      </p:graphicFrame>
      <p:sp>
        <p:nvSpPr>
          <p:cNvPr id="21" name="テキスト ボックス 20">
            <a:extLst>
              <a:ext uri="{FF2B5EF4-FFF2-40B4-BE49-F238E27FC236}">
                <a16:creationId xmlns:a16="http://schemas.microsoft.com/office/drawing/2014/main" id="{696841A6-CD8E-185E-F481-C326EDD5EE00}"/>
              </a:ext>
            </a:extLst>
          </p:cNvPr>
          <p:cNvSpPr txBox="1"/>
          <p:nvPr/>
        </p:nvSpPr>
        <p:spPr>
          <a:xfrm>
            <a:off x="3296980" y="5853908"/>
            <a:ext cx="8305003" cy="584775"/>
          </a:xfrm>
          <a:prstGeom prst="rect">
            <a:avLst/>
          </a:prstGeom>
          <a:noFill/>
          <a:ln>
            <a:solidFill>
              <a:srgbClr val="000000"/>
            </a:solidFill>
            <a:prstDash val="lgDash"/>
          </a:ln>
        </p:spPr>
        <p:txBody>
          <a:bodyPr wrap="square">
            <a:spAutoFit/>
          </a:bodyPr>
          <a:lstStyle/>
          <a:p>
            <a:pPr eaLnBrk="1" fontAlgn="auto" hangingPunct="1">
              <a:spcBef>
                <a:spcPts val="0"/>
              </a:spcBef>
              <a:spcAft>
                <a:spcPts val="0"/>
              </a:spcAft>
              <a:defRPr/>
            </a:pPr>
            <a:r>
              <a:rPr kumimoji="0" lang="en-US" altLang="ja-JP" sz="1600" kern="0" dirty="0">
                <a:solidFill>
                  <a:srgbClr val="0D0D0D"/>
                </a:solidFill>
                <a:latin typeface="メイリオ"/>
                <a:ea typeface="メイリオ" panose="020B0604030504040204" pitchFamily="50" charset="-128"/>
              </a:rPr>
              <a:t>【</a:t>
            </a:r>
            <a:r>
              <a:rPr kumimoji="0" lang="ja-JP" altLang="en-US" sz="1600" kern="0" dirty="0">
                <a:solidFill>
                  <a:srgbClr val="0D0D0D"/>
                </a:solidFill>
                <a:latin typeface="メイリオ"/>
                <a:ea typeface="メイリオ" panose="020B0604030504040204" pitchFamily="50" charset="-128"/>
              </a:rPr>
              <a:t>連携必須予約内容</a:t>
            </a:r>
            <a:r>
              <a:rPr kumimoji="0" lang="en-US" altLang="ja-JP" sz="1600" kern="0" dirty="0">
                <a:solidFill>
                  <a:srgbClr val="0D0D0D"/>
                </a:solidFill>
                <a:latin typeface="メイリオ"/>
                <a:ea typeface="メイリオ" panose="020B0604030504040204" pitchFamily="50" charset="-128"/>
              </a:rPr>
              <a:t>】</a:t>
            </a:r>
          </a:p>
          <a:p>
            <a:pPr eaLnBrk="1" fontAlgn="auto" hangingPunct="1">
              <a:spcBef>
                <a:spcPts val="0"/>
              </a:spcBef>
              <a:spcAft>
                <a:spcPts val="0"/>
              </a:spcAft>
              <a:defRPr/>
            </a:pPr>
            <a:r>
              <a:rPr kumimoji="0" lang="ja-JP" altLang="en-US" sz="1600" kern="0" dirty="0">
                <a:solidFill>
                  <a:srgbClr val="0D0D0D"/>
                </a:solidFill>
                <a:latin typeface="メイリオ"/>
                <a:ea typeface="メイリオ" panose="020B0604030504040204" pitchFamily="50" charset="-128"/>
              </a:rPr>
              <a:t>・アカウント</a:t>
            </a:r>
            <a:r>
              <a:rPr kumimoji="0" lang="en-US" altLang="ja-JP" sz="1600" kern="0" dirty="0">
                <a:solidFill>
                  <a:srgbClr val="0D0D0D"/>
                </a:solidFill>
                <a:latin typeface="メイリオ"/>
                <a:ea typeface="メイリオ" panose="020B0604030504040204" pitchFamily="50" charset="-128"/>
              </a:rPr>
              <a:t>ID</a:t>
            </a:r>
            <a:r>
              <a:rPr kumimoji="0" lang="ja-JP" altLang="en-US" sz="1600" kern="0" dirty="0">
                <a:solidFill>
                  <a:srgbClr val="0D0D0D"/>
                </a:solidFill>
                <a:latin typeface="メイリオ"/>
                <a:ea typeface="メイリオ" panose="020B0604030504040204" pitchFamily="50" charset="-128"/>
              </a:rPr>
              <a:t>　・キャンペーン</a:t>
            </a:r>
            <a:r>
              <a:rPr kumimoji="0" lang="en-US" altLang="ja-JP" sz="1600" kern="0" dirty="0">
                <a:solidFill>
                  <a:srgbClr val="0D0D0D"/>
                </a:solidFill>
                <a:latin typeface="メイリオ"/>
                <a:ea typeface="メイリオ" panose="020B0604030504040204" pitchFamily="50" charset="-128"/>
              </a:rPr>
              <a:t>ID</a:t>
            </a:r>
            <a:r>
              <a:rPr kumimoji="0" lang="ja-JP" altLang="en-US" sz="1600" kern="0" dirty="0">
                <a:solidFill>
                  <a:srgbClr val="0D0D0D"/>
                </a:solidFill>
                <a:latin typeface="メイリオ"/>
                <a:ea typeface="メイリオ" panose="020B0604030504040204" pitchFamily="50" charset="-128"/>
              </a:rPr>
              <a:t>　・お申込み金額　・お申込み商品名　・掲載期間</a:t>
            </a:r>
            <a:endParaRPr kumimoji="0" lang="en-US" altLang="ja-JP" sz="700" kern="0" dirty="0">
              <a:solidFill>
                <a:srgbClr val="0D0D0D"/>
              </a:solidFill>
              <a:latin typeface="メイリオ"/>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E4420B68-4D2E-51D2-CBB3-7B71820AC4F6}"/>
              </a:ext>
            </a:extLst>
          </p:cNvPr>
          <p:cNvSpPr txBox="1"/>
          <p:nvPr/>
        </p:nvSpPr>
        <p:spPr>
          <a:xfrm>
            <a:off x="6883168" y="2309288"/>
            <a:ext cx="5403384" cy="1077218"/>
          </a:xfrm>
          <a:prstGeom prst="rect">
            <a:avLst/>
          </a:prstGeom>
          <a:noFill/>
        </p:spPr>
        <p:txBody>
          <a:bodyPr wrap="square">
            <a:spAutoFit/>
          </a:bodyPr>
          <a:lstStyle/>
          <a:p>
            <a:pPr marL="285750" indent="-285750" eaLnBrk="1" fontAlgn="auto" hangingPunct="1">
              <a:spcBef>
                <a:spcPts val="0"/>
              </a:spcBef>
              <a:spcAft>
                <a:spcPts val="0"/>
              </a:spcAft>
              <a:buFont typeface="Arial" panose="020B0604020202020204" pitchFamily="34" charset="0"/>
              <a:buChar char="•"/>
              <a:defRPr/>
            </a:pPr>
            <a:r>
              <a:rPr lang="en-US" altLang="ja-JP" sz="1600" dirty="0">
                <a:solidFill>
                  <a:srgbClr val="0D0D0D"/>
                </a:solidFill>
                <a:latin typeface="メイリオ" panose="020B0604030504040204" pitchFamily="50" charset="-128"/>
                <a:ea typeface="メイリオ" panose="020B0604030504040204" pitchFamily="50" charset="-128"/>
              </a:rPr>
              <a:t>2026/08/11</a:t>
            </a:r>
            <a:r>
              <a:rPr lang="ja-JP" altLang="en-US" sz="1600" dirty="0">
                <a:solidFill>
                  <a:srgbClr val="0D0D0D"/>
                </a:solidFill>
                <a:latin typeface="メイリオ" panose="020B0604030504040204" pitchFamily="50" charset="-128"/>
                <a:ea typeface="メイリオ" panose="020B0604030504040204" pitchFamily="50" charset="-128"/>
              </a:rPr>
              <a:t> （火）山の日</a:t>
            </a:r>
            <a:endParaRPr lang="en-US" altLang="ja-JP" sz="1600" dirty="0">
              <a:solidFill>
                <a:srgbClr val="0D0D0D"/>
              </a:solidFill>
              <a:latin typeface="メイリオ" panose="020B0604030504040204" pitchFamily="50" charset="-128"/>
              <a:ea typeface="メイリオ" panose="020B0604030504040204" pitchFamily="50" charset="-128"/>
            </a:endParaRPr>
          </a:p>
          <a:p>
            <a:pPr marL="285750" indent="-285750" eaLnBrk="1" fontAlgn="auto" hangingPunct="1">
              <a:spcBef>
                <a:spcPts val="0"/>
              </a:spcBef>
              <a:spcAft>
                <a:spcPts val="0"/>
              </a:spcAft>
              <a:buFont typeface="Arial" panose="020B0604020202020204" pitchFamily="34" charset="0"/>
              <a:buChar char="•"/>
              <a:defRPr/>
            </a:pPr>
            <a:r>
              <a:rPr lang="en-US" altLang="ja-JP" sz="1600" dirty="0">
                <a:solidFill>
                  <a:srgbClr val="0D0D0D"/>
                </a:solidFill>
                <a:latin typeface="メイリオ" panose="020B0604030504040204" pitchFamily="50" charset="-128"/>
                <a:ea typeface="メイリオ" panose="020B0604030504040204" pitchFamily="50" charset="-128"/>
              </a:rPr>
              <a:t>2026/09/21</a:t>
            </a:r>
            <a:r>
              <a:rPr lang="ja-JP" altLang="en-US" sz="1600" dirty="0">
                <a:solidFill>
                  <a:srgbClr val="0D0D0D"/>
                </a:solidFill>
                <a:latin typeface="メイリオ" panose="020B0604030504040204" pitchFamily="50" charset="-128"/>
                <a:ea typeface="メイリオ" panose="020B0604030504040204" pitchFamily="50" charset="-128"/>
              </a:rPr>
              <a:t> （月）敬老の日</a:t>
            </a:r>
            <a:endParaRPr lang="en-US" altLang="ja-JP" sz="1600" dirty="0">
              <a:solidFill>
                <a:srgbClr val="0D0D0D"/>
              </a:solidFill>
              <a:latin typeface="メイリオ" panose="020B0604030504040204" pitchFamily="50" charset="-128"/>
              <a:ea typeface="メイリオ" panose="020B0604030504040204" pitchFamily="50" charset="-128"/>
            </a:endParaRPr>
          </a:p>
          <a:p>
            <a:pPr marL="285750" indent="-285750" eaLnBrk="1" fontAlgn="auto" hangingPunct="1">
              <a:spcBef>
                <a:spcPts val="0"/>
              </a:spcBef>
              <a:spcAft>
                <a:spcPts val="0"/>
              </a:spcAft>
              <a:buFont typeface="Arial" panose="020B0604020202020204" pitchFamily="34" charset="0"/>
              <a:buChar char="•"/>
              <a:defRPr/>
            </a:pPr>
            <a:r>
              <a:rPr lang="en-US" altLang="ja-JP" sz="1600" dirty="0">
                <a:solidFill>
                  <a:srgbClr val="0D0D0D"/>
                </a:solidFill>
                <a:latin typeface="メイリオ" panose="020B0604030504040204" pitchFamily="50" charset="-128"/>
                <a:ea typeface="メイリオ" panose="020B0604030504040204" pitchFamily="50" charset="-128"/>
              </a:rPr>
              <a:t>2026/09/22</a:t>
            </a:r>
            <a:r>
              <a:rPr lang="ja-JP" altLang="en-US" sz="1600" dirty="0">
                <a:solidFill>
                  <a:srgbClr val="0D0D0D"/>
                </a:solidFill>
                <a:latin typeface="メイリオ" panose="020B0604030504040204" pitchFamily="50" charset="-128"/>
                <a:ea typeface="メイリオ" panose="020B0604030504040204" pitchFamily="50" charset="-128"/>
              </a:rPr>
              <a:t> （火）振替休日</a:t>
            </a:r>
            <a:endParaRPr lang="en-US" altLang="ja-JP" sz="1600" dirty="0">
              <a:solidFill>
                <a:srgbClr val="0D0D0D"/>
              </a:solidFill>
              <a:latin typeface="メイリオ" panose="020B0604030504040204" pitchFamily="50" charset="-128"/>
              <a:ea typeface="メイリオ" panose="020B0604030504040204" pitchFamily="50" charset="-128"/>
            </a:endParaRPr>
          </a:p>
          <a:p>
            <a:pPr marL="285750" indent="-285750" eaLnBrk="1" fontAlgn="auto" hangingPunct="1">
              <a:spcBef>
                <a:spcPts val="0"/>
              </a:spcBef>
              <a:spcAft>
                <a:spcPts val="0"/>
              </a:spcAft>
              <a:buFont typeface="Arial" panose="020B0604020202020204" pitchFamily="34" charset="0"/>
              <a:buChar char="•"/>
              <a:defRPr/>
            </a:pPr>
            <a:r>
              <a:rPr lang="en-US" altLang="ja-JP" sz="1600" dirty="0">
                <a:solidFill>
                  <a:srgbClr val="0D0D0D"/>
                </a:solidFill>
                <a:latin typeface="メイリオ" panose="020B0604030504040204" pitchFamily="50" charset="-128"/>
                <a:ea typeface="メイリオ" panose="020B0604030504040204" pitchFamily="50" charset="-128"/>
              </a:rPr>
              <a:t>2026/09/23</a:t>
            </a:r>
            <a:r>
              <a:rPr lang="ja-JP" altLang="en-US" sz="1600" dirty="0">
                <a:solidFill>
                  <a:srgbClr val="0D0D0D"/>
                </a:solidFill>
                <a:latin typeface="メイリオ" panose="020B0604030504040204" pitchFamily="50" charset="-128"/>
                <a:ea typeface="メイリオ" panose="020B0604030504040204" pitchFamily="50" charset="-128"/>
              </a:rPr>
              <a:t> （水）秋分の日</a:t>
            </a:r>
            <a:endParaRPr lang="en-US" altLang="ja-JP" sz="1600" dirty="0">
              <a:solidFill>
                <a:srgbClr val="0D0D0D"/>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280911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B45461-2631-3437-2C01-997C4364F34E}"/>
            </a:ext>
          </a:extLst>
        </p:cNvPr>
        <p:cNvGrpSpPr/>
        <p:nvPr/>
      </p:nvGrpSpPr>
      <p:grpSpPr>
        <a:xfrm>
          <a:off x="0" y="0"/>
          <a:ext cx="0" cy="0"/>
          <a:chOff x="0" y="0"/>
          <a:chExt cx="0" cy="0"/>
        </a:xfrm>
      </p:grpSpPr>
      <p:sp>
        <p:nvSpPr>
          <p:cNvPr id="8" name="テキスト プレースホルダー 7">
            <a:extLst>
              <a:ext uri="{FF2B5EF4-FFF2-40B4-BE49-F238E27FC236}">
                <a16:creationId xmlns:a16="http://schemas.microsoft.com/office/drawing/2014/main" id="{9AE427A3-8BCD-9B8E-D6F1-1D18E955979A}"/>
              </a:ext>
            </a:extLst>
          </p:cNvPr>
          <p:cNvSpPr>
            <a:spLocks noGrp="1"/>
          </p:cNvSpPr>
          <p:nvPr>
            <p:ph type="body" sz="quarter" idx="20"/>
          </p:nvPr>
        </p:nvSpPr>
        <p:spPr/>
        <p:txBody>
          <a:bodyPr/>
          <a:lstStyle/>
          <a:p>
            <a:r>
              <a:rPr lang="en-US" altLang="ja-JP" dirty="0"/>
              <a:t>03</a:t>
            </a:r>
            <a:endParaRPr lang="ja-JP" altLang="en-US" dirty="0"/>
          </a:p>
        </p:txBody>
      </p:sp>
      <p:pic>
        <p:nvPicPr>
          <p:cNvPr id="5" name="図プレースホルダー 10" descr="アイコン&#10;&#10;自動的に生成された説明">
            <a:extLst>
              <a:ext uri="{FF2B5EF4-FFF2-40B4-BE49-F238E27FC236}">
                <a16:creationId xmlns:a16="http://schemas.microsoft.com/office/drawing/2014/main" id="{7D1464C7-B92E-DA22-09D4-44BACFF620A7}"/>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2995886"/>
            <a:ext cx="1586282" cy="1464484"/>
          </a:xfrm>
        </p:spPr>
      </p:pic>
      <p:sp>
        <p:nvSpPr>
          <p:cNvPr id="6" name="テキスト プレースホルダー 5">
            <a:extLst>
              <a:ext uri="{FF2B5EF4-FFF2-40B4-BE49-F238E27FC236}">
                <a16:creationId xmlns:a16="http://schemas.microsoft.com/office/drawing/2014/main" id="{7FE44D31-5EC7-F013-086F-E7FEA434AC48}"/>
              </a:ext>
            </a:extLst>
          </p:cNvPr>
          <p:cNvSpPr>
            <a:spLocks noGrp="1"/>
          </p:cNvSpPr>
          <p:nvPr>
            <p:ph type="body" sz="quarter" idx="19"/>
          </p:nvPr>
        </p:nvSpPr>
        <p:spPr>
          <a:xfrm>
            <a:off x="3335867" y="4678607"/>
            <a:ext cx="5943600" cy="543702"/>
          </a:xfrm>
        </p:spPr>
        <p:txBody>
          <a:bodyPr/>
          <a:lstStyle/>
          <a:p>
            <a:r>
              <a:rPr kumimoji="1" lang="ja-JP" altLang="en-US" sz="2000" dirty="0">
                <a:solidFill>
                  <a:srgbClr val="000048"/>
                </a:solidFill>
              </a:rPr>
              <a:t>掲載制限カテゴリー</a:t>
            </a:r>
          </a:p>
          <a:p>
            <a:r>
              <a:rPr kumimoji="1" lang="ja-JP" altLang="en-US" sz="2000" dirty="0">
                <a:solidFill>
                  <a:srgbClr val="000048"/>
                </a:solidFill>
              </a:rPr>
              <a:t>事前提案可否</a:t>
            </a:r>
          </a:p>
          <a:p>
            <a:r>
              <a:rPr kumimoji="1" lang="ja-JP" altLang="en-US" sz="2000" dirty="0">
                <a:solidFill>
                  <a:srgbClr val="000048"/>
                </a:solidFill>
              </a:rPr>
              <a:t>販売制限カテゴリー</a:t>
            </a:r>
          </a:p>
          <a:p>
            <a:r>
              <a:rPr kumimoji="1" lang="ja-JP" altLang="en-US" sz="2000" dirty="0">
                <a:solidFill>
                  <a:srgbClr val="000048"/>
                </a:solidFill>
              </a:rPr>
              <a:t>入稿規定</a:t>
            </a:r>
          </a:p>
          <a:p>
            <a:r>
              <a:rPr kumimoji="1" lang="ja-JP" altLang="en-US" sz="2000" dirty="0">
                <a:solidFill>
                  <a:srgbClr val="000048"/>
                </a:solidFill>
              </a:rPr>
              <a:t>入稿前審査</a:t>
            </a:r>
          </a:p>
        </p:txBody>
      </p:sp>
    </p:spTree>
    <p:extLst>
      <p:ext uri="{BB962C8B-B14F-4D97-AF65-F5344CB8AC3E}">
        <p14:creationId xmlns:p14="http://schemas.microsoft.com/office/powerpoint/2010/main" val="24000169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F0AE8F-DB31-27FC-ED7C-66F10017CF9B}"/>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46FCCDBC-3840-60B4-AC5C-5DB09054DF51}"/>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0DDFCAE6-4D7F-A788-A788-3420E3419F7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61226C90-A808-04C3-E63B-F1C400B3605B}"/>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掲載制限カテゴリー</a:t>
            </a:r>
            <a:endParaRPr kumimoji="1" lang="ja-JP" altLang="en-US" dirty="0">
              <a:solidFill>
                <a:srgbClr val="000048"/>
              </a:solidFill>
            </a:endParaRPr>
          </a:p>
        </p:txBody>
      </p:sp>
      <p:sp>
        <p:nvSpPr>
          <p:cNvPr id="14" name="正方形/長方形 13">
            <a:extLst>
              <a:ext uri="{FF2B5EF4-FFF2-40B4-BE49-F238E27FC236}">
                <a16:creationId xmlns:a16="http://schemas.microsoft.com/office/drawing/2014/main" id="{15DA21F6-FB29-1744-C733-F1B3AF519666}"/>
              </a:ext>
            </a:extLst>
          </p:cNvPr>
          <p:cNvSpPr/>
          <p:nvPr/>
        </p:nvSpPr>
        <p:spPr>
          <a:xfrm>
            <a:off x="7735365" y="5916783"/>
            <a:ext cx="4183422" cy="406265"/>
          </a:xfrm>
          <a:prstGeom prst="rect">
            <a:avLst/>
          </a:prstGeom>
        </p:spPr>
        <p:txBody>
          <a:bodyPr wrap="square" lIns="0" tIns="0" rIns="0" bIns="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a:t>
            </a:r>
            <a:r>
              <a:rPr kumimoji="0" lang="ja-JP" altLang="en-US" sz="800" b="0" i="0" u="none" strike="noStrike" kern="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の枠はホワイトリストで一部プロモーションで掲載可となる場合があります。</a:t>
            </a:r>
            <a:b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b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印のないカテゴリーは制限なしとなります。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SP</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 </a:t>
            </a: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15" name="正方形/長方形 14">
            <a:extLst>
              <a:ext uri="{FF2B5EF4-FFF2-40B4-BE49-F238E27FC236}">
                <a16:creationId xmlns:a16="http://schemas.microsoft.com/office/drawing/2014/main" id="{11C990CC-C268-2EF8-01C1-DEB71A0D8E58}"/>
              </a:ext>
            </a:extLst>
          </p:cNvPr>
          <p:cNvSpPr/>
          <p:nvPr/>
        </p:nvSpPr>
        <p:spPr>
          <a:xfrm>
            <a:off x="7880629" y="5927962"/>
            <a:ext cx="190338" cy="115018"/>
          </a:xfrm>
          <a:prstGeom prst="rect">
            <a:avLst/>
          </a:prstGeom>
          <a:solidFill>
            <a:srgbClr val="002AFF">
              <a:alpha val="9804"/>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sp>
        <p:nvSpPr>
          <p:cNvPr id="2" name="正方形/長方形 1">
            <a:extLst>
              <a:ext uri="{FF2B5EF4-FFF2-40B4-BE49-F238E27FC236}">
                <a16:creationId xmlns:a16="http://schemas.microsoft.com/office/drawing/2014/main" id="{A9834494-6F2B-55F2-308D-7959A85834FA}"/>
              </a:ext>
            </a:extLst>
          </p:cNvPr>
          <p:cNvSpPr/>
          <p:nvPr/>
        </p:nvSpPr>
        <p:spPr>
          <a:xfrm>
            <a:off x="4663863" y="411398"/>
            <a:ext cx="5121915" cy="261610"/>
          </a:xfrm>
          <a:prstGeom prst="rect">
            <a:avLst/>
          </a:prstGeom>
          <a:noFill/>
          <a:ln>
            <a:noFill/>
          </a:ln>
        </p:spPr>
        <p:txBody>
          <a:bodyPr wrap="none">
            <a:spAutoFit/>
          </a:bodyPr>
          <a:lstStyle/>
          <a:p>
            <a:pPr algn="ctr" eaLnBrk="1" fontAlgn="auto" hangingPunct="1">
              <a:spcBef>
                <a:spcPts val="0"/>
              </a:spcBef>
              <a:spcAft>
                <a:spcPts val="0"/>
              </a:spcAft>
              <a:defRPr/>
            </a:pPr>
            <a:r>
              <a:rPr lang="ja-JP" altLang="en-US" sz="1100" b="1" dirty="0">
                <a:solidFill>
                  <a:srgbClr val="002AFF"/>
                </a:solidFill>
                <a:latin typeface="メイリオ" panose="020B0604030504040204" pitchFamily="50" charset="-128"/>
                <a:ea typeface="メイリオ" panose="020B0604030504040204" pitchFamily="50" charset="-128"/>
              </a:rPr>
              <a:t>「健康・美容食品」カテゴリーのみ</a:t>
            </a:r>
            <a:r>
              <a:rPr lang="ja-JP" altLang="en-US" sz="1100" dirty="0">
                <a:solidFill>
                  <a:srgbClr val="002AFF"/>
                </a:solidFill>
                <a:latin typeface="メイリオ" panose="020B0604030504040204" pitchFamily="50" charset="-128"/>
                <a:ea typeface="メイリオ" panose="020B0604030504040204" pitchFamily="50" charset="-128"/>
              </a:rPr>
              <a:t>、</a:t>
            </a:r>
            <a:r>
              <a:rPr lang="ja-JP" altLang="en-US" sz="1100" b="1" dirty="0">
                <a:solidFill>
                  <a:srgbClr val="002AFF"/>
                </a:solidFill>
                <a:latin typeface="メイリオ" panose="020B0604030504040204" pitchFamily="50" charset="-128"/>
                <a:ea typeface="メイリオ" panose="020B0604030504040204" pitchFamily="50" charset="-128"/>
              </a:rPr>
              <a:t>事前提案可否確認が必須となります。</a:t>
            </a:r>
          </a:p>
        </p:txBody>
      </p:sp>
      <p:graphicFrame>
        <p:nvGraphicFramePr>
          <p:cNvPr id="9" name="表 8">
            <a:extLst>
              <a:ext uri="{FF2B5EF4-FFF2-40B4-BE49-F238E27FC236}">
                <a16:creationId xmlns:a16="http://schemas.microsoft.com/office/drawing/2014/main" id="{0307F685-3B63-796D-219F-B9C48DAF082C}"/>
              </a:ext>
            </a:extLst>
          </p:cNvPr>
          <p:cNvGraphicFramePr>
            <a:graphicFrameLocks noGrp="1"/>
          </p:cNvGraphicFramePr>
          <p:nvPr>
            <p:extLst>
              <p:ext uri="{D42A27DB-BD31-4B8C-83A1-F6EECF244321}">
                <p14:modId xmlns:p14="http://schemas.microsoft.com/office/powerpoint/2010/main" val="1045268003"/>
              </p:ext>
            </p:extLst>
          </p:nvPr>
        </p:nvGraphicFramePr>
        <p:xfrm>
          <a:off x="479425" y="840850"/>
          <a:ext cx="6530975" cy="5563680"/>
        </p:xfrm>
        <a:graphic>
          <a:graphicData uri="http://schemas.openxmlformats.org/drawingml/2006/table">
            <a:tbl>
              <a:tblPr firstCol="1" bandRow="1"/>
              <a:tblGrid>
                <a:gridCol w="3869055">
                  <a:extLst>
                    <a:ext uri="{9D8B030D-6E8A-4147-A177-3AD203B41FA5}">
                      <a16:colId xmlns:a16="http://schemas.microsoft.com/office/drawing/2014/main" val="792911817"/>
                    </a:ext>
                  </a:extLst>
                </a:gridCol>
                <a:gridCol w="894079">
                  <a:extLst>
                    <a:ext uri="{9D8B030D-6E8A-4147-A177-3AD203B41FA5}">
                      <a16:colId xmlns:a16="http://schemas.microsoft.com/office/drawing/2014/main" val="3057805663"/>
                    </a:ext>
                  </a:extLst>
                </a:gridCol>
                <a:gridCol w="873761">
                  <a:extLst>
                    <a:ext uri="{9D8B030D-6E8A-4147-A177-3AD203B41FA5}">
                      <a16:colId xmlns:a16="http://schemas.microsoft.com/office/drawing/2014/main" val="144534812"/>
                    </a:ext>
                  </a:extLst>
                </a:gridCol>
                <a:gridCol w="894080">
                  <a:extLst>
                    <a:ext uri="{9D8B030D-6E8A-4147-A177-3AD203B41FA5}">
                      <a16:colId xmlns:a16="http://schemas.microsoft.com/office/drawing/2014/main" val="503115189"/>
                    </a:ext>
                  </a:extLst>
                </a:gridCol>
              </a:tblGrid>
              <a:tr h="46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dirty="0">
                          <a:solidFill>
                            <a:schemeClr val="bg1"/>
                          </a:solidFill>
                        </a:rPr>
                        <a:t>カテゴリー名</a:t>
                      </a:r>
                      <a:endParaRPr kumimoji="1" lang="ja-JP" altLang="en-US" sz="900" b="1" dirty="0">
                        <a:solidFill>
                          <a:schemeClr val="bg1"/>
                        </a:solidFill>
                        <a:latin typeface="Meiryo" panose="020B0604030504040204" pitchFamily="34" charset="-128"/>
                        <a:ea typeface="Meiryo" panose="020B0604030504040204" pitchFamily="34" charset="-128"/>
                      </a:endParaRPr>
                    </a:p>
                  </a:txBody>
                  <a:tcPr marT="36000" marB="0"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bg1"/>
                          </a:solidFill>
                          <a:latin typeface="メイリオ"/>
                          <a:ea typeface="メイリオ"/>
                          <a:cs typeface="+mn-cs"/>
                        </a:rPr>
                        <a:t>Yahoo! JAPAN</a:t>
                      </a:r>
                      <a:r>
                        <a:rPr kumimoji="1" lang="ja-JP" altLang="en-US" sz="800" b="1" kern="1200" dirty="0">
                          <a:solidFill>
                            <a:schemeClr val="bg1"/>
                          </a:solidFill>
                          <a:latin typeface="メイリオ"/>
                          <a:ea typeface="メイリオ"/>
                          <a:cs typeface="+mn-cs"/>
                        </a:rPr>
                        <a:t>トップページ　トピックス</a:t>
                      </a:r>
                      <a:r>
                        <a:rPr kumimoji="1" lang="en-US" altLang="ja-JP" sz="800" b="1" kern="1200" dirty="0">
                          <a:solidFill>
                            <a:schemeClr val="bg1"/>
                          </a:solidFill>
                          <a:latin typeface="メイリオ"/>
                          <a:ea typeface="メイリオ"/>
                          <a:cs typeface="+mn-cs"/>
                        </a:rPr>
                        <a:t>PR</a:t>
                      </a:r>
                      <a:r>
                        <a:rPr kumimoji="1" lang="ja-JP" altLang="en-US" sz="800" b="1" kern="1200" dirty="0">
                          <a:solidFill>
                            <a:schemeClr val="bg1"/>
                          </a:solidFill>
                          <a:latin typeface="メイリオ"/>
                          <a:ea typeface="メイリオ"/>
                          <a:cs typeface="+mn-cs"/>
                        </a:rPr>
                        <a:t>　</a:t>
                      </a:r>
                      <a:r>
                        <a:rPr kumimoji="1" lang="en-US" altLang="ja-JP" sz="800" b="1" kern="1200" dirty="0">
                          <a:solidFill>
                            <a:schemeClr val="bg1"/>
                          </a:solidFill>
                          <a:latin typeface="メイリオ"/>
                          <a:ea typeface="メイリオ"/>
                          <a:cs typeface="+mn-cs"/>
                        </a:rPr>
                        <a:t>SP</a:t>
                      </a:r>
                      <a:endParaRPr kumimoji="1" lang="ja-JP" altLang="en-US" sz="800" b="1" kern="1200" dirty="0">
                        <a:solidFill>
                          <a:schemeClr val="bg1"/>
                        </a:solidFill>
                        <a:latin typeface="メイリオ"/>
                        <a:ea typeface="メイリオ"/>
                        <a:cs typeface="+mn-cs"/>
                      </a:endParaRPr>
                    </a:p>
                  </a:txBody>
                  <a:tcPr marL="45720" marR="45720" marT="3600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bg1"/>
                          </a:solidFill>
                          <a:latin typeface="メイリオ"/>
                          <a:ea typeface="メイリオ"/>
                          <a:cs typeface="+mn-cs"/>
                        </a:rPr>
                        <a:t>Yahoo! JAPAN</a:t>
                      </a:r>
                      <a:r>
                        <a:rPr kumimoji="1" lang="ja-JP" altLang="en-US" sz="800" b="1" kern="1200" dirty="0">
                          <a:solidFill>
                            <a:schemeClr val="bg1"/>
                          </a:solidFill>
                          <a:latin typeface="メイリオ"/>
                          <a:ea typeface="メイリオ"/>
                          <a:cs typeface="+mn-cs"/>
                        </a:rPr>
                        <a:t>トップページ　トピックス</a:t>
                      </a:r>
                      <a:r>
                        <a:rPr kumimoji="1" lang="en-US" altLang="ja-JP" sz="800" b="1" kern="1200" dirty="0">
                          <a:solidFill>
                            <a:schemeClr val="bg1"/>
                          </a:solidFill>
                          <a:latin typeface="メイリオ"/>
                          <a:ea typeface="メイリオ"/>
                          <a:cs typeface="+mn-cs"/>
                        </a:rPr>
                        <a:t>PR</a:t>
                      </a:r>
                      <a:r>
                        <a:rPr kumimoji="1" lang="ja-JP" altLang="en-US" sz="800" b="1" kern="1200" dirty="0">
                          <a:solidFill>
                            <a:schemeClr val="bg1"/>
                          </a:solidFill>
                          <a:latin typeface="メイリオ"/>
                          <a:ea typeface="メイリオ"/>
                          <a:cs typeface="+mn-cs"/>
                        </a:rPr>
                        <a:t>　</a:t>
                      </a:r>
                      <a:r>
                        <a:rPr kumimoji="1" lang="en-US" altLang="ja-JP" sz="800" b="1" kern="1200" dirty="0">
                          <a:solidFill>
                            <a:schemeClr val="bg1"/>
                          </a:solidFill>
                          <a:latin typeface="メイリオ"/>
                          <a:ea typeface="メイリオ"/>
                          <a:cs typeface="+mn-cs"/>
                        </a:rPr>
                        <a:t>MD</a:t>
                      </a:r>
                      <a:endParaRPr kumimoji="1" lang="ja-JP" altLang="en-US" sz="800" b="1" kern="1200" dirty="0">
                        <a:solidFill>
                          <a:schemeClr val="bg1"/>
                        </a:solidFill>
                        <a:latin typeface="メイリオ"/>
                        <a:ea typeface="メイリオ"/>
                        <a:cs typeface="+mn-cs"/>
                      </a:endParaRPr>
                    </a:p>
                  </a:txBody>
                  <a:tcPr marL="45720" marR="45720" marT="3600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bg1"/>
                          </a:solidFill>
                          <a:latin typeface="メイリオ"/>
                          <a:ea typeface="メイリオ"/>
                          <a:cs typeface="+mn-cs"/>
                        </a:rPr>
                        <a:t>Yahoo! JAPAN</a:t>
                      </a:r>
                      <a:r>
                        <a:rPr kumimoji="1" lang="ja-JP" altLang="en-US" sz="800" b="1" kern="1200" dirty="0">
                          <a:solidFill>
                            <a:schemeClr val="bg1"/>
                          </a:solidFill>
                          <a:latin typeface="メイリオ"/>
                          <a:ea typeface="メイリオ"/>
                          <a:cs typeface="+mn-cs"/>
                        </a:rPr>
                        <a:t>トップページ　トピックス</a:t>
                      </a:r>
                      <a:r>
                        <a:rPr kumimoji="1" lang="en-US" altLang="ja-JP" sz="800" b="1" kern="1200" dirty="0">
                          <a:solidFill>
                            <a:schemeClr val="bg1"/>
                          </a:solidFill>
                          <a:latin typeface="メイリオ"/>
                          <a:ea typeface="メイリオ"/>
                          <a:cs typeface="+mn-cs"/>
                        </a:rPr>
                        <a:t>PR</a:t>
                      </a:r>
                      <a:r>
                        <a:rPr kumimoji="1" lang="ja-JP" altLang="en-US" sz="800" b="1" kern="1200" dirty="0">
                          <a:solidFill>
                            <a:schemeClr val="bg1"/>
                          </a:solidFill>
                          <a:latin typeface="メイリオ"/>
                          <a:ea typeface="メイリオ"/>
                          <a:cs typeface="+mn-cs"/>
                        </a:rPr>
                        <a:t>　</a:t>
                      </a:r>
                      <a:r>
                        <a:rPr kumimoji="1" lang="en-US" altLang="ja-JP" sz="800" b="1" kern="1200" dirty="0">
                          <a:solidFill>
                            <a:schemeClr val="bg1"/>
                          </a:solidFill>
                          <a:latin typeface="メイリオ"/>
                          <a:ea typeface="メイリオ"/>
                          <a:cs typeface="+mn-cs"/>
                        </a:rPr>
                        <a:t>PC</a:t>
                      </a:r>
                      <a:endParaRPr kumimoji="1" lang="ja-JP" altLang="en-US" sz="800" b="1" kern="1200" dirty="0">
                        <a:solidFill>
                          <a:schemeClr val="bg1"/>
                        </a:solidFill>
                        <a:latin typeface="メイリオ"/>
                        <a:ea typeface="メイリオ"/>
                        <a:cs typeface="+mn-cs"/>
                      </a:endParaRPr>
                    </a:p>
                  </a:txBody>
                  <a:tcPr marL="45720" marR="45720" marT="3600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アルコール飲料</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rgbClr val="0D0D0D"/>
                          </a:solidFill>
                          <a:effectLst/>
                          <a:latin typeface="Meiryo"/>
                          <a:ea typeface="Meiryo"/>
                        </a:rPr>
                        <a:t>　</a:t>
                      </a:r>
                      <a:endParaRPr lang="ja-JP" altLang="en-US" sz="7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rgbClr val="0D0D0D"/>
                          </a:solidFill>
                          <a:effectLst/>
                          <a:latin typeface="Meiryo"/>
                          <a:ea typeface="Meiryo"/>
                        </a:rPr>
                        <a:t>　</a:t>
                      </a:r>
                      <a:endParaRPr lang="ja-JP" altLang="en-US" sz="7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a:solidFill>
                            <a:srgbClr val="0D0D0D"/>
                          </a:solidFill>
                          <a:effectLst/>
                          <a:latin typeface="Meiryo"/>
                          <a:ea typeface="Meiryo"/>
                        </a:rPr>
                        <a:t>　</a:t>
                      </a:r>
                      <a:endParaRPr lang="ja-JP" altLang="en-US" sz="7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509047038"/>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宝くじ（国内）</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rgbClr val="0D0D0D"/>
                          </a:solidFill>
                          <a:effectLst/>
                          <a:latin typeface="Meiryo"/>
                          <a:ea typeface="Meiryo"/>
                        </a:rPr>
                        <a:t>　</a:t>
                      </a:r>
                      <a:endParaRPr lang="ja-JP" altLang="en-US" sz="7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rgbClr val="0D0D0D"/>
                          </a:solidFill>
                          <a:effectLst/>
                          <a:latin typeface="Meiryo"/>
                          <a:ea typeface="Meiryo"/>
                        </a:rPr>
                        <a:t>　</a:t>
                      </a:r>
                      <a:endParaRPr lang="ja-JP" altLang="en-US" sz="7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a:solidFill>
                            <a:srgbClr val="0D0D0D"/>
                          </a:solidFill>
                          <a:effectLst/>
                          <a:latin typeface="Meiryo"/>
                          <a:ea typeface="Meiryo"/>
                        </a:rPr>
                        <a:t>　</a:t>
                      </a:r>
                      <a:endParaRPr lang="ja-JP" altLang="en-US" sz="7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205067978"/>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公営ギャンブル</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rgbClr val="0D0D0D"/>
                          </a:solidFill>
                          <a:effectLst/>
                          <a:latin typeface="Meiryo"/>
                          <a:ea typeface="Meiryo"/>
                        </a:rPr>
                        <a:t>　</a:t>
                      </a:r>
                      <a:endParaRPr lang="ja-JP" altLang="en-US" sz="7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rgbClr val="0D0D0D"/>
                          </a:solidFill>
                          <a:effectLst/>
                          <a:latin typeface="Meiryo"/>
                          <a:ea typeface="Meiryo"/>
                        </a:rPr>
                        <a:t>　</a:t>
                      </a:r>
                      <a:endParaRPr lang="ja-JP" altLang="en-US" sz="7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a:solidFill>
                            <a:srgbClr val="0D0D0D"/>
                          </a:solidFill>
                          <a:effectLst/>
                          <a:latin typeface="Meiryo"/>
                          <a:ea typeface="Meiryo"/>
                        </a:rPr>
                        <a:t>　</a:t>
                      </a:r>
                      <a:endParaRPr lang="ja-JP" altLang="en-US" sz="7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16567869"/>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ギャンブル（公営競技除く）</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67268695"/>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パチンコ・スロット</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628964"/>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銀行</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50117590"/>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金融サービス・情報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541138105"/>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クレジットカード</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94366260"/>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ローン</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034750592"/>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消費者金融</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r>
                        <a:rPr lang="ja-JP" altLang="en-US" sz="900" b="1" u="none" strike="noStrike">
                          <a:solidFill>
                            <a:srgbClr val="0D0D0D"/>
                          </a:solidFill>
                          <a:effectLst/>
                          <a:latin typeface="Meiryo" panose="020B0604030504040204" pitchFamily="34" charset="-128"/>
                          <a:ea typeface="Meiryo" panose="020B0604030504040204" pitchFamily="34" charset="-128"/>
                        </a:rPr>
                        <a:t>　</a:t>
                      </a:r>
                      <a:endParaRPr lang="ja-JP" altLang="en-US"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a:solidFill>
                            <a:srgbClr val="0D0D0D"/>
                          </a:solidFill>
                          <a:effectLst/>
                          <a:latin typeface="Meiryo" panose="020B0604030504040204" pitchFamily="34" charset="-128"/>
                          <a:ea typeface="Meiryo" panose="020B0604030504040204" pitchFamily="34" charset="-128"/>
                        </a:rPr>
                        <a:t>×</a:t>
                      </a:r>
                      <a:r>
                        <a:rPr lang="ja-JP" altLang="en-US" sz="900" b="1" u="none" strike="noStrike">
                          <a:solidFill>
                            <a:srgbClr val="0D0D0D"/>
                          </a:solidFill>
                          <a:effectLst/>
                          <a:latin typeface="Meiryo" panose="020B0604030504040204" pitchFamily="34" charset="-128"/>
                          <a:ea typeface="Meiryo" panose="020B0604030504040204" pitchFamily="34" charset="-128"/>
                        </a:rPr>
                        <a:t>　</a:t>
                      </a:r>
                      <a:endParaRPr lang="ja-JP" altLang="en-US"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601219410"/>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消費者向無担保貸金業者（銀行グループ・上場企業を除く）、商工ローン</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197840892"/>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保険</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252025979"/>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証券・投資</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247669965"/>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法務・税務</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751516483"/>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dirty="0">
                          <a:solidFill>
                            <a:schemeClr val="bg1"/>
                          </a:solidFill>
                          <a:effectLst/>
                          <a:latin typeface="Meiryo" panose="020B0604030504040204" pitchFamily="34" charset="-128"/>
                          <a:ea typeface="Meiryo" panose="020B0604030504040204" pitchFamily="34" charset="-128"/>
                        </a:rPr>
                        <a:t>医療（保険外治療）</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251199972"/>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レーシック・美容整形・美容外科・美容皮膚科</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479615484"/>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美容エステティックサロン（医療脱毛・増毛育毛サービス除く）</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914959637"/>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発毛・育毛・増毛・かつらサービス</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362951679"/>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妊娠・不妊情報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02AFF"/>
                          </a:solidFill>
                          <a:effectLst/>
                          <a:latin typeface="Meiryo"/>
                          <a:ea typeface="Meiryo"/>
                        </a:rPr>
                        <a:t>×</a:t>
                      </a:r>
                      <a:endParaRPr lang="en-US" altLang="ja-JP" sz="900" b="1" i="0" u="none" strike="noStrike" dirty="0">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02AFF"/>
                          </a:solidFill>
                          <a:effectLst/>
                          <a:latin typeface="Meiryo"/>
                          <a:ea typeface="Meiryo"/>
                        </a:rPr>
                        <a:t>×</a:t>
                      </a:r>
                      <a:endParaRPr lang="en-US" altLang="ja-JP" sz="900" b="1" i="0" u="none" strike="noStrike" dirty="0">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02AFF"/>
                          </a:solidFill>
                          <a:effectLst/>
                          <a:latin typeface="Meiryo"/>
                          <a:ea typeface="Meiryo"/>
                        </a:rPr>
                        <a:t>×</a:t>
                      </a:r>
                      <a:endParaRPr lang="en-US" altLang="ja-JP" sz="900" b="1" i="0" u="none" strike="noStrike" dirty="0">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1594083045"/>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治験</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145858479"/>
                  </a:ext>
                </a:extLst>
              </a:tr>
            </a:tbl>
          </a:graphicData>
        </a:graphic>
      </p:graphicFrame>
    </p:spTree>
    <p:extLst>
      <p:ext uri="{BB962C8B-B14F-4D97-AF65-F5344CB8AC3E}">
        <p14:creationId xmlns:p14="http://schemas.microsoft.com/office/powerpoint/2010/main" val="4468330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615F87-9C5D-CF63-AE49-D4ED20A89DF0}"/>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63FBC023-5879-E568-C423-278E1331141B}"/>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56B6707C-FF7C-DAD2-B8AA-4ECB0B8157F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E94AA79C-175B-D7E4-E32D-9E7784B09465}"/>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掲載制限カテゴリー</a:t>
            </a:r>
            <a:endParaRPr kumimoji="1" lang="ja-JP" altLang="en-US" dirty="0">
              <a:solidFill>
                <a:srgbClr val="000048"/>
              </a:solidFill>
            </a:endParaRPr>
          </a:p>
        </p:txBody>
      </p:sp>
      <p:sp>
        <p:nvSpPr>
          <p:cNvPr id="2" name="正方形/長方形 1">
            <a:extLst>
              <a:ext uri="{FF2B5EF4-FFF2-40B4-BE49-F238E27FC236}">
                <a16:creationId xmlns:a16="http://schemas.microsoft.com/office/drawing/2014/main" id="{8ADAC658-DDAC-6458-32DF-D22A75330B2F}"/>
              </a:ext>
            </a:extLst>
          </p:cNvPr>
          <p:cNvSpPr/>
          <p:nvPr/>
        </p:nvSpPr>
        <p:spPr>
          <a:xfrm>
            <a:off x="4663863" y="411398"/>
            <a:ext cx="5121915" cy="261610"/>
          </a:xfrm>
          <a:prstGeom prst="rect">
            <a:avLst/>
          </a:prstGeom>
          <a:noFill/>
          <a:ln>
            <a:noFill/>
          </a:ln>
        </p:spPr>
        <p:txBody>
          <a:bodyPr wrap="none">
            <a:spAutoFit/>
          </a:bodyPr>
          <a:lstStyle/>
          <a:p>
            <a:pPr algn="ctr" eaLnBrk="1" fontAlgn="auto" hangingPunct="1">
              <a:spcBef>
                <a:spcPts val="0"/>
              </a:spcBef>
              <a:spcAft>
                <a:spcPts val="0"/>
              </a:spcAft>
              <a:defRPr/>
            </a:pPr>
            <a:r>
              <a:rPr lang="ja-JP" altLang="en-US" sz="1100" b="1" dirty="0">
                <a:solidFill>
                  <a:srgbClr val="002AFF"/>
                </a:solidFill>
                <a:latin typeface="メイリオ" panose="020B0604030504040204" pitchFamily="50" charset="-128"/>
                <a:ea typeface="メイリオ" panose="020B0604030504040204" pitchFamily="50" charset="-128"/>
              </a:rPr>
              <a:t>「健康・美容食品」カテゴリーのみ</a:t>
            </a:r>
            <a:r>
              <a:rPr lang="ja-JP" altLang="en-US" sz="1100" dirty="0">
                <a:solidFill>
                  <a:srgbClr val="002AFF"/>
                </a:solidFill>
                <a:latin typeface="メイリオ" panose="020B0604030504040204" pitchFamily="50" charset="-128"/>
                <a:ea typeface="メイリオ" panose="020B0604030504040204" pitchFamily="50" charset="-128"/>
              </a:rPr>
              <a:t>、</a:t>
            </a:r>
            <a:r>
              <a:rPr lang="ja-JP" altLang="en-US" sz="1100" b="1" dirty="0">
                <a:solidFill>
                  <a:srgbClr val="002AFF"/>
                </a:solidFill>
                <a:latin typeface="メイリオ" panose="020B0604030504040204" pitchFamily="50" charset="-128"/>
                <a:ea typeface="メイリオ" panose="020B0604030504040204" pitchFamily="50" charset="-128"/>
              </a:rPr>
              <a:t>事前提案可否確認が必須となります。</a:t>
            </a:r>
          </a:p>
        </p:txBody>
      </p:sp>
      <p:sp>
        <p:nvSpPr>
          <p:cNvPr id="4" name="テキスト ボックス 3">
            <a:extLst>
              <a:ext uri="{FF2B5EF4-FFF2-40B4-BE49-F238E27FC236}">
                <a16:creationId xmlns:a16="http://schemas.microsoft.com/office/drawing/2014/main" id="{7264DD0E-C0FD-6211-D2A1-C58FCD088448}"/>
              </a:ext>
            </a:extLst>
          </p:cNvPr>
          <p:cNvSpPr txBox="1"/>
          <p:nvPr/>
        </p:nvSpPr>
        <p:spPr>
          <a:xfrm>
            <a:off x="7425548" y="1003165"/>
            <a:ext cx="4443364" cy="4655121"/>
          </a:xfrm>
          <a:prstGeom prst="rect">
            <a:avLst/>
          </a:prstGeom>
          <a:noFill/>
        </p:spPr>
        <p:txBody>
          <a:bodyPr wrap="square" rtlCol="0">
            <a:spAutoFit/>
          </a:bodyPr>
          <a:lstStyle/>
          <a:p>
            <a:pPr eaLnBrk="1" fontAlgn="auto" hangingPunct="1">
              <a:spcBef>
                <a:spcPts val="0"/>
              </a:spcBef>
              <a:spcAft>
                <a:spcPts val="0"/>
              </a:spcAft>
              <a:defRPr/>
            </a:pPr>
            <a:r>
              <a:rPr lang="en-US" altLang="ja-JP" sz="900" dirty="0">
                <a:solidFill>
                  <a:srgbClr val="0D0D0D"/>
                </a:solidFill>
                <a:latin typeface="メイリオ" panose="020B0604030504040204" pitchFamily="50" charset="-128"/>
                <a:ea typeface="メイリオ" panose="020B0604030504040204" pitchFamily="50" charset="-128"/>
              </a:rPr>
              <a:t>※1</a:t>
            </a:r>
            <a:r>
              <a:rPr lang="ja-JP" altLang="en-US" sz="900" dirty="0">
                <a:solidFill>
                  <a:srgbClr val="0D0D0D"/>
                </a:solidFill>
                <a:latin typeface="メイリオ" panose="020B0604030504040204" pitchFamily="50" charset="-128"/>
                <a:ea typeface="メイリオ" panose="020B0604030504040204" pitchFamily="50" charset="-128"/>
              </a:rPr>
              <a:t>　「健康・美容食品」カテゴリーについて</a:t>
            </a:r>
            <a:endParaRPr lang="en-US" altLang="ja-JP" sz="9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en-US" altLang="ja-JP" sz="105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en-US" altLang="ja-JP" sz="1000" b="1" dirty="0">
                <a:solidFill>
                  <a:srgbClr val="0D0D0D"/>
                </a:solidFill>
                <a:latin typeface="メイリオ" panose="020B0604030504040204" pitchFamily="50" charset="-128"/>
                <a:ea typeface="メイリオ" panose="020B0604030504040204" pitchFamily="50" charset="-128"/>
              </a:rPr>
              <a:t>【</a:t>
            </a:r>
            <a:r>
              <a:rPr lang="ja-JP" altLang="en-US" sz="1000" b="1" dirty="0">
                <a:solidFill>
                  <a:srgbClr val="0D0D0D"/>
                </a:solidFill>
                <a:latin typeface="メイリオ" panose="020B0604030504040204" pitchFamily="50" charset="-128"/>
                <a:ea typeface="メイリオ" panose="020B0604030504040204" pitchFamily="50" charset="-128"/>
              </a:rPr>
              <a:t>商材について</a:t>
            </a:r>
            <a:r>
              <a:rPr lang="en-US" altLang="ja-JP" sz="1000" b="1" dirty="0">
                <a:solidFill>
                  <a:srgbClr val="0D0D0D"/>
                </a:solidFill>
                <a:latin typeface="メイリオ" panose="020B0604030504040204" pitchFamily="50" charset="-128"/>
                <a:ea typeface="メイリオ" panose="020B0604030504040204" pitchFamily="50" charset="-128"/>
              </a:rPr>
              <a:t>】</a:t>
            </a:r>
          </a:p>
          <a:p>
            <a:pPr eaLnBrk="1" fontAlgn="auto" hangingPunct="1">
              <a:spcBef>
                <a:spcPts val="0"/>
              </a:spcBef>
              <a:spcAft>
                <a:spcPts val="0"/>
              </a:spcAft>
              <a:defRPr/>
            </a:pPr>
            <a:r>
              <a:rPr lang="ja-JP" altLang="en-US" sz="1000" dirty="0">
                <a:solidFill>
                  <a:srgbClr val="0D0D0D"/>
                </a:solidFill>
                <a:latin typeface="メイリオ" panose="020B0604030504040204" pitchFamily="50" charset="-128"/>
                <a:ea typeface="メイリオ" panose="020B0604030504040204" pitchFamily="50" charset="-128"/>
              </a:rPr>
              <a:t>健康・美容食品のうち、カプセル、錠剤、タブレット、丸剤、粉末、顆粒、液状、ゼリー等のいわゆるサプリメント商材は掲載不可。</a:t>
            </a:r>
            <a:br>
              <a:rPr lang="ja-JP" altLang="en-US" sz="1000" dirty="0">
                <a:solidFill>
                  <a:srgbClr val="0D0D0D"/>
                </a:solidFill>
                <a:latin typeface="メイリオ" panose="020B0604030504040204" pitchFamily="50" charset="-128"/>
                <a:ea typeface="メイリオ" panose="020B0604030504040204" pitchFamily="50" charset="-128"/>
              </a:rPr>
            </a:br>
            <a:r>
              <a:rPr lang="ja-JP" altLang="en-US" sz="1000" i="1" dirty="0">
                <a:solidFill>
                  <a:srgbClr val="0D0D0D"/>
                </a:solidFill>
                <a:latin typeface="メイリオ" panose="020B0604030504040204" pitchFamily="50" charset="-128"/>
                <a:ea typeface="メイリオ" panose="020B0604030504040204" pitchFamily="50" charset="-128"/>
              </a:rPr>
              <a:t>栄養ドリンク・美容ドリンクは一律掲載不可。</a:t>
            </a:r>
            <a:br>
              <a:rPr lang="ja-JP" altLang="en-US" sz="1000" dirty="0">
                <a:solidFill>
                  <a:srgbClr val="0D0D0D"/>
                </a:solidFill>
                <a:latin typeface="メイリオ" panose="020B0604030504040204" pitchFamily="50" charset="-128"/>
                <a:ea typeface="メイリオ" panose="020B0604030504040204" pitchFamily="50" charset="-128"/>
              </a:rPr>
            </a:br>
            <a:r>
              <a:rPr lang="ja-JP" altLang="en-US" sz="1000" dirty="0">
                <a:solidFill>
                  <a:srgbClr val="0D0D0D"/>
                </a:solidFill>
                <a:latin typeface="メイリオ" panose="020B0604030504040204" pitchFamily="50" charset="-128"/>
                <a:ea typeface="メイリオ" panose="020B0604030504040204" pitchFamily="50" charset="-128"/>
              </a:rPr>
              <a:t>サプリメント、</a:t>
            </a:r>
            <a:r>
              <a:rPr lang="ja-JP" altLang="en-US" sz="1000" i="1" dirty="0">
                <a:solidFill>
                  <a:srgbClr val="0D0D0D"/>
                </a:solidFill>
                <a:latin typeface="メイリオ" panose="020B0604030504040204" pitchFamily="50" charset="-128"/>
                <a:ea typeface="メイリオ" panose="020B0604030504040204" pitchFamily="50" charset="-128"/>
              </a:rPr>
              <a:t>栄養ドリンク・美容ドリンク</a:t>
            </a:r>
            <a:r>
              <a:rPr lang="ja-JP" altLang="en-US" sz="1000" dirty="0">
                <a:solidFill>
                  <a:srgbClr val="0D0D0D"/>
                </a:solidFill>
                <a:latin typeface="メイリオ" panose="020B0604030504040204" pitchFamily="50" charset="-128"/>
                <a:ea typeface="メイリオ" panose="020B0604030504040204" pitchFamily="50" charset="-128"/>
              </a:rPr>
              <a:t>以外の一部の商材（機能性表示食品、栄養機能食品、特定保健用食品、その他弊社が掲載可と判断した健康食品）のみ掲載可。</a:t>
            </a:r>
            <a:endParaRPr lang="en-US" altLang="ja-JP" sz="10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en-US" altLang="ja-JP" sz="10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1000" dirty="0">
                <a:solidFill>
                  <a:srgbClr val="0D0D0D"/>
                </a:solidFill>
                <a:latin typeface="メイリオ" panose="020B0604030504040204" pitchFamily="50" charset="-128"/>
                <a:ea typeface="メイリオ" panose="020B0604030504040204" pitchFamily="50" charset="-128"/>
              </a:rPr>
              <a:t>■広告クリエイティブ、リンク先サイトに適用となる基準の詳細については、入稿規定を参照ください。</a:t>
            </a:r>
            <a:endParaRPr lang="en-US" altLang="ja-JP" sz="10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1000" dirty="0">
                <a:solidFill>
                  <a:srgbClr val="0D0D0D"/>
                </a:solidFill>
                <a:latin typeface="メイリオ" panose="020B0604030504040204" pitchFamily="50" charset="-128"/>
                <a:ea typeface="メイリオ" panose="020B0604030504040204" pitchFamily="50" charset="-128"/>
              </a:rPr>
              <a:t>また、広告掲載基準を遵守する必要があります。</a:t>
            </a:r>
          </a:p>
          <a:p>
            <a:pPr eaLnBrk="1" fontAlgn="auto" hangingPunct="1">
              <a:spcBef>
                <a:spcPts val="0"/>
              </a:spcBef>
              <a:spcAft>
                <a:spcPts val="0"/>
              </a:spcAft>
              <a:defRPr/>
            </a:pPr>
            <a:endParaRPr lang="en-US" altLang="ja-JP" sz="10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en-US" altLang="ja-JP" sz="1000" u="sng"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en-US" altLang="ja-JP" sz="1000" b="1" dirty="0">
                <a:solidFill>
                  <a:srgbClr val="0D0D0D"/>
                </a:solidFill>
                <a:latin typeface="メイリオ" panose="020B0604030504040204" pitchFamily="50" charset="-128"/>
                <a:ea typeface="メイリオ" panose="020B0604030504040204" pitchFamily="50" charset="-128"/>
              </a:rPr>
              <a:t>【</a:t>
            </a:r>
            <a:r>
              <a:rPr lang="ja-JP" altLang="en-US" sz="1000" b="1" dirty="0">
                <a:solidFill>
                  <a:srgbClr val="0D0D0D"/>
                </a:solidFill>
                <a:latin typeface="メイリオ" panose="020B0604030504040204" pitchFamily="50" charset="-128"/>
                <a:ea typeface="メイリオ" panose="020B0604030504040204" pitchFamily="50" charset="-128"/>
              </a:rPr>
              <a:t>クリエイティブ・リンク先サイトについて</a:t>
            </a:r>
            <a:r>
              <a:rPr lang="en-US" altLang="ja-JP" sz="1000" b="1" dirty="0">
                <a:solidFill>
                  <a:srgbClr val="0D0D0D"/>
                </a:solidFill>
                <a:latin typeface="メイリオ" panose="020B0604030504040204" pitchFamily="50" charset="-128"/>
                <a:ea typeface="メイリオ" panose="020B0604030504040204" pitchFamily="50" charset="-128"/>
              </a:rPr>
              <a:t>】</a:t>
            </a:r>
          </a:p>
          <a:p>
            <a:pPr eaLnBrk="1" fontAlgn="auto" hangingPunct="1">
              <a:spcBef>
                <a:spcPts val="0"/>
              </a:spcBef>
              <a:spcAft>
                <a:spcPts val="0"/>
              </a:spcAft>
              <a:defRPr/>
            </a:pPr>
            <a:r>
              <a:rPr lang="ja-JP" altLang="en-US" sz="800" u="sng" dirty="0">
                <a:solidFill>
                  <a:srgbClr val="0D0D0D"/>
                </a:solidFill>
                <a:latin typeface="メイリオ" panose="020B0604030504040204" pitchFamily="50" charset="-128"/>
                <a:ea typeface="メイリオ" panose="020B0604030504040204" pitchFamily="50" charset="-128"/>
              </a:rPr>
              <a:t>入稿規定　クリエイティブ・リンク先サイトの表現規制について　より一部抜粋</a:t>
            </a:r>
          </a:p>
          <a:p>
            <a:pPr eaLnBrk="1" fontAlgn="auto" hangingPunct="1">
              <a:spcBef>
                <a:spcPts val="0"/>
              </a:spcBef>
              <a:spcAft>
                <a:spcPts val="0"/>
              </a:spcAft>
              <a:defRPr/>
            </a:pPr>
            <a:endParaRPr lang="ja-JP" altLang="en-US" sz="10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1000" dirty="0">
                <a:solidFill>
                  <a:srgbClr val="0D0D0D"/>
                </a:solidFill>
                <a:latin typeface="メイリオ" panose="020B0604030504040204" pitchFamily="50" charset="-128"/>
                <a:ea typeface="メイリオ" panose="020B0604030504040204" pitchFamily="50" charset="-128"/>
              </a:rPr>
              <a:t>健康食品</a:t>
            </a:r>
            <a:r>
              <a:rPr lang="en-US" altLang="ja-JP" sz="1000" dirty="0">
                <a:solidFill>
                  <a:srgbClr val="0D0D0D"/>
                </a:solidFill>
                <a:latin typeface="メイリオ" panose="020B0604030504040204" pitchFamily="50" charset="-128"/>
                <a:ea typeface="メイリオ" panose="020B0604030504040204" pitchFamily="50" charset="-128"/>
              </a:rPr>
              <a:t>(※2)</a:t>
            </a:r>
            <a:r>
              <a:rPr lang="ja-JP" altLang="en-US" sz="1000" dirty="0">
                <a:solidFill>
                  <a:srgbClr val="0D0D0D"/>
                </a:solidFill>
                <a:latin typeface="メイリオ" panose="020B0604030504040204" pitchFamily="50" charset="-128"/>
                <a:ea typeface="メイリオ" panose="020B0604030504040204" pitchFamily="50" charset="-128"/>
              </a:rPr>
              <a:t>、医薬品、医薬部外品、化粧品においては、以下を遵守してください。</a:t>
            </a:r>
            <a:endParaRPr lang="en-US" altLang="ja-JP" sz="10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ja-JP" altLang="en-US" sz="10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1000" dirty="0">
                <a:solidFill>
                  <a:srgbClr val="0D0D0D"/>
                </a:solidFill>
                <a:latin typeface="メイリオ" panose="020B0604030504040204" pitchFamily="50" charset="-128"/>
                <a:ea typeface="メイリオ" panose="020B0604030504040204" pitchFamily="50" charset="-128"/>
              </a:rPr>
              <a:t>・クリエイティブ・リンク先サイトでは以下のような訴求、表現はできません。</a:t>
            </a:r>
          </a:p>
          <a:p>
            <a:pPr eaLnBrk="1" fontAlgn="auto" hangingPunct="1">
              <a:spcBef>
                <a:spcPts val="0"/>
              </a:spcBef>
              <a:spcAft>
                <a:spcPts val="0"/>
              </a:spcAft>
              <a:defRPr/>
            </a:pPr>
            <a:r>
              <a:rPr lang="ja-JP" altLang="en-US" sz="1000" dirty="0">
                <a:solidFill>
                  <a:srgbClr val="0D0D0D"/>
                </a:solidFill>
                <a:latin typeface="メイリオ" panose="020B0604030504040204" pitchFamily="50" charset="-128"/>
                <a:ea typeface="メイリオ" panose="020B0604030504040204" pitchFamily="50" charset="-128"/>
              </a:rPr>
              <a:t>　　</a:t>
            </a:r>
            <a:r>
              <a:rPr lang="en-US" altLang="ja-JP" sz="1000" dirty="0">
                <a:solidFill>
                  <a:srgbClr val="0D0D0D"/>
                </a:solidFill>
                <a:latin typeface="メイリオ" panose="020B0604030504040204" pitchFamily="50" charset="-128"/>
                <a:ea typeface="メイリオ" panose="020B0604030504040204" pitchFamily="50" charset="-128"/>
              </a:rPr>
              <a:t>‐</a:t>
            </a:r>
            <a:r>
              <a:rPr lang="ja-JP" altLang="en-US" sz="1000" dirty="0">
                <a:solidFill>
                  <a:srgbClr val="0D0D0D"/>
                </a:solidFill>
                <a:latin typeface="メイリオ" panose="020B0604030504040204" pitchFamily="50" charset="-128"/>
                <a:ea typeface="メイリオ" panose="020B0604030504040204" pitchFamily="50" charset="-128"/>
              </a:rPr>
              <a:t>アンケート、抽選当選、モニター、サンプル提供、定期購入、プレゼント、口コミ投稿、期間・個数・対象者を限定しているもの</a:t>
            </a:r>
          </a:p>
          <a:p>
            <a:pPr eaLnBrk="1" fontAlgn="auto" hangingPunct="1">
              <a:spcBef>
                <a:spcPts val="0"/>
              </a:spcBef>
              <a:spcAft>
                <a:spcPts val="0"/>
              </a:spcAft>
              <a:defRPr/>
            </a:pPr>
            <a:endParaRPr lang="ja-JP" altLang="en-US" sz="10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1000" dirty="0">
                <a:solidFill>
                  <a:srgbClr val="0D0D0D"/>
                </a:solidFill>
                <a:latin typeface="メイリオ" panose="020B0604030504040204" pitchFamily="50" charset="-128"/>
                <a:ea typeface="メイリオ" panose="020B0604030504040204" pitchFamily="50" charset="-128"/>
              </a:rPr>
              <a:t>・クリエイティブでは以下のような訴求はできません。</a:t>
            </a:r>
          </a:p>
          <a:p>
            <a:pPr eaLnBrk="1" fontAlgn="auto" hangingPunct="1">
              <a:spcBef>
                <a:spcPts val="0"/>
              </a:spcBef>
              <a:spcAft>
                <a:spcPts val="0"/>
              </a:spcAft>
              <a:defRPr/>
            </a:pPr>
            <a:r>
              <a:rPr lang="ja-JP" altLang="en-US" sz="1000" dirty="0">
                <a:solidFill>
                  <a:srgbClr val="0D0D0D"/>
                </a:solidFill>
                <a:latin typeface="メイリオ" panose="020B0604030504040204" pitchFamily="50" charset="-128"/>
                <a:ea typeface="メイリオ" panose="020B0604030504040204" pitchFamily="50" charset="-128"/>
              </a:rPr>
              <a:t>　　</a:t>
            </a:r>
            <a:r>
              <a:rPr lang="en-US" altLang="ja-JP" sz="1000" dirty="0">
                <a:solidFill>
                  <a:srgbClr val="0D0D0D"/>
                </a:solidFill>
                <a:latin typeface="メイリオ" panose="020B0604030504040204" pitchFamily="50" charset="-128"/>
                <a:ea typeface="メイリオ" panose="020B0604030504040204" pitchFamily="50" charset="-128"/>
              </a:rPr>
              <a:t>‐</a:t>
            </a:r>
            <a:r>
              <a:rPr lang="ja-JP" altLang="en-US" sz="1000" dirty="0">
                <a:solidFill>
                  <a:srgbClr val="0D0D0D"/>
                </a:solidFill>
                <a:latin typeface="メイリオ" panose="020B0604030504040204" pitchFamily="50" charset="-128"/>
                <a:ea typeface="メイリオ" panose="020B0604030504040204" pitchFamily="50" charset="-128"/>
              </a:rPr>
              <a:t>価格</a:t>
            </a:r>
          </a:p>
          <a:p>
            <a:pPr eaLnBrk="1" fontAlgn="auto" hangingPunct="1">
              <a:spcBef>
                <a:spcPts val="0"/>
              </a:spcBef>
              <a:spcAft>
                <a:spcPts val="0"/>
              </a:spcAft>
              <a:defRPr/>
            </a:pPr>
            <a:endParaRPr lang="ja-JP" altLang="en-US" sz="10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en-US" altLang="ja-JP" sz="900" dirty="0">
                <a:solidFill>
                  <a:srgbClr val="0D0D0D"/>
                </a:solidFill>
                <a:latin typeface="メイリオ" panose="020B0604030504040204" pitchFamily="50" charset="-128"/>
                <a:ea typeface="メイリオ" panose="020B0604030504040204" pitchFamily="50" charset="-128"/>
              </a:rPr>
              <a:t>※2</a:t>
            </a:r>
            <a:r>
              <a:rPr lang="ja-JP" altLang="en-US" sz="900" dirty="0">
                <a:solidFill>
                  <a:srgbClr val="0D0D0D"/>
                </a:solidFill>
                <a:latin typeface="メイリオ" panose="020B0604030504040204" pitchFamily="50" charset="-128"/>
                <a:ea typeface="メイリオ" panose="020B0604030504040204" pitchFamily="50" charset="-128"/>
              </a:rPr>
              <a:t>：掲載制限カテゴリー「健康・美容食品」が該当</a:t>
            </a:r>
            <a:endParaRPr lang="en-US" altLang="ja-JP" sz="1000" dirty="0">
              <a:solidFill>
                <a:srgbClr val="0D0D0D"/>
              </a:solidFill>
              <a:latin typeface="メイリオ" panose="020B0604030504040204" pitchFamily="50" charset="-128"/>
              <a:ea typeface="メイリオ" panose="020B0604030504040204" pitchFamily="50" charset="-128"/>
            </a:endParaRPr>
          </a:p>
        </p:txBody>
      </p:sp>
      <p:graphicFrame>
        <p:nvGraphicFramePr>
          <p:cNvPr id="9" name="表 8">
            <a:extLst>
              <a:ext uri="{FF2B5EF4-FFF2-40B4-BE49-F238E27FC236}">
                <a16:creationId xmlns:a16="http://schemas.microsoft.com/office/drawing/2014/main" id="{9C63E6B8-2DC6-59A6-F34E-38937BC0090D}"/>
              </a:ext>
            </a:extLst>
          </p:cNvPr>
          <p:cNvGraphicFramePr>
            <a:graphicFrameLocks noGrp="1"/>
          </p:cNvGraphicFramePr>
          <p:nvPr>
            <p:extLst>
              <p:ext uri="{D42A27DB-BD31-4B8C-83A1-F6EECF244321}">
                <p14:modId xmlns:p14="http://schemas.microsoft.com/office/powerpoint/2010/main" val="2880031557"/>
              </p:ext>
            </p:extLst>
          </p:nvPr>
        </p:nvGraphicFramePr>
        <p:xfrm>
          <a:off x="479425" y="842400"/>
          <a:ext cx="6530975" cy="4303680"/>
        </p:xfrm>
        <a:graphic>
          <a:graphicData uri="http://schemas.openxmlformats.org/drawingml/2006/table">
            <a:tbl>
              <a:tblPr firstCol="1" bandRow="1"/>
              <a:tblGrid>
                <a:gridCol w="3869055">
                  <a:extLst>
                    <a:ext uri="{9D8B030D-6E8A-4147-A177-3AD203B41FA5}">
                      <a16:colId xmlns:a16="http://schemas.microsoft.com/office/drawing/2014/main" val="792911817"/>
                    </a:ext>
                  </a:extLst>
                </a:gridCol>
                <a:gridCol w="894079">
                  <a:extLst>
                    <a:ext uri="{9D8B030D-6E8A-4147-A177-3AD203B41FA5}">
                      <a16:colId xmlns:a16="http://schemas.microsoft.com/office/drawing/2014/main" val="3057805663"/>
                    </a:ext>
                  </a:extLst>
                </a:gridCol>
                <a:gridCol w="873761">
                  <a:extLst>
                    <a:ext uri="{9D8B030D-6E8A-4147-A177-3AD203B41FA5}">
                      <a16:colId xmlns:a16="http://schemas.microsoft.com/office/drawing/2014/main" val="144534812"/>
                    </a:ext>
                  </a:extLst>
                </a:gridCol>
                <a:gridCol w="894080">
                  <a:extLst>
                    <a:ext uri="{9D8B030D-6E8A-4147-A177-3AD203B41FA5}">
                      <a16:colId xmlns:a16="http://schemas.microsoft.com/office/drawing/2014/main" val="503115189"/>
                    </a:ext>
                  </a:extLst>
                </a:gridCol>
              </a:tblGrid>
              <a:tr h="46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dirty="0">
                          <a:solidFill>
                            <a:schemeClr val="bg1"/>
                          </a:solidFill>
                        </a:rPr>
                        <a:t>カテゴリー名</a:t>
                      </a:r>
                      <a:endParaRPr kumimoji="1" lang="ja-JP" altLang="en-US" sz="900" b="1" dirty="0">
                        <a:solidFill>
                          <a:schemeClr val="bg1"/>
                        </a:solidFill>
                        <a:latin typeface="Meiryo" panose="020B0604030504040204" pitchFamily="34" charset="-128"/>
                        <a:ea typeface="Meiryo" panose="020B0604030504040204" pitchFamily="34" charset="-128"/>
                      </a:endParaRPr>
                    </a:p>
                  </a:txBody>
                  <a:tcPr marT="36000" marB="0"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bg1"/>
                          </a:solidFill>
                          <a:latin typeface="メイリオ"/>
                          <a:ea typeface="メイリオ"/>
                          <a:cs typeface="+mn-cs"/>
                        </a:rPr>
                        <a:t>Yahoo! JAPAN</a:t>
                      </a:r>
                      <a:r>
                        <a:rPr kumimoji="1" lang="ja-JP" altLang="en-US" sz="800" b="1" kern="1200" dirty="0">
                          <a:solidFill>
                            <a:schemeClr val="bg1"/>
                          </a:solidFill>
                          <a:latin typeface="メイリオ"/>
                          <a:ea typeface="メイリオ"/>
                          <a:cs typeface="+mn-cs"/>
                        </a:rPr>
                        <a:t>トップページ　トピックス</a:t>
                      </a:r>
                      <a:r>
                        <a:rPr kumimoji="1" lang="en-US" altLang="ja-JP" sz="800" b="1" kern="1200" dirty="0">
                          <a:solidFill>
                            <a:schemeClr val="bg1"/>
                          </a:solidFill>
                          <a:latin typeface="メイリオ"/>
                          <a:ea typeface="メイリオ"/>
                          <a:cs typeface="+mn-cs"/>
                        </a:rPr>
                        <a:t>PR</a:t>
                      </a:r>
                      <a:r>
                        <a:rPr kumimoji="1" lang="ja-JP" altLang="en-US" sz="800" b="1" kern="1200" dirty="0">
                          <a:solidFill>
                            <a:schemeClr val="bg1"/>
                          </a:solidFill>
                          <a:latin typeface="メイリオ"/>
                          <a:ea typeface="メイリオ"/>
                          <a:cs typeface="+mn-cs"/>
                        </a:rPr>
                        <a:t>　</a:t>
                      </a:r>
                      <a:r>
                        <a:rPr kumimoji="1" lang="en-US" altLang="ja-JP" sz="800" b="1" kern="1200" dirty="0">
                          <a:solidFill>
                            <a:schemeClr val="bg1"/>
                          </a:solidFill>
                          <a:latin typeface="メイリオ"/>
                          <a:ea typeface="メイリオ"/>
                          <a:cs typeface="+mn-cs"/>
                        </a:rPr>
                        <a:t>SP</a:t>
                      </a:r>
                      <a:endParaRPr kumimoji="1" lang="ja-JP" altLang="en-US" sz="800" b="1" kern="1200" dirty="0">
                        <a:solidFill>
                          <a:schemeClr val="bg1"/>
                        </a:solidFill>
                        <a:latin typeface="メイリオ"/>
                        <a:ea typeface="メイリオ"/>
                        <a:cs typeface="+mn-cs"/>
                      </a:endParaRPr>
                    </a:p>
                  </a:txBody>
                  <a:tcPr marL="45720" marR="45720" marT="3600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bg1"/>
                          </a:solidFill>
                          <a:latin typeface="メイリオ"/>
                          <a:ea typeface="メイリオ"/>
                          <a:cs typeface="+mn-cs"/>
                        </a:rPr>
                        <a:t>Yahoo! JAPAN</a:t>
                      </a:r>
                      <a:r>
                        <a:rPr kumimoji="1" lang="ja-JP" altLang="en-US" sz="800" b="1" kern="1200" dirty="0">
                          <a:solidFill>
                            <a:schemeClr val="bg1"/>
                          </a:solidFill>
                          <a:latin typeface="メイリオ"/>
                          <a:ea typeface="メイリオ"/>
                          <a:cs typeface="+mn-cs"/>
                        </a:rPr>
                        <a:t>トップページ　トピックス</a:t>
                      </a:r>
                      <a:r>
                        <a:rPr kumimoji="1" lang="en-US" altLang="ja-JP" sz="800" b="1" kern="1200" dirty="0">
                          <a:solidFill>
                            <a:schemeClr val="bg1"/>
                          </a:solidFill>
                          <a:latin typeface="メイリオ"/>
                          <a:ea typeface="メイリオ"/>
                          <a:cs typeface="+mn-cs"/>
                        </a:rPr>
                        <a:t>PR</a:t>
                      </a:r>
                      <a:r>
                        <a:rPr kumimoji="1" lang="ja-JP" altLang="en-US" sz="800" b="1" kern="1200" dirty="0">
                          <a:solidFill>
                            <a:schemeClr val="bg1"/>
                          </a:solidFill>
                          <a:latin typeface="メイリオ"/>
                          <a:ea typeface="メイリオ"/>
                          <a:cs typeface="+mn-cs"/>
                        </a:rPr>
                        <a:t>　</a:t>
                      </a:r>
                      <a:r>
                        <a:rPr kumimoji="1" lang="en-US" altLang="ja-JP" sz="800" b="1" kern="1200" dirty="0">
                          <a:solidFill>
                            <a:schemeClr val="bg1"/>
                          </a:solidFill>
                          <a:latin typeface="メイリオ"/>
                          <a:ea typeface="メイリオ"/>
                          <a:cs typeface="+mn-cs"/>
                        </a:rPr>
                        <a:t>MD</a:t>
                      </a:r>
                      <a:endParaRPr kumimoji="1" lang="ja-JP" altLang="en-US" sz="800" b="1" kern="1200" dirty="0">
                        <a:solidFill>
                          <a:schemeClr val="bg1"/>
                        </a:solidFill>
                        <a:latin typeface="メイリオ"/>
                        <a:ea typeface="メイリオ"/>
                        <a:cs typeface="+mn-cs"/>
                      </a:endParaRPr>
                    </a:p>
                  </a:txBody>
                  <a:tcPr marL="45720" marR="45720" marT="3600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bg1"/>
                          </a:solidFill>
                          <a:latin typeface="メイリオ"/>
                          <a:ea typeface="メイリオ"/>
                          <a:cs typeface="+mn-cs"/>
                        </a:rPr>
                        <a:t>Yahoo! JAPAN</a:t>
                      </a:r>
                      <a:r>
                        <a:rPr kumimoji="1" lang="ja-JP" altLang="en-US" sz="800" b="1" kern="1200" dirty="0">
                          <a:solidFill>
                            <a:schemeClr val="bg1"/>
                          </a:solidFill>
                          <a:latin typeface="メイリオ"/>
                          <a:ea typeface="メイリオ"/>
                          <a:cs typeface="+mn-cs"/>
                        </a:rPr>
                        <a:t>トップページ　トピックス</a:t>
                      </a:r>
                      <a:r>
                        <a:rPr kumimoji="1" lang="en-US" altLang="ja-JP" sz="800" b="1" kern="1200" dirty="0">
                          <a:solidFill>
                            <a:schemeClr val="bg1"/>
                          </a:solidFill>
                          <a:latin typeface="メイリオ"/>
                          <a:ea typeface="メイリオ"/>
                          <a:cs typeface="+mn-cs"/>
                        </a:rPr>
                        <a:t>PR</a:t>
                      </a:r>
                      <a:r>
                        <a:rPr kumimoji="1" lang="ja-JP" altLang="en-US" sz="800" b="1" kern="1200" dirty="0">
                          <a:solidFill>
                            <a:schemeClr val="bg1"/>
                          </a:solidFill>
                          <a:latin typeface="メイリオ"/>
                          <a:ea typeface="メイリオ"/>
                          <a:cs typeface="+mn-cs"/>
                        </a:rPr>
                        <a:t>　</a:t>
                      </a:r>
                      <a:r>
                        <a:rPr kumimoji="1" lang="en-US" altLang="ja-JP" sz="800" b="1" kern="1200" dirty="0">
                          <a:solidFill>
                            <a:schemeClr val="bg1"/>
                          </a:solidFill>
                          <a:latin typeface="メイリオ"/>
                          <a:ea typeface="メイリオ"/>
                          <a:cs typeface="+mn-cs"/>
                        </a:rPr>
                        <a:t>PC</a:t>
                      </a:r>
                      <a:endParaRPr kumimoji="1" lang="ja-JP" altLang="en-US" sz="800" b="1" kern="1200" dirty="0">
                        <a:solidFill>
                          <a:schemeClr val="bg1"/>
                        </a:solidFill>
                        <a:latin typeface="メイリオ"/>
                        <a:ea typeface="メイリオ"/>
                        <a:cs typeface="+mn-cs"/>
                      </a:endParaRPr>
                    </a:p>
                  </a:txBody>
                  <a:tcPr marL="45720" marR="45720" marT="3600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性に関する薬・商品・情報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079597813"/>
                  </a:ext>
                </a:extLst>
              </a:tr>
              <a:tr h="252000">
                <a:tc>
                  <a:txBody>
                    <a:bodyPr/>
                    <a:lstStyle/>
                    <a:p>
                      <a:pPr algn="l" fontAlgn="ctr"/>
                      <a:r>
                        <a:rPr lang="zh-TW" altLang="en-US" sz="850" b="0" i="0" u="none" strike="noStrike" dirty="0">
                          <a:solidFill>
                            <a:schemeClr val="bg1"/>
                          </a:solidFill>
                          <a:effectLst/>
                          <a:latin typeface="Meiryo" panose="020B0604030504040204" pitchFamily="34" charset="-128"/>
                          <a:ea typeface="Meiryo" panose="020B0604030504040204" pitchFamily="34" charset="-128"/>
                        </a:rPr>
                        <a:t>性的部位治療</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71161638"/>
                  </a:ext>
                </a:extLst>
              </a:tr>
              <a:tr h="252000">
                <a:tc>
                  <a:txBody>
                    <a:body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性を連想させるクリエイティブ（デジタルエンターテインメント）</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64269908"/>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健康・美容食品</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※1</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※1</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※1</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45162569"/>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健康器具・雑貨</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78296829"/>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a:ea typeface="Meiryo"/>
                        </a:rPr>
                        <a:t>恋愛</a:t>
                      </a:r>
                      <a:r>
                        <a:rPr lang="en-US" altLang="ja-JP" sz="850" b="0" u="none" strike="noStrike" dirty="0">
                          <a:solidFill>
                            <a:schemeClr val="bg1"/>
                          </a:solidFill>
                          <a:effectLst/>
                          <a:latin typeface="Meiryo"/>
                          <a:ea typeface="Meiryo"/>
                        </a:rPr>
                        <a:t>/</a:t>
                      </a:r>
                      <a:r>
                        <a:rPr lang="ja-JP" altLang="en-US" sz="850" b="0" u="none" strike="noStrike" dirty="0">
                          <a:solidFill>
                            <a:schemeClr val="bg1"/>
                          </a:solidFill>
                          <a:effectLst/>
                          <a:latin typeface="Meiryo"/>
                          <a:ea typeface="Meiryo"/>
                        </a:rPr>
                        <a:t>結婚情報・サービス</a:t>
                      </a:r>
                      <a:endParaRPr lang="ja-JP" altLang="en-US" sz="850" b="0" i="0" u="none" strike="noStrike" dirty="0">
                        <a:solidFill>
                          <a:schemeClr val="bg1"/>
                        </a:solidFill>
                        <a:effectLst/>
                        <a:latin typeface="Meiryo"/>
                        <a:ea typeface="Meiryo"/>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327458966"/>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a:ea typeface="Meiryo"/>
                        </a:rPr>
                        <a:t>恋愛・結婚情報（出会い系サイト、結婚紹介、インターネット異性紹介業</a:t>
                      </a:r>
                      <a:r>
                        <a:rPr lang="en-US" altLang="ja-JP" sz="850" b="0" u="none" strike="noStrike" dirty="0">
                          <a:solidFill>
                            <a:schemeClr val="bg1"/>
                          </a:solidFill>
                          <a:effectLst/>
                          <a:latin typeface="Meiryo"/>
                          <a:ea typeface="Meiryo"/>
                        </a:rPr>
                        <a:t>)</a:t>
                      </a:r>
                      <a:endParaRPr lang="en-US" altLang="ja-JP" sz="850" b="0" i="0" u="none" strike="noStrike" dirty="0">
                        <a:solidFill>
                          <a:schemeClr val="bg1"/>
                        </a:solidFill>
                        <a:effectLst/>
                        <a:latin typeface="Meiryo"/>
                        <a:ea typeface="Meiryo"/>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3799200"/>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占い</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dirty="0">
                          <a:solidFill>
                            <a:schemeClr val="bg1"/>
                          </a:solidFill>
                          <a:effectLst/>
                          <a:latin typeface="Meiryo" panose="020B0604030504040204" pitchFamily="34" charset="-128"/>
                          <a:ea typeface="Meiryo" panose="020B0604030504040204" pitchFamily="34" charset="-128"/>
                        </a:rPr>
                        <a:t>能力開発関連商品</a:t>
                      </a:r>
                      <a:endParaRPr lang="zh-TW"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812486826"/>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探偵</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24464143"/>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葬祭</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a:solidFill>
                            <a:srgbClr val="0D0D0D"/>
                          </a:solidFill>
                          <a:effectLst/>
                          <a:latin typeface="Meiryo" panose="020B0604030504040204" pitchFamily="34" charset="-128"/>
                          <a:ea typeface="Meiryo" panose="020B0604030504040204" pitchFamily="34" charset="-128"/>
                        </a:rPr>
                        <a:t>×</a:t>
                      </a:r>
                      <a:r>
                        <a:rPr lang="ja-JP" altLang="en-US" sz="900" b="1" u="none" strike="noStrike">
                          <a:solidFill>
                            <a:srgbClr val="0D0D0D"/>
                          </a:solidFill>
                          <a:effectLst/>
                          <a:latin typeface="Meiryo" panose="020B0604030504040204" pitchFamily="34" charset="-128"/>
                          <a:ea typeface="Meiryo" panose="020B0604030504040204" pitchFamily="34" charset="-128"/>
                        </a:rPr>
                        <a:t>　</a:t>
                      </a:r>
                      <a:endParaRPr lang="ja-JP" altLang="en-US"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49541065"/>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宗教団体</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940608094"/>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団体による意見広告、主観的な意見を強く伝えるもの</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 </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 </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 </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40765094"/>
                  </a:ext>
                </a:extLst>
              </a:tr>
              <a:tr h="25200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加熱式たばこ</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 </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 </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 </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01927290"/>
                  </a:ext>
                </a:extLst>
              </a:tr>
              <a:tr h="252000">
                <a:tc>
                  <a:txBody>
                    <a:body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電子たばこ</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10266654"/>
                  </a:ext>
                </a:extLst>
              </a:tr>
            </a:tbl>
          </a:graphicData>
        </a:graphic>
      </p:graphicFrame>
      <p:sp>
        <p:nvSpPr>
          <p:cNvPr id="3" name="正方形/長方形 2">
            <a:extLst>
              <a:ext uri="{FF2B5EF4-FFF2-40B4-BE49-F238E27FC236}">
                <a16:creationId xmlns:a16="http://schemas.microsoft.com/office/drawing/2014/main" id="{D216AB64-6EF7-7EB0-40CE-BED57C74AA05}"/>
              </a:ext>
            </a:extLst>
          </p:cNvPr>
          <p:cNvSpPr/>
          <p:nvPr/>
        </p:nvSpPr>
        <p:spPr>
          <a:xfrm>
            <a:off x="7735365" y="5916783"/>
            <a:ext cx="4183422" cy="406265"/>
          </a:xfrm>
          <a:prstGeom prst="rect">
            <a:avLst/>
          </a:prstGeom>
        </p:spPr>
        <p:txBody>
          <a:bodyPr wrap="square" lIns="0" tIns="0" rIns="0" bIns="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a:t>
            </a:r>
            <a:r>
              <a:rPr kumimoji="0" lang="ja-JP" altLang="en-US" sz="800" b="0" i="0" u="none" strike="noStrike" kern="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の枠はホワイトリストで一部プロモーションで掲載可となる場合があります。</a:t>
            </a:r>
            <a:b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b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印のないカテゴリーは制限なしとなります。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SP</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 </a:t>
            </a: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5" name="正方形/長方形 4">
            <a:extLst>
              <a:ext uri="{FF2B5EF4-FFF2-40B4-BE49-F238E27FC236}">
                <a16:creationId xmlns:a16="http://schemas.microsoft.com/office/drawing/2014/main" id="{7DFF387A-A239-754B-4F3A-BE38987F3595}"/>
              </a:ext>
            </a:extLst>
          </p:cNvPr>
          <p:cNvSpPr/>
          <p:nvPr/>
        </p:nvSpPr>
        <p:spPr>
          <a:xfrm>
            <a:off x="7880629" y="5927962"/>
            <a:ext cx="190338" cy="115018"/>
          </a:xfrm>
          <a:prstGeom prst="rect">
            <a:avLst/>
          </a:prstGeom>
          <a:solidFill>
            <a:srgbClr val="002AFF">
              <a:alpha val="9804"/>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spTree>
    <p:extLst>
      <p:ext uri="{BB962C8B-B14F-4D97-AF65-F5344CB8AC3E}">
        <p14:creationId xmlns:p14="http://schemas.microsoft.com/office/powerpoint/2010/main" val="23697566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CFA8DE-9CC6-8B23-3FCD-3F0AAF3F7CDB}"/>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FDECBDB2-598C-C275-86DA-F806CE7D0B7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475C7351-E1DE-C691-1C06-331FC75589E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ABAEDD4E-C642-41D3-593D-2271B479DE62}"/>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掲載制限カテゴリー</a:t>
            </a:r>
            <a:endParaRPr kumimoji="1" lang="ja-JP" altLang="en-US" dirty="0">
              <a:solidFill>
                <a:srgbClr val="000048"/>
              </a:solidFill>
            </a:endParaRPr>
          </a:p>
        </p:txBody>
      </p:sp>
      <p:graphicFrame>
        <p:nvGraphicFramePr>
          <p:cNvPr id="2" name="表 1">
            <a:extLst>
              <a:ext uri="{FF2B5EF4-FFF2-40B4-BE49-F238E27FC236}">
                <a16:creationId xmlns:a16="http://schemas.microsoft.com/office/drawing/2014/main" id="{5D3D9B77-A695-FEEC-C415-67DE00663E62}"/>
              </a:ext>
            </a:extLst>
          </p:cNvPr>
          <p:cNvGraphicFramePr>
            <a:graphicFrameLocks noGrp="1"/>
          </p:cNvGraphicFramePr>
          <p:nvPr/>
        </p:nvGraphicFramePr>
        <p:xfrm>
          <a:off x="479425" y="3277514"/>
          <a:ext cx="11248747" cy="1185970"/>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必須</a:t>
                      </a:r>
                      <a:r>
                        <a:rPr kumimoji="1" lang="en-US" altLang="ja-JP" sz="1000" b="1" kern="1200" dirty="0">
                          <a:solidFill>
                            <a:schemeClr val="bg1"/>
                          </a:solidFill>
                          <a:latin typeface="Meiryo" panose="020B0604030504040204" pitchFamily="34" charset="-128"/>
                          <a:ea typeface="Meiryo" panose="020B0604030504040204" pitchFamily="34" charset="-128"/>
                          <a:cs typeface="+mn-cs"/>
                        </a:rPr>
                        <a:t>/</a:t>
                      </a:r>
                      <a:r>
                        <a:rPr kumimoji="1" lang="ja-JP" altLang="en-US" sz="1000" b="1" kern="1200" dirty="0">
                          <a:solidFill>
                            <a:schemeClr val="bg1"/>
                          </a:solidFill>
                          <a:latin typeface="Meiryo" panose="020B0604030504040204" pitchFamily="34" charset="-128"/>
                          <a:ea typeface="Meiryo" panose="020B0604030504040204" pitchFamily="34" charset="-128"/>
                          <a:cs typeface="+mn-cs"/>
                        </a:rPr>
                        <a:t>任意</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632432">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dirty="0">
                        <a:solidFill>
                          <a:schemeClr val="bg1"/>
                        </a:solidFill>
                        <a:latin typeface="Meiryo" panose="020B0604030504040204" pitchFamily="34" charset="-128"/>
                        <a:ea typeface="Meiryo" panose="020B0604030504040204" pitchFamily="34" charset="-128"/>
                        <a:cs typeface="+mn-cs"/>
                      </a:endParaRPr>
                    </a:p>
                    <a:p>
                      <a:pPr algn="ctr">
                        <a:lnSpc>
                          <a:spcPct val="110000"/>
                        </a:lnSpc>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カテゴリー</a:t>
                      </a:r>
                      <a:endParaRPr kumimoji="1" lang="ja-JP" altLang="en-US" sz="1000" b="0" i="0" kern="120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「掲載制限に該当する広告内容」の判断</a:t>
                      </a:r>
                      <a:endParaRPr kumimoji="1" lang="en-US" altLang="ja-JP" sz="1000" b="0" kern="1200" noProof="0" dirty="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kern="1200" noProof="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掲載制限カテゴリーの確認の場合に選択。</a:t>
                      </a:r>
                      <a:r>
                        <a:rPr kumimoji="1" lang="ja-JP" altLang="en-US" sz="1000" b="0" kern="1200" noProof="0" dirty="0">
                          <a:solidFill>
                            <a:srgbClr val="002AFF"/>
                          </a:solidFill>
                          <a:latin typeface="Meiryo" panose="020B0604030504040204" pitchFamily="34" charset="-128"/>
                          <a:ea typeface="Meiryo" panose="020B0604030504040204" pitchFamily="34" charset="-128"/>
                          <a:cs typeface="+mn-cs"/>
                        </a:rPr>
                        <a:t>判断にはリンク先サイトが必要</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となり、クリエイティブのみでは判断できかねます。</a:t>
                      </a: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kern="1200" dirty="0">
                          <a:solidFill>
                            <a:srgbClr val="0D0D0D"/>
                          </a:solidFill>
                          <a:latin typeface="Meiryo" panose="020B0604030504040204" pitchFamily="34" charset="-128"/>
                          <a:ea typeface="Meiryo" panose="020B0604030504040204" pitchFamily="34" charset="-128"/>
                          <a:cs typeface="+mn-cs"/>
                        </a:rPr>
                        <a:t>任意</a:t>
                      </a: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0" dirty="0">
                          <a:solidFill>
                            <a:srgbClr val="0D0D0D"/>
                          </a:solidFill>
                          <a:latin typeface="Meiryo" panose="020B0604030504040204" pitchFamily="34" charset="-128"/>
                          <a:ea typeface="Meiryo" panose="020B0604030504040204" pitchFamily="34" charset="-128"/>
                        </a:rPr>
                        <a:t>掲載に間に合うよう適宜</a:t>
                      </a:r>
                      <a:endParaRPr kumimoji="1" lang="en-US" altLang="ja-JP" sz="1100" b="0" kern="1200" noProof="0" dirty="0">
                        <a:solidFill>
                          <a:schemeClr val="tx1">
                            <a:lumMod val="65000"/>
                            <a:lumOff val="35000"/>
                          </a:schemeClr>
                        </a:solidFill>
                        <a:latin typeface="+mn-lt"/>
                        <a:ea typeface="+mn-ea"/>
                        <a:cs typeface="+mn-cs"/>
                      </a:endParaRPr>
                    </a:p>
                  </a:txBody>
                  <a:tcPr marL="163440" marR="163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23"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hlinkClick r:id="rId3"/>
                        </a:rPr>
                        <a:t>掲載制限カテゴリー確認　依頼フォーム</a:t>
                      </a:r>
                      <a:br>
                        <a:rPr kumimoji="1" lang="en-US" altLang="ja-JP" sz="1000" b="0" dirty="0">
                          <a:latin typeface="Meiryo" panose="020B0604030504040204" pitchFamily="34" charset="-128"/>
                          <a:ea typeface="Meiryo" panose="020B0604030504040204" pitchFamily="34" charset="-128"/>
                        </a:rPr>
                      </a:br>
                      <a:endParaRPr lang="en-US" altLang="ja-JP" sz="1000" b="0" dirty="0">
                        <a:latin typeface="Meiryo" panose="020B0604030504040204" pitchFamily="34" charset="-128"/>
                        <a:ea typeface="Meiryo" panose="020B0604030504040204" pitchFamily="34" charset="-128"/>
                      </a:endParaRP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5098"/>
                      </a:srgbClr>
                    </a:solidFill>
                  </a:tcPr>
                </a:tc>
                <a:extLst>
                  <a:ext uri="{0D108BD9-81ED-4DB2-BD59-A6C34878D82A}">
                    <a16:rowId xmlns:a16="http://schemas.microsoft.com/office/drawing/2014/main" val="2463668774"/>
                  </a:ext>
                </a:extLst>
              </a:tr>
            </a:tbl>
          </a:graphicData>
        </a:graphic>
      </p:graphicFrame>
      <p:sp>
        <p:nvSpPr>
          <p:cNvPr id="3" name="テキスト ボックス 2">
            <a:extLst>
              <a:ext uri="{FF2B5EF4-FFF2-40B4-BE49-F238E27FC236}">
                <a16:creationId xmlns:a16="http://schemas.microsoft.com/office/drawing/2014/main" id="{A2FA6B53-EC21-3006-7EA0-979FDAC3BE84}"/>
              </a:ext>
            </a:extLst>
          </p:cNvPr>
          <p:cNvSpPr txBox="1"/>
          <p:nvPr/>
        </p:nvSpPr>
        <p:spPr>
          <a:xfrm>
            <a:off x="479425" y="1089025"/>
            <a:ext cx="11233150" cy="2132892"/>
          </a:xfrm>
          <a:prstGeom prst="rect">
            <a:avLst/>
          </a:prstGeom>
          <a:noFill/>
        </p:spPr>
        <p:txBody>
          <a:bodyPr wrap="square" lIns="0" tIns="0" rIns="0" bIns="0" rtlCol="0">
            <a:spAutoFit/>
          </a:bodyPr>
          <a:lstStyle/>
          <a:p>
            <a:pPr eaLnBrk="1" fontAlgn="auto" hangingPunct="1">
              <a:lnSpc>
                <a:spcPct val="130000"/>
              </a:lnSpc>
              <a:spcBef>
                <a:spcPts val="0"/>
              </a:spcBef>
              <a:spcAft>
                <a:spcPts val="0"/>
              </a:spcAft>
            </a:pPr>
            <a:r>
              <a:rPr lang="ja-JP" altLang="en-US" sz="1400" dirty="0">
                <a:solidFill>
                  <a:srgbClr val="0D0D0D"/>
                </a:solidFill>
                <a:latin typeface="Meiryo" panose="020B0604030504040204" pitchFamily="34" charset="-128"/>
                <a:ea typeface="Meiryo" panose="020B0604030504040204" pitchFamily="34" charset="-128"/>
              </a:rPr>
              <a:t>広告主様の訴求したい商品</a:t>
            </a:r>
            <a:r>
              <a:rPr lang="en-US" altLang="ja-JP" sz="1400" dirty="0">
                <a:solidFill>
                  <a:srgbClr val="0D0D0D"/>
                </a:solidFill>
                <a:latin typeface="Meiryo" panose="020B0604030504040204" pitchFamily="34" charset="-128"/>
                <a:ea typeface="Meiryo" panose="020B0604030504040204" pitchFamily="34" charset="-128"/>
              </a:rPr>
              <a:t>/</a:t>
            </a:r>
            <a:r>
              <a:rPr lang="ja-JP" altLang="en-US" sz="1400" dirty="0">
                <a:solidFill>
                  <a:srgbClr val="0D0D0D"/>
                </a:solidFill>
                <a:latin typeface="Meiryo" panose="020B0604030504040204" pitchFamily="34" charset="-128"/>
                <a:ea typeface="Meiryo" panose="020B0604030504040204" pitchFamily="34" charset="-128"/>
              </a:rPr>
              <a:t>サービスが掲載制限カテゴリーに該当する場合、掲載を制限させていただくことがあります。</a:t>
            </a:r>
            <a:br>
              <a:rPr lang="en-US" altLang="ja-JP" sz="1400" dirty="0">
                <a:solidFill>
                  <a:srgbClr val="0D0D0D"/>
                </a:solidFill>
                <a:latin typeface="Meiryo" panose="020B0604030504040204" pitchFamily="34" charset="-128"/>
                <a:ea typeface="Meiryo" panose="020B0604030504040204" pitchFamily="34" charset="-128"/>
              </a:rPr>
            </a:br>
            <a:r>
              <a:rPr lang="ja-JP" altLang="en-US" sz="1400" dirty="0">
                <a:solidFill>
                  <a:srgbClr val="000000"/>
                </a:solidFill>
                <a:latin typeface="Calibri" panose="020F0502020204030204"/>
                <a:ea typeface="メイリオ" panose="020B0604030504040204" pitchFamily="50" charset="-128"/>
              </a:rPr>
              <a:t>ディスプレイ広告（予約型）の掲載制限に関わる各カテゴリーの定義は</a:t>
            </a:r>
            <a:r>
              <a:rPr lang="ja-JP" altLang="en-US" sz="1400" dirty="0">
                <a:solidFill>
                  <a:srgbClr val="000000"/>
                </a:solidFill>
                <a:latin typeface="Calibri" panose="020F0502020204030204"/>
                <a:ea typeface="メイリオ" panose="020B0604030504040204" pitchFamily="50" charset="-128"/>
                <a:hlinkClick r:id="rId4"/>
              </a:rPr>
              <a:t>掲載制限カテゴリー定義</a:t>
            </a:r>
            <a:r>
              <a:rPr lang="ja-JP" altLang="en-US" sz="1400" dirty="0">
                <a:solidFill>
                  <a:srgbClr val="000000"/>
                </a:solidFill>
                <a:latin typeface="Calibri" panose="020F0502020204030204"/>
                <a:ea typeface="メイリオ" panose="020B0604030504040204" pitchFamily="50" charset="-128"/>
              </a:rPr>
              <a:t> を参照ください。</a:t>
            </a:r>
            <a:endParaRPr lang="en-US" altLang="ja-JP" sz="1100" dirty="0">
              <a:solidFill>
                <a:srgbClr val="0D0D0D"/>
              </a:solidFill>
              <a:latin typeface="Meiryo" panose="020B0604030504040204" pitchFamily="34" charset="-128"/>
              <a:ea typeface="Meiryo" panose="020B0604030504040204" pitchFamily="34" charset="-128"/>
            </a:endParaRPr>
          </a:p>
          <a:p>
            <a:pPr eaLnBrk="1" fontAlgn="auto" hangingPunct="1">
              <a:lnSpc>
                <a:spcPct val="130000"/>
              </a:lnSpc>
              <a:spcBef>
                <a:spcPts val="0"/>
              </a:spcBef>
              <a:spcAft>
                <a:spcPts val="0"/>
              </a:spcAft>
            </a:pPr>
            <a:endParaRPr lang="en-US" altLang="ja-JP" sz="1400" dirty="0">
              <a:solidFill>
                <a:srgbClr val="0D0D0D"/>
              </a:solidFill>
              <a:latin typeface="Meiryo" panose="020B0604030504040204" pitchFamily="34" charset="-128"/>
              <a:ea typeface="Meiryo" panose="020B0604030504040204" pitchFamily="34" charset="-128"/>
            </a:endParaRPr>
          </a:p>
          <a:p>
            <a:pPr eaLnBrk="1" fontAlgn="auto" hangingPunct="1">
              <a:spcBef>
                <a:spcPts val="0"/>
              </a:spcBef>
              <a:spcAft>
                <a:spcPts val="0"/>
              </a:spcAft>
            </a:pPr>
            <a:r>
              <a:rPr lang="ja-JP" altLang="en-US" sz="1400" dirty="0">
                <a:solidFill>
                  <a:srgbClr val="000000"/>
                </a:solidFill>
                <a:latin typeface="Calibri" panose="020F0502020204030204"/>
                <a:ea typeface="メイリオ" panose="020B0604030504040204" pitchFamily="50" charset="-128"/>
              </a:rPr>
              <a:t>該当の可否について判断が難しい場合には、</a:t>
            </a:r>
            <a:r>
              <a:rPr lang="ja-JP" altLang="en-US" sz="1400" dirty="0">
                <a:solidFill>
                  <a:srgbClr val="FF0000"/>
                </a:solidFill>
                <a:latin typeface="Calibri" panose="020F0502020204030204"/>
                <a:ea typeface="メイリオ" panose="020B0604030504040204" pitchFamily="50" charset="-128"/>
                <a:hlinkClick r:id="rId3"/>
              </a:rPr>
              <a:t>事前確認用フォーム</a:t>
            </a:r>
            <a:r>
              <a:rPr lang="ja-JP" altLang="en-US" sz="1400" dirty="0">
                <a:solidFill>
                  <a:srgbClr val="000000"/>
                </a:solidFill>
                <a:latin typeface="Calibri" panose="020F0502020204030204"/>
                <a:ea typeface="メイリオ" panose="020B0604030504040204" pitchFamily="50" charset="-128"/>
              </a:rPr>
              <a:t>をご利用ください（審査目安：</a:t>
            </a:r>
            <a:r>
              <a:rPr lang="en-US" altLang="ja-JP" sz="1400" dirty="0">
                <a:solidFill>
                  <a:srgbClr val="000000"/>
                </a:solidFill>
                <a:latin typeface="Calibri" panose="020F0502020204030204"/>
                <a:ea typeface="メイリオ" panose="020B0604030504040204" pitchFamily="50" charset="-128"/>
              </a:rPr>
              <a:t>3</a:t>
            </a:r>
            <a:r>
              <a:rPr lang="ja-JP" altLang="en-US" sz="1400" dirty="0">
                <a:solidFill>
                  <a:srgbClr val="000000"/>
                </a:solidFill>
                <a:latin typeface="Calibri" panose="020F0502020204030204"/>
                <a:ea typeface="メイリオ" panose="020B0604030504040204" pitchFamily="50" charset="-128"/>
              </a:rPr>
              <a:t>営業日）。</a:t>
            </a:r>
            <a:endParaRPr lang="en-US" altLang="ja-JP" sz="1400" dirty="0">
              <a:solidFill>
                <a:srgbClr val="000000"/>
              </a:solidFill>
              <a:latin typeface="Calibri" panose="020F0502020204030204"/>
              <a:ea typeface="メイリオ" panose="020B0604030504040204" pitchFamily="50" charset="-128"/>
            </a:endParaRPr>
          </a:p>
          <a:p>
            <a:pPr eaLnBrk="1" fontAlgn="auto" hangingPunct="1">
              <a:spcBef>
                <a:spcPts val="0"/>
              </a:spcBef>
              <a:spcAft>
                <a:spcPts val="0"/>
              </a:spcAft>
            </a:pPr>
            <a:br>
              <a:rPr lang="ja-JP" altLang="en-US" sz="1400" dirty="0">
                <a:solidFill>
                  <a:srgbClr val="000000"/>
                </a:solidFill>
                <a:latin typeface="Calibri" panose="020F0502020204030204"/>
                <a:ea typeface="メイリオ" panose="020B0604030504040204" pitchFamily="50" charset="-128"/>
              </a:rPr>
            </a:br>
            <a:r>
              <a:rPr lang="ja-JP" altLang="en-US" sz="1400" dirty="0">
                <a:solidFill>
                  <a:srgbClr val="000000"/>
                </a:solidFill>
                <a:latin typeface="Calibri" panose="020F0502020204030204"/>
                <a:ea typeface="メイリオ" panose="020B0604030504040204" pitchFamily="50" charset="-128"/>
              </a:rPr>
              <a:t>掲載制限カテゴリーに該当すると判断できる場合は本フォームでの確認依頼は不要です。判断に迷う場合に限りご利用ください。</a:t>
            </a:r>
          </a:p>
          <a:p>
            <a:pPr eaLnBrk="1" fontAlgn="auto" hangingPunct="1">
              <a:spcBef>
                <a:spcPts val="0"/>
              </a:spcBef>
              <a:spcAft>
                <a:spcPts val="0"/>
              </a:spcAft>
            </a:pPr>
            <a:r>
              <a:rPr lang="ja-JP" altLang="en-US" sz="1400" dirty="0">
                <a:solidFill>
                  <a:srgbClr val="000000"/>
                </a:solidFill>
                <a:latin typeface="Calibri" panose="020F0502020204030204"/>
                <a:ea typeface="メイリオ" panose="020B0604030504040204" pitchFamily="50" charset="-128"/>
              </a:rPr>
              <a:t>掲載面・広告商品ごとの掲載制限や事前提案可否は本フォームにおける確認の対象外です。</a:t>
            </a:r>
            <a:endParaRPr lang="en-US" altLang="ja-JP" sz="1400" dirty="0">
              <a:solidFill>
                <a:srgbClr val="000000"/>
              </a:solidFill>
              <a:latin typeface="Calibri" panose="020F0502020204030204"/>
              <a:ea typeface="メイリオ" panose="020B0604030504040204" pitchFamily="50" charset="-128"/>
            </a:endParaRPr>
          </a:p>
          <a:p>
            <a:pPr eaLnBrk="1" fontAlgn="auto" hangingPunct="1">
              <a:spcBef>
                <a:spcPts val="0"/>
              </a:spcBef>
              <a:spcAft>
                <a:spcPts val="0"/>
              </a:spcAft>
            </a:pPr>
            <a:endParaRPr lang="en-US" altLang="ja-JP" sz="1400" dirty="0">
              <a:solidFill>
                <a:srgbClr val="000000"/>
              </a:solidFill>
              <a:latin typeface="Calibri" panose="020F0502020204030204"/>
              <a:ea typeface="メイリオ" panose="020B0604030504040204" pitchFamily="50" charset="-128"/>
            </a:endParaRPr>
          </a:p>
          <a:p>
            <a:pPr eaLnBrk="1" fontAlgn="auto" hangingPunct="1">
              <a:spcBef>
                <a:spcPts val="0"/>
              </a:spcBef>
              <a:spcAft>
                <a:spcPts val="0"/>
              </a:spcAft>
            </a:pPr>
            <a:endParaRPr lang="en-US" altLang="ja-JP" sz="1400" dirty="0">
              <a:solidFill>
                <a:srgbClr val="000000"/>
              </a:solidFill>
              <a:latin typeface="Calibri" panose="020F0502020204030204"/>
              <a:ea typeface="メイリオ" panose="020B0604030504040204" pitchFamily="50" charset="-128"/>
            </a:endParaRPr>
          </a:p>
        </p:txBody>
      </p:sp>
      <p:sp>
        <p:nvSpPr>
          <p:cNvPr id="4" name="テキスト プレースホルダー 10">
            <a:extLst>
              <a:ext uri="{FF2B5EF4-FFF2-40B4-BE49-F238E27FC236}">
                <a16:creationId xmlns:a16="http://schemas.microsoft.com/office/drawing/2014/main" id="{1CE1CDF4-54E6-23EF-B17A-9F7DAEC41FD9}"/>
              </a:ext>
            </a:extLst>
          </p:cNvPr>
          <p:cNvSpPr txBox="1">
            <a:spLocks/>
          </p:cNvSpPr>
          <p:nvPr/>
        </p:nvSpPr>
        <p:spPr>
          <a:xfrm>
            <a:off x="2146044" y="4883979"/>
            <a:ext cx="9972335" cy="1224000"/>
          </a:xfrm>
          <a:prstGeom prst="rect">
            <a:avLst/>
          </a:prstGeom>
        </p:spPr>
        <p:txBody>
          <a:bodyPr lIns="0" tIns="36000" rIns="0" bIns="0" anchor="ctr"/>
          <a:lstStyle>
            <a:lvl1pPr marL="0" indent="0" algn="l" defTabSz="914423" rtl="0" eaLnBrk="1" latinLnBrk="0" hangingPunct="1">
              <a:spcBef>
                <a:spcPct val="20000"/>
              </a:spcBef>
              <a:buFont typeface="Arial" pitchFamily="34" charset="0"/>
              <a:buNone/>
              <a:defRPr kumimoji="1" sz="900" kern="1200" spc="-15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400" dirty="0">
                <a:solidFill>
                  <a:schemeClr val="tx1"/>
                </a:solidFill>
                <a:latin typeface="メイリオ" panose="020B0604030504040204" pitchFamily="50" charset="-128"/>
                <a:ea typeface="メイリオ" panose="020B0604030504040204" pitchFamily="50" charset="-128"/>
              </a:rPr>
              <a:t>予約時に登録いただいた掲載制限の内容と、入稿後の広告カテゴリー審査に差異がある場合「カテゴリー差分」のメールが送付されます。</a:t>
            </a:r>
            <a:endParaRPr lang="en-US" altLang="ja-JP" sz="1400" dirty="0">
              <a:solidFill>
                <a:schemeClr val="tx1"/>
              </a:solidFill>
              <a:latin typeface="メイリオ" panose="020B0604030504040204" pitchFamily="50" charset="-128"/>
              <a:ea typeface="メイリオ" panose="020B0604030504040204" pitchFamily="50" charset="-128"/>
            </a:endParaRPr>
          </a:p>
          <a:p>
            <a:r>
              <a:rPr lang="ja-JP" altLang="en-US" sz="1400" dirty="0">
                <a:solidFill>
                  <a:schemeClr val="tx1"/>
                </a:solidFill>
                <a:latin typeface="メイリオ" panose="020B0604030504040204" pitchFamily="50" charset="-128"/>
                <a:ea typeface="メイリオ" panose="020B0604030504040204" pitchFamily="50" charset="-128"/>
              </a:rPr>
              <a:t>必ずご確認いただきますようお願いします。</a:t>
            </a:r>
          </a:p>
          <a:p>
            <a:pPr defTabSz="914400">
              <a:lnSpc>
                <a:spcPct val="120000"/>
              </a:lnSpc>
              <a:spcBef>
                <a:spcPts val="0"/>
              </a:spcBef>
              <a:spcAft>
                <a:spcPts val="600"/>
              </a:spcAft>
              <a:defRPr/>
            </a:pPr>
            <a:endParaRPr lang="ja-JP" dirty="0">
              <a:cs typeface="Calibri" panose="020F0502020204030204"/>
            </a:endParaRPr>
          </a:p>
        </p:txBody>
      </p:sp>
      <p:pic>
        <p:nvPicPr>
          <p:cNvPr id="5" name="図プレースホルダー 10" descr="アイコン&#10;&#10;自動的に生成された説明">
            <a:extLst>
              <a:ext uri="{FF2B5EF4-FFF2-40B4-BE49-F238E27FC236}">
                <a16:creationId xmlns:a16="http://schemas.microsoft.com/office/drawing/2014/main" id="{55BE6426-5608-C60B-AC86-FD1F5C08867B}"/>
              </a:ext>
            </a:extLst>
          </p:cNvPr>
          <p:cNvPicPr>
            <a:picLocks noChangeAspect="1"/>
          </p:cNvPicPr>
          <p:nvPr/>
        </p:nvPicPr>
        <p:blipFill>
          <a:blip r:embed="rId5">
            <a:duotone>
              <a:schemeClr val="accent1">
                <a:shade val="45000"/>
                <a:satMod val="135000"/>
              </a:schemeClr>
              <a:prstClr val="white"/>
            </a:duotone>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rcRect t="3900" b="3900"/>
          <a:stretch/>
        </p:blipFill>
        <p:spPr>
          <a:xfrm>
            <a:off x="1094919" y="4964710"/>
            <a:ext cx="970646" cy="896118"/>
          </a:xfrm>
          <a:prstGeom prst="rect">
            <a:avLst/>
          </a:prstGeom>
        </p:spPr>
      </p:pic>
    </p:spTree>
    <p:extLst>
      <p:ext uri="{BB962C8B-B14F-4D97-AF65-F5344CB8AC3E}">
        <p14:creationId xmlns:p14="http://schemas.microsoft.com/office/powerpoint/2010/main" val="22763962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38B5E8-D7E6-77C4-A935-BDD0ACEF01F7}"/>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C0772D82-BCEE-F867-76DD-9DF0C1411DB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5E5C3905-8F2B-9C03-8F87-74E81DD207E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0" name="テキスト プレースホルダー 1">
            <a:extLst>
              <a:ext uri="{FF2B5EF4-FFF2-40B4-BE49-F238E27FC236}">
                <a16:creationId xmlns:a16="http://schemas.microsoft.com/office/drawing/2014/main" id="{13FDDFB2-E21D-DF26-D1D7-6CE35653CFA6}"/>
              </a:ext>
            </a:extLst>
          </p:cNvPr>
          <p:cNvSpPr>
            <a:spLocks noGrp="1"/>
          </p:cNvSpPr>
          <p:nvPr>
            <p:ph type="body" sz="quarter" idx="10"/>
          </p:nvPr>
        </p:nvSpPr>
        <p:spPr>
          <a:xfrm>
            <a:off x="1887808" y="252000"/>
            <a:ext cx="8136904" cy="335028"/>
          </a:xfrm>
        </p:spPr>
        <p:txBody>
          <a:bodyPr/>
          <a:lstStyle/>
          <a:p>
            <a:r>
              <a:rPr lang="ja-JP" altLang="en-US" sz="2000" dirty="0">
                <a:solidFill>
                  <a:srgbClr val="000048"/>
                </a:solidFill>
                <a:latin typeface="+mn-ea"/>
                <a:cs typeface="メイリオ" panose="020B0604030504040204" pitchFamily="50" charset="-128"/>
              </a:rPr>
              <a:t>事前提案可否</a:t>
            </a:r>
            <a:r>
              <a:rPr lang="ja-JP" altLang="en-US" dirty="0">
                <a:solidFill>
                  <a:srgbClr val="000048"/>
                </a:solidFill>
                <a:latin typeface="+mn-ea"/>
                <a:cs typeface="メイリオ" panose="020B0604030504040204" pitchFamily="50" charset="-128"/>
              </a:rPr>
              <a:t>について</a:t>
            </a:r>
          </a:p>
        </p:txBody>
      </p:sp>
      <p:sp>
        <p:nvSpPr>
          <p:cNvPr id="11" name="片側の 2 つの角を丸めた四角形 17">
            <a:extLst>
              <a:ext uri="{FF2B5EF4-FFF2-40B4-BE49-F238E27FC236}">
                <a16:creationId xmlns:a16="http://schemas.microsoft.com/office/drawing/2014/main" id="{FC65F2AA-F1D9-9BFF-D0DD-63F81174F88E}"/>
              </a:ext>
            </a:extLst>
          </p:cNvPr>
          <p:cNvSpPr/>
          <p:nvPr/>
        </p:nvSpPr>
        <p:spPr>
          <a:xfrm>
            <a:off x="3108320" y="3379016"/>
            <a:ext cx="5472113" cy="3002734"/>
          </a:xfrm>
          <a:prstGeom prst="round2SameRect">
            <a:avLst>
              <a:gd name="adj1" fmla="val 4527"/>
              <a:gd name="adj2" fmla="val 0"/>
            </a:avLst>
          </a:prstGeom>
          <a:solidFill>
            <a:srgbClr val="000048">
              <a:alpha val="10196"/>
            </a:srgbClr>
          </a:solidFill>
          <a:ln w="25400" cap="flat" cmpd="sng" algn="ctr">
            <a:noFill/>
            <a:prstDash val="solid"/>
          </a:ln>
          <a:effectLst/>
        </p:spPr>
        <p:txBody>
          <a:bodyPr bIns="0" rtlCol="0" anchor="ctr"/>
          <a:lstStyle/>
          <a:p>
            <a:pPr algn="ctr" eaLnBrk="1" fontAlgn="auto" hangingPunct="1">
              <a:spcBef>
                <a:spcPts val="0"/>
              </a:spcBef>
              <a:spcAft>
                <a:spcPts val="0"/>
              </a:spcAft>
              <a:defRPr/>
            </a:pPr>
            <a:endParaRPr kumimoji="0" lang="en-US" altLang="ja-JP" sz="2000" b="1" kern="0">
              <a:solidFill>
                <a:srgbClr val="FFFFFF"/>
              </a:solidFill>
              <a:latin typeface="メイリオ"/>
              <a:ea typeface="メイリオ" panose="020B0604030504040204" pitchFamily="50" charset="-128"/>
            </a:endParaRPr>
          </a:p>
        </p:txBody>
      </p:sp>
      <p:sp>
        <p:nvSpPr>
          <p:cNvPr id="12" name="正方形/長方形 11">
            <a:extLst>
              <a:ext uri="{FF2B5EF4-FFF2-40B4-BE49-F238E27FC236}">
                <a16:creationId xmlns:a16="http://schemas.microsoft.com/office/drawing/2014/main" id="{F872C967-B099-1891-F695-800D7F907536}"/>
              </a:ext>
            </a:extLst>
          </p:cNvPr>
          <p:cNvSpPr/>
          <p:nvPr/>
        </p:nvSpPr>
        <p:spPr>
          <a:xfrm>
            <a:off x="479424" y="1056184"/>
            <a:ext cx="11269662" cy="2262158"/>
          </a:xfrm>
          <a:prstGeom prst="rect">
            <a:avLst/>
          </a:prstGeom>
        </p:spPr>
        <p:txBody>
          <a:bodyPr wrap="square" lIns="0" tIns="0" rIns="0" bIns="0">
            <a:spAutoFit/>
          </a:bodyPr>
          <a:lstStyle/>
          <a:p>
            <a:pPr eaLnBrk="1" fontAlgn="auto" hangingPunct="1">
              <a:lnSpc>
                <a:spcPct val="130000"/>
              </a:lnSpc>
              <a:spcBef>
                <a:spcPts val="0"/>
              </a:spcBef>
              <a:spcAft>
                <a:spcPts val="0"/>
              </a:spcAft>
              <a:defRPr/>
            </a:pPr>
            <a:r>
              <a:rPr kumimoji="0" lang="ja-JP" altLang="en-US" sz="1400" kern="0" dirty="0">
                <a:solidFill>
                  <a:srgbClr val="0D0D0D"/>
                </a:solidFill>
                <a:latin typeface="メイリオ" panose="020B0604030504040204" pitchFamily="50" charset="-128"/>
                <a:ea typeface="メイリオ" panose="020B0604030504040204" pitchFamily="50" charset="-128"/>
              </a:rPr>
              <a:t>当該商品は、レギュラー商品ですが</a:t>
            </a:r>
            <a:r>
              <a:rPr lang="ja-JP" altLang="en-US" sz="1400" dirty="0">
                <a:solidFill>
                  <a:srgbClr val="0D0D0D"/>
                </a:solidFill>
                <a:latin typeface="メイリオ" panose="020B0604030504040204" pitchFamily="50" charset="-128"/>
                <a:ea typeface="メイリオ" panose="020B0604030504040204" pitchFamily="50" charset="-128"/>
              </a:rPr>
              <a:t> </a:t>
            </a:r>
            <a:r>
              <a:rPr kumimoji="0" lang="ja-JP" altLang="en-US" sz="1400" b="1" kern="0" dirty="0">
                <a:solidFill>
                  <a:srgbClr val="0D0D0D"/>
                </a:solidFill>
                <a:latin typeface="メイリオ" panose="020B0604030504040204" pitchFamily="50" charset="-128"/>
                <a:ea typeface="メイリオ" panose="020B0604030504040204" pitchFamily="50" charset="-128"/>
              </a:rPr>
              <a:t>「健康・美容食品」カテゴリーのみ</a:t>
            </a:r>
            <a:r>
              <a:rPr kumimoji="0" lang="ja-JP" altLang="en-US" sz="1400" b="1" kern="0" dirty="0">
                <a:solidFill>
                  <a:srgbClr val="0070C0"/>
                </a:solidFill>
                <a:latin typeface="メイリオ" panose="020B0604030504040204" pitchFamily="50" charset="-128"/>
                <a:ea typeface="メイリオ" panose="020B0604030504040204" pitchFamily="50" charset="-128"/>
              </a:rPr>
              <a:t>事前に弊社による出稿可否判断が必要</a:t>
            </a:r>
            <a:r>
              <a:rPr kumimoji="0" lang="ja-JP" altLang="en-US" sz="1400" kern="0" dirty="0">
                <a:solidFill>
                  <a:srgbClr val="0D0D0D"/>
                </a:solidFill>
                <a:latin typeface="メイリオ" panose="020B0604030504040204" pitchFamily="50" charset="-128"/>
                <a:ea typeface="メイリオ" panose="020B0604030504040204" pitchFamily="50" charset="-128"/>
              </a:rPr>
              <a:t>となります。</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lnSpc>
                <a:spcPct val="130000"/>
              </a:lnSpc>
              <a:spcBef>
                <a:spcPts val="0"/>
              </a:spcBef>
              <a:spcAft>
                <a:spcPts val="0"/>
              </a:spcAft>
              <a:defRPr/>
            </a:pPr>
            <a:r>
              <a:rPr kumimoji="0" lang="ja-JP" altLang="en-US" sz="1400" kern="0" dirty="0">
                <a:solidFill>
                  <a:srgbClr val="0D0D0D"/>
                </a:solidFill>
                <a:latin typeface="メイリオ" panose="020B0604030504040204" pitchFamily="50" charset="-128"/>
                <a:ea typeface="メイリオ" panose="020B0604030504040204" pitchFamily="50" charset="-128"/>
              </a:rPr>
              <a:t>事前に本セールスシートに記載の「掲載制限カテゴリー」「販売制限カテゴリー」に基づき弊社による出稿可否判断をさせていただきます。</a:t>
            </a:r>
            <a:br>
              <a:rPr lang="ja-JP" altLang="en-US" sz="1400" dirty="0">
                <a:solidFill>
                  <a:srgbClr val="0D0D0D"/>
                </a:solidFill>
                <a:latin typeface="メイリオ" panose="020B0604030504040204" pitchFamily="50" charset="-128"/>
                <a:ea typeface="メイリオ" panose="020B0604030504040204" pitchFamily="50" charset="-128"/>
              </a:rPr>
            </a:br>
            <a:r>
              <a:rPr kumimoji="0" lang="ja-JP" altLang="en-US" sz="1400" kern="0" dirty="0">
                <a:solidFill>
                  <a:srgbClr val="0D0D0D"/>
                </a:solidFill>
                <a:latin typeface="メイリオ" panose="020B0604030504040204" pitchFamily="50" charset="-128"/>
                <a:ea typeface="メイリオ" panose="020B0604030504040204" pitchFamily="50" charset="-128"/>
              </a:rPr>
              <a:t>内容を確認させていただき、</a:t>
            </a:r>
            <a:r>
              <a:rPr kumimoji="0" lang="ja-JP" altLang="en-US" sz="1400" b="1" kern="0" dirty="0">
                <a:solidFill>
                  <a:srgbClr val="0D0D0D"/>
                </a:solidFill>
                <a:latin typeface="メイリオ" panose="020B0604030504040204" pitchFamily="50" charset="-128"/>
                <a:ea typeface="メイリオ" panose="020B0604030504040204" pitchFamily="50" charset="-128"/>
              </a:rPr>
              <a:t>場合によっては、</a:t>
            </a:r>
            <a:r>
              <a:rPr lang="ja-JP" altLang="en-US" sz="1400" b="1" dirty="0">
                <a:solidFill>
                  <a:srgbClr val="0D0D0D"/>
                </a:solidFill>
                <a:latin typeface="メイリオ" panose="020B0604030504040204" pitchFamily="50" charset="-128"/>
                <a:ea typeface="メイリオ" panose="020B0604030504040204" pitchFamily="50" charset="-128"/>
              </a:rPr>
              <a:t>掲載をお断りさせていただくことがございます。</a:t>
            </a:r>
            <a:r>
              <a:rPr lang="ja-JP" altLang="en-US" sz="1400" dirty="0">
                <a:solidFill>
                  <a:srgbClr val="0D0D0D"/>
                </a:solidFill>
                <a:latin typeface="メイリオ" panose="020B0604030504040204" pitchFamily="50" charset="-128"/>
                <a:ea typeface="メイリオ" panose="020B0604030504040204" pitchFamily="50" charset="-128"/>
              </a:rPr>
              <a:t>あらかじめご了承ください。</a:t>
            </a:r>
            <a:endParaRPr lang="en-US" altLang="ja-JP" sz="1400" dirty="0">
              <a:solidFill>
                <a:srgbClr val="0D0D0D"/>
              </a:solidFill>
              <a:latin typeface="メイリオ" panose="020B0604030504040204" pitchFamily="50" charset="-128"/>
              <a:ea typeface="メイリオ" panose="020B0604030504040204" pitchFamily="50" charset="-128"/>
            </a:endParaRPr>
          </a:p>
          <a:p>
            <a:pPr eaLnBrk="1" fontAlgn="auto" hangingPunct="1">
              <a:lnSpc>
                <a:spcPct val="130000"/>
              </a:lnSpc>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lnSpc>
                <a:spcPct val="130000"/>
              </a:lnSpc>
              <a:spcBef>
                <a:spcPts val="0"/>
              </a:spcBef>
              <a:spcAft>
                <a:spcPts val="0"/>
              </a:spcAft>
              <a:defRPr/>
            </a:pPr>
            <a:r>
              <a:rPr lang="ja-JP" altLang="en-US" sz="1400" b="1" dirty="0">
                <a:solidFill>
                  <a:srgbClr val="0D0D0D"/>
                </a:solidFill>
                <a:latin typeface="メイリオ" panose="020B0604030504040204" pitchFamily="50" charset="-128"/>
                <a:ea typeface="メイリオ" panose="020B0604030504040204" pitchFamily="50" charset="-128"/>
              </a:rPr>
              <a:t>「健康・美容食品」カテゴリーにおいては、事前提案可否にて許可された広告主・訴求のみ予約・配信が可能です。</a:t>
            </a:r>
            <a:endParaRPr lang="en-US" altLang="ja-JP" sz="1400" b="1" dirty="0">
              <a:solidFill>
                <a:srgbClr val="0D0D0D"/>
              </a:solidFill>
              <a:latin typeface="メイリオ" panose="020B0604030504040204" pitchFamily="50" charset="-128"/>
              <a:ea typeface="メイリオ" panose="020B0604030504040204" pitchFamily="50" charset="-128"/>
            </a:endParaRPr>
          </a:p>
          <a:p>
            <a:pPr eaLnBrk="1" fontAlgn="auto" hangingPunct="1">
              <a:lnSpc>
                <a:spcPct val="130000"/>
              </a:lnSpc>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事前提案可否にて承認された広告主・訴求については弊社内で登録作業が必要となります。</a:t>
            </a:r>
            <a:endParaRPr lang="en-US" altLang="ja-JP" sz="1400" dirty="0">
              <a:solidFill>
                <a:srgbClr val="0D0D0D"/>
              </a:solidFill>
              <a:latin typeface="メイリオ" panose="020B0604030504040204" pitchFamily="50" charset="-128"/>
              <a:ea typeface="メイリオ" panose="020B0604030504040204" pitchFamily="50" charset="-128"/>
            </a:endParaRPr>
          </a:p>
          <a:p>
            <a:pPr eaLnBrk="1" fontAlgn="auto" hangingPunct="1">
              <a:lnSpc>
                <a:spcPct val="130000"/>
              </a:lnSpc>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万が一、事前提案可否の承認なしで予約された場合は、</a:t>
            </a:r>
            <a:r>
              <a:rPr lang="ja-JP" altLang="en-US" sz="1400" dirty="0">
                <a:solidFill>
                  <a:srgbClr val="0070C0"/>
                </a:solidFill>
                <a:latin typeface="メイリオ" panose="020B0604030504040204" pitchFamily="50" charset="-128"/>
                <a:ea typeface="メイリオ" panose="020B0604030504040204" pitchFamily="50" charset="-128"/>
              </a:rPr>
              <a:t>代理店様にキャンセル処理対応を行っていただきます。</a:t>
            </a:r>
            <a:endParaRPr lang="en-US" altLang="ja-JP" sz="1400" dirty="0">
              <a:solidFill>
                <a:srgbClr val="0070C0"/>
              </a:solidFill>
              <a:latin typeface="メイリオ" panose="020B0604030504040204" pitchFamily="50" charset="-128"/>
              <a:ea typeface="メイリオ" panose="020B0604030504040204" pitchFamily="50" charset="-128"/>
            </a:endParaRPr>
          </a:p>
          <a:p>
            <a:pPr eaLnBrk="1" fontAlgn="auto" hangingPunct="1">
              <a:lnSpc>
                <a:spcPct val="130000"/>
              </a:lnSpc>
              <a:spcBef>
                <a:spcPts val="0"/>
              </a:spcBef>
              <a:spcAft>
                <a:spcPts val="0"/>
              </a:spcAft>
              <a:defRPr/>
            </a:pPr>
            <a:endParaRPr kumimoji="0" lang="en-US" altLang="ja-JP" sz="1600" kern="0" dirty="0">
              <a:solidFill>
                <a:srgbClr val="0D0D0D"/>
              </a:solidFill>
              <a:latin typeface="Meiryo" panose="020B0604030504040204" pitchFamily="34" charset="-128"/>
              <a:ea typeface="Meiryo" panose="020B0604030504040204" pitchFamily="34" charset="-128"/>
            </a:endParaRPr>
          </a:p>
        </p:txBody>
      </p:sp>
      <p:sp>
        <p:nvSpPr>
          <p:cNvPr id="14" name="片側の 2 つの角を丸めた四角形 19">
            <a:extLst>
              <a:ext uri="{FF2B5EF4-FFF2-40B4-BE49-F238E27FC236}">
                <a16:creationId xmlns:a16="http://schemas.microsoft.com/office/drawing/2014/main" id="{473CC361-6C02-85CF-FB24-B610D9A5AC4A}"/>
              </a:ext>
            </a:extLst>
          </p:cNvPr>
          <p:cNvSpPr/>
          <p:nvPr/>
        </p:nvSpPr>
        <p:spPr>
          <a:xfrm>
            <a:off x="3108320" y="3379015"/>
            <a:ext cx="5472113" cy="504000"/>
          </a:xfrm>
          <a:prstGeom prst="round2SameRect">
            <a:avLst>
              <a:gd name="adj1" fmla="val 20214"/>
              <a:gd name="adj2" fmla="val 0"/>
            </a:avLst>
          </a:prstGeom>
          <a:solidFill>
            <a:srgbClr val="000048"/>
          </a:solidFill>
          <a:ln w="25400" cap="flat" cmpd="sng" algn="ctr">
            <a:noFill/>
            <a:prstDash val="solid"/>
          </a:ln>
          <a:effectLst/>
        </p:spPr>
        <p:txBody>
          <a:bodyPr tIns="0" bIns="0" rtlCol="0" anchor="ctr"/>
          <a:lstStyle/>
          <a:p>
            <a:pPr algn="ctr" eaLnBrk="1" fontAlgn="auto" hangingPunct="1">
              <a:spcBef>
                <a:spcPts val="0"/>
              </a:spcBef>
              <a:spcAft>
                <a:spcPts val="0"/>
              </a:spcAft>
              <a:defRPr/>
            </a:pPr>
            <a:r>
              <a:rPr kumimoji="0" lang="ja-JP" altLang="en-US" b="1" kern="0">
                <a:solidFill>
                  <a:srgbClr val="FFFFFF"/>
                </a:solidFill>
                <a:latin typeface="Meiryo" panose="020B0604030504040204" pitchFamily="34" charset="-128"/>
                <a:ea typeface="Meiryo" panose="020B0604030504040204" pitchFamily="34" charset="-128"/>
              </a:rPr>
              <a:t>レギュラー商品</a:t>
            </a:r>
            <a:endParaRPr kumimoji="0" lang="en-US" altLang="ja-JP" b="1" kern="0">
              <a:solidFill>
                <a:srgbClr val="FFFFFF"/>
              </a:solidFill>
              <a:latin typeface="Meiryo" panose="020B0604030504040204" pitchFamily="34" charset="-128"/>
              <a:ea typeface="Meiryo" panose="020B0604030504040204" pitchFamily="34" charset="-128"/>
            </a:endParaRPr>
          </a:p>
        </p:txBody>
      </p:sp>
      <p:sp>
        <p:nvSpPr>
          <p:cNvPr id="15" name="正方形/長方形 14">
            <a:extLst>
              <a:ext uri="{FF2B5EF4-FFF2-40B4-BE49-F238E27FC236}">
                <a16:creationId xmlns:a16="http://schemas.microsoft.com/office/drawing/2014/main" id="{4147179F-FCD9-D4E7-CD60-5F95F5BF8583}"/>
              </a:ext>
            </a:extLst>
          </p:cNvPr>
          <p:cNvSpPr/>
          <p:nvPr/>
        </p:nvSpPr>
        <p:spPr>
          <a:xfrm>
            <a:off x="4026097" y="4252384"/>
            <a:ext cx="3600000" cy="504000"/>
          </a:xfrm>
          <a:prstGeom prst="rect">
            <a:avLst/>
          </a:prstGeom>
          <a:solidFill>
            <a:srgbClr val="FFFFFF"/>
          </a:solidFill>
          <a:ln w="25400" cap="flat" cmpd="sng" algn="ctr">
            <a:solidFill>
              <a:srgbClr val="000048"/>
            </a:solidFill>
            <a:prstDash val="sysDash"/>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400" b="1" kern="0" dirty="0">
                <a:solidFill>
                  <a:srgbClr val="0D0D0D"/>
                </a:solidFill>
                <a:latin typeface="Meiryo" panose="020B0604030504040204" pitchFamily="34" charset="-128"/>
                <a:ea typeface="Meiryo" panose="020B0604030504040204" pitchFamily="34" charset="-128"/>
              </a:rPr>
              <a:t>通常商品</a:t>
            </a:r>
          </a:p>
        </p:txBody>
      </p:sp>
      <p:sp>
        <p:nvSpPr>
          <p:cNvPr id="16" name="正方形/長方形 15">
            <a:extLst>
              <a:ext uri="{FF2B5EF4-FFF2-40B4-BE49-F238E27FC236}">
                <a16:creationId xmlns:a16="http://schemas.microsoft.com/office/drawing/2014/main" id="{862E0B18-F104-F4B0-0C47-F9919A9FEE1F}"/>
              </a:ext>
            </a:extLst>
          </p:cNvPr>
          <p:cNvSpPr/>
          <p:nvPr/>
        </p:nvSpPr>
        <p:spPr>
          <a:xfrm>
            <a:off x="4026097" y="4828467"/>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400" b="1" kern="0" dirty="0">
                <a:solidFill>
                  <a:srgbClr val="0D0D0D"/>
                </a:solidFill>
                <a:latin typeface="Meiryo" panose="020B0604030504040204" pitchFamily="34" charset="-128"/>
                <a:ea typeface="Meiryo" panose="020B0604030504040204" pitchFamily="34" charset="-128"/>
              </a:rPr>
              <a:t>特集・企画</a:t>
            </a:r>
          </a:p>
        </p:txBody>
      </p:sp>
      <p:sp>
        <p:nvSpPr>
          <p:cNvPr id="23" name="正方形/長方形 22">
            <a:extLst>
              <a:ext uri="{FF2B5EF4-FFF2-40B4-BE49-F238E27FC236}">
                <a16:creationId xmlns:a16="http://schemas.microsoft.com/office/drawing/2014/main" id="{D7171117-9B6D-5A9C-ADA5-2AC0AA49437D}"/>
              </a:ext>
            </a:extLst>
          </p:cNvPr>
          <p:cNvSpPr/>
          <p:nvPr/>
        </p:nvSpPr>
        <p:spPr>
          <a:xfrm>
            <a:off x="3931532" y="5436640"/>
            <a:ext cx="4156417" cy="504000"/>
          </a:xfrm>
          <a:prstGeom prst="rect">
            <a:avLst/>
          </a:prstGeom>
          <a:solidFill>
            <a:srgbClr val="000048">
              <a:alpha val="10196"/>
            </a:srgbClr>
          </a:solidFill>
          <a:ln w="3175" cap="flat" cmpd="sng" algn="ctr">
            <a:solidFill>
              <a:srgbClr val="00003E"/>
            </a:solid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200" b="1" kern="0" dirty="0">
                <a:solidFill>
                  <a:srgbClr val="0D0D0D"/>
                </a:solidFill>
                <a:latin typeface="メイリオ" panose="020B0604030504040204" pitchFamily="50" charset="-128"/>
                <a:ea typeface="メイリオ" panose="020B0604030504040204" pitchFamily="50" charset="-128"/>
              </a:rPr>
              <a:t>「健康・美容食品」カテゴリーのみ</a:t>
            </a:r>
            <a:endParaRPr kumimoji="0" lang="en-US" altLang="ja-JP" sz="1200" b="1" kern="0" dirty="0">
              <a:solidFill>
                <a:srgbClr val="0D0D0D"/>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defRPr/>
            </a:pPr>
            <a:r>
              <a:rPr kumimoji="0" lang="ja-JP" altLang="en-US" sz="1200" b="1" kern="0" dirty="0">
                <a:solidFill>
                  <a:srgbClr val="0D0D0D"/>
                </a:solidFill>
                <a:latin typeface="メイリオ" panose="020B0604030504040204" pitchFamily="50" charset="-128"/>
                <a:ea typeface="メイリオ" panose="020B0604030504040204" pitchFamily="50" charset="-128"/>
              </a:rPr>
              <a:t>事前提案可否必須</a:t>
            </a:r>
          </a:p>
        </p:txBody>
      </p:sp>
      <p:cxnSp>
        <p:nvCxnSpPr>
          <p:cNvPr id="24" name="直線コネクタ 23">
            <a:extLst>
              <a:ext uri="{FF2B5EF4-FFF2-40B4-BE49-F238E27FC236}">
                <a16:creationId xmlns:a16="http://schemas.microsoft.com/office/drawing/2014/main" id="{0193A34E-3029-EFF0-FFB6-12977091F88D}"/>
              </a:ext>
            </a:extLst>
          </p:cNvPr>
          <p:cNvCxnSpPr>
            <a:cxnSpLocks/>
          </p:cNvCxnSpPr>
          <p:nvPr/>
        </p:nvCxnSpPr>
        <p:spPr>
          <a:xfrm>
            <a:off x="7626096" y="4599509"/>
            <a:ext cx="461854" cy="886958"/>
          </a:xfrm>
          <a:prstGeom prst="line">
            <a:avLst/>
          </a:prstGeom>
          <a:noFill/>
          <a:ln w="9525" cap="flat" cmpd="sng" algn="ctr">
            <a:solidFill>
              <a:srgbClr val="545454"/>
            </a:solidFill>
            <a:prstDash val="solid"/>
          </a:ln>
          <a:effectLst/>
        </p:spPr>
      </p:cxnSp>
    </p:spTree>
    <p:extLst>
      <p:ext uri="{BB962C8B-B14F-4D97-AF65-F5344CB8AC3E}">
        <p14:creationId xmlns:p14="http://schemas.microsoft.com/office/powerpoint/2010/main" val="41524999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E4AFFC-BB31-8C4E-8255-375A6DA02E47}"/>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BFBAF59-AADB-1768-4C3B-59E3A8331D9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FC955CE9-0C48-8AFB-EA7A-0F40F099A4A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4" name="テキスト プレースホルダー 1">
            <a:extLst>
              <a:ext uri="{FF2B5EF4-FFF2-40B4-BE49-F238E27FC236}">
                <a16:creationId xmlns:a16="http://schemas.microsoft.com/office/drawing/2014/main" id="{CD667809-15A9-61DE-F2FF-C16E567227F0}"/>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solidFill>
                  <a:srgbClr val="000048"/>
                </a:solidFill>
                <a:latin typeface="+mn-ea"/>
                <a:cs typeface="メイリオ" panose="020B0604030504040204" pitchFamily="50" charset="-128"/>
              </a:rPr>
              <a:t>事前提案可否申請について（</a:t>
            </a:r>
            <a:r>
              <a:rPr lang="ja-JP" altLang="en-US" dirty="0">
                <a:solidFill>
                  <a:srgbClr val="000048"/>
                </a:solidFill>
                <a:latin typeface="+mn-ea"/>
              </a:rPr>
              <a:t>「健康・美容食品」カテゴリーのみ）</a:t>
            </a:r>
          </a:p>
        </p:txBody>
      </p:sp>
      <p:sp>
        <p:nvSpPr>
          <p:cNvPr id="5" name="角丸四角形 7">
            <a:extLst>
              <a:ext uri="{FF2B5EF4-FFF2-40B4-BE49-F238E27FC236}">
                <a16:creationId xmlns:a16="http://schemas.microsoft.com/office/drawing/2014/main" id="{020D5C29-042B-F75A-155A-9D648856CC0B}"/>
              </a:ext>
            </a:extLst>
          </p:cNvPr>
          <p:cNvSpPr/>
          <p:nvPr/>
        </p:nvSpPr>
        <p:spPr>
          <a:xfrm>
            <a:off x="479425" y="2177134"/>
            <a:ext cx="11233150" cy="432000"/>
          </a:xfrm>
          <a:prstGeom prst="roundRect">
            <a:avLst>
              <a:gd name="adj" fmla="val 50000"/>
            </a:avLst>
          </a:prstGeom>
          <a:solidFill>
            <a:srgbClr val="000048">
              <a:alpha val="60000"/>
            </a:srgbClr>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600" b="1" kern="0">
                <a:solidFill>
                  <a:srgbClr val="FFFFFF"/>
                </a:solidFill>
                <a:latin typeface="Meiryo" panose="020B0604030504040204" pitchFamily="34" charset="-128"/>
                <a:ea typeface="Meiryo" panose="020B0604030504040204" pitchFamily="34" charset="-128"/>
              </a:rPr>
              <a:t>ご連絡いただきたい項目</a:t>
            </a:r>
          </a:p>
        </p:txBody>
      </p:sp>
      <p:graphicFrame>
        <p:nvGraphicFramePr>
          <p:cNvPr id="8" name="表 5">
            <a:extLst>
              <a:ext uri="{FF2B5EF4-FFF2-40B4-BE49-F238E27FC236}">
                <a16:creationId xmlns:a16="http://schemas.microsoft.com/office/drawing/2014/main" id="{0A69CB3B-2734-D788-8234-A57CE3D98DB1}"/>
              </a:ext>
            </a:extLst>
          </p:cNvPr>
          <p:cNvGraphicFramePr>
            <a:graphicFrameLocks noGrp="1"/>
          </p:cNvGraphicFramePr>
          <p:nvPr>
            <p:extLst>
              <p:ext uri="{D42A27DB-BD31-4B8C-83A1-F6EECF244321}">
                <p14:modId xmlns:p14="http://schemas.microsoft.com/office/powerpoint/2010/main" val="2930652809"/>
              </p:ext>
            </p:extLst>
          </p:nvPr>
        </p:nvGraphicFramePr>
        <p:xfrm>
          <a:off x="479425" y="2672414"/>
          <a:ext cx="11233150" cy="370095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368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メイリオ" panose="020B0604030504040204" pitchFamily="50" charset="-128"/>
                          <a:ea typeface="メイリオ" panose="020B0604030504040204" pitchFamily="50" charset="-128"/>
                        </a:rPr>
                        <a:t>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ja-JP" altLang="en-US" sz="1400" b="0" i="0" kern="1200" dirty="0">
                          <a:solidFill>
                            <a:srgbClr val="0D0D0D"/>
                          </a:solidFill>
                          <a:latin typeface="メイリオ" panose="020B0604030504040204" pitchFamily="50" charset="-128"/>
                          <a:ea typeface="メイリオ" panose="020B0604030504040204" pitchFamily="50" charset="-128"/>
                          <a:cs typeface="+mn-cs"/>
                        </a:rPr>
                        <a:t>トピックス</a:t>
                      </a:r>
                      <a:r>
                        <a:rPr kumimoji="1" lang="en-US" altLang="ja-JP" sz="1400" b="0" i="0" kern="1200" dirty="0">
                          <a:solidFill>
                            <a:srgbClr val="0D0D0D"/>
                          </a:solidFill>
                          <a:latin typeface="メイリオ" panose="020B0604030504040204" pitchFamily="50" charset="-128"/>
                          <a:ea typeface="メイリオ" panose="020B0604030504040204" pitchFamily="50" charset="-128"/>
                          <a:cs typeface="+mn-cs"/>
                        </a:rPr>
                        <a:t>PR</a:t>
                      </a:r>
                      <a:endParaRPr kumimoji="1" lang="ja-JP" altLang="en-US" sz="1400" b="0" i="0" kern="1200" dirty="0">
                        <a:solidFill>
                          <a:srgbClr val="0D0D0D"/>
                        </a:solidFill>
                        <a:latin typeface="メイリオ" panose="020B0604030504040204" pitchFamily="50" charset="-128"/>
                        <a:ea typeface="メイリオ" panose="020B0604030504040204" pitchFamily="50" charset="-128"/>
                        <a:cs typeface="+mn-cs"/>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127601938"/>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メイリオ" panose="020B0604030504040204" pitchFamily="50" charset="-128"/>
                          <a:ea typeface="メイリオ" panose="020B0604030504040204" pitchFamily="50"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メイリオ" panose="020B0604030504040204" pitchFamily="50" charset="-128"/>
                        <a:ea typeface="メイリオ" panose="020B0604030504040204" pitchFamily="50"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097935829"/>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メイリオ" panose="020B0604030504040204" pitchFamily="50" charset="-128"/>
                          <a:ea typeface="メイリオ" panose="020B0604030504040204" pitchFamily="50"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メイリオ" panose="020B0604030504040204" pitchFamily="50" charset="-128"/>
                        <a:ea typeface="メイリオ" panose="020B0604030504040204" pitchFamily="50"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129829377"/>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メイリオ" panose="020B0604030504040204" pitchFamily="50" charset="-128"/>
                          <a:ea typeface="メイリオ" panose="020B0604030504040204" pitchFamily="50" charset="-128"/>
                        </a:rPr>
                        <a:t>リンク先</a:t>
                      </a:r>
                      <a:r>
                        <a:rPr kumimoji="1" lang="en" altLang="ja-JP" sz="1200" b="0" i="0" dirty="0">
                          <a:solidFill>
                            <a:schemeClr val="bg1"/>
                          </a:solidFill>
                          <a:latin typeface="メイリオ" panose="020B0604030504040204" pitchFamily="50" charset="-128"/>
                          <a:ea typeface="メイリオ" panose="020B0604030504040204" pitchFamily="50" charset="-128"/>
                        </a:rPr>
                        <a:t>URL</a:t>
                      </a:r>
                      <a:endParaRPr kumimoji="1" lang="ja-JP" altLang="en-US" sz="1200" b="0" i="0" dirty="0">
                        <a:solidFill>
                          <a:schemeClr val="bg1"/>
                        </a:solidFill>
                        <a:latin typeface="メイリオ" panose="020B0604030504040204" pitchFamily="50" charset="-128"/>
                        <a:ea typeface="メイリオ" panose="020B0604030504040204" pitchFamily="50"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en-US" altLang="ja-JP" sz="1400" b="0" i="0" dirty="0">
                          <a:solidFill>
                            <a:srgbClr val="0D0D0D"/>
                          </a:solidFill>
                          <a:latin typeface="メイリオ" panose="020B0604030504040204" pitchFamily="50" charset="-128"/>
                          <a:ea typeface="メイリオ" panose="020B0604030504040204" pitchFamily="50" charset="-128"/>
                        </a:rPr>
                        <a:t>※</a:t>
                      </a:r>
                      <a:r>
                        <a:rPr kumimoji="1" lang="ja-JP" altLang="en-US" sz="1400" b="0" i="0" dirty="0">
                          <a:solidFill>
                            <a:srgbClr val="0D0D0D"/>
                          </a:solidFill>
                          <a:latin typeface="メイリオ" panose="020B0604030504040204" pitchFamily="50" charset="-128"/>
                          <a:ea typeface="メイリオ" panose="020B0604030504040204" pitchFamily="50" charset="-128"/>
                        </a:rPr>
                        <a:t>リンク先がない場合はテストサイトやキャプチャをご連絡ください。</a:t>
                      </a: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705213913"/>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200" b="0" i="0" dirty="0">
                          <a:solidFill>
                            <a:schemeClr val="bg1"/>
                          </a:solidFill>
                          <a:latin typeface="メイリオ" panose="020B0604030504040204" pitchFamily="50" charset="-128"/>
                          <a:ea typeface="メイリオ" panose="020B0604030504040204" pitchFamily="50" charset="-128"/>
                        </a:rPr>
                        <a:t>LINE</a:t>
                      </a:r>
                      <a:r>
                        <a:rPr kumimoji="1" lang="ja-JP" altLang="en-US" sz="1200" b="0" i="0" dirty="0">
                          <a:solidFill>
                            <a:schemeClr val="bg1"/>
                          </a:solidFill>
                          <a:latin typeface="メイリオ" panose="020B0604030504040204" pitchFamily="50" charset="-128"/>
                          <a:ea typeface="メイリオ" panose="020B0604030504040204" pitchFamily="50" charset="-128"/>
                        </a:rPr>
                        <a:t>ヤフー営業担当者</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メイリオ" panose="020B0604030504040204" pitchFamily="50" charset="-128"/>
                        <a:ea typeface="メイリオ" panose="020B0604030504040204" pitchFamily="50"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251573193"/>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メイリオ" panose="020B0604030504040204" pitchFamily="50" charset="-128"/>
                          <a:ea typeface="メイリオ" panose="020B0604030504040204" pitchFamily="50"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メイリオ" panose="020B0604030504040204" pitchFamily="50" charset="-128"/>
                        <a:ea typeface="メイリオ" panose="020B0604030504040204" pitchFamily="50"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502694705"/>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メイリオ" panose="020B0604030504040204" pitchFamily="50" charset="-128"/>
                          <a:ea typeface="メイリオ" panose="020B0604030504040204" pitchFamily="50" charset="-128"/>
                        </a:rPr>
                        <a:t>予約型対応アカウント</a:t>
                      </a:r>
                      <a:r>
                        <a:rPr kumimoji="1" lang="en" altLang="ja-JP" sz="1200" b="0" i="0" dirty="0">
                          <a:solidFill>
                            <a:schemeClr val="bg1"/>
                          </a:solidFill>
                          <a:latin typeface="メイリオ" panose="020B0604030504040204" pitchFamily="50" charset="-128"/>
                          <a:ea typeface="メイリオ" panose="020B0604030504040204" pitchFamily="50" charset="-128"/>
                        </a:rPr>
                        <a:t>ID</a:t>
                      </a:r>
                      <a:r>
                        <a:rPr kumimoji="1" lang="ja-JP" altLang="en" sz="1000" b="0" i="0" dirty="0">
                          <a:solidFill>
                            <a:schemeClr val="bg1"/>
                          </a:solidFill>
                          <a:latin typeface="メイリオ" panose="020B0604030504040204" pitchFamily="50" charset="-128"/>
                          <a:ea typeface="メイリオ" panose="020B0604030504040204" pitchFamily="50" charset="-128"/>
                        </a:rPr>
                        <a:t>（</a:t>
                      </a:r>
                      <a:r>
                        <a:rPr kumimoji="1" lang="ja-JP" altLang="en-US" sz="1000" b="0" i="0" dirty="0">
                          <a:solidFill>
                            <a:schemeClr val="bg1"/>
                          </a:solidFill>
                          <a:latin typeface="メイリオ" panose="020B0604030504040204" pitchFamily="50" charset="-128"/>
                          <a:ea typeface="メイリオ" panose="020B0604030504040204" pitchFamily="50" charset="-128"/>
                        </a:rPr>
                        <a:t>用意があれば）</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メイリオ" panose="020B0604030504040204" pitchFamily="50" charset="-128"/>
                        <a:ea typeface="メイリオ" panose="020B0604030504040204" pitchFamily="50"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676607046"/>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メイリオ" panose="020B0604030504040204" pitchFamily="50" charset="-128"/>
                          <a:ea typeface="メイリオ" panose="020B0604030504040204" pitchFamily="50"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メイリオ" panose="020B0604030504040204" pitchFamily="50" charset="-128"/>
                        <a:ea typeface="メイリオ" panose="020B0604030504040204" pitchFamily="50"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787020545"/>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メイリオ" panose="020B0604030504040204" pitchFamily="50" charset="-128"/>
                          <a:ea typeface="メイリオ" panose="020B0604030504040204" pitchFamily="50"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メイリオ" panose="020B0604030504040204" pitchFamily="50" charset="-128"/>
                        <a:ea typeface="メイリオ" panose="020B0604030504040204" pitchFamily="50"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41025398"/>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メイリオ" panose="020B0604030504040204" pitchFamily="50" charset="-128"/>
                          <a:ea typeface="メイリオ" panose="020B0604030504040204" pitchFamily="50" charset="-128"/>
                        </a:rPr>
                        <a:t>懸念点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メイリオ" panose="020B0604030504040204" pitchFamily="50" charset="-128"/>
                        <a:ea typeface="メイリオ" panose="020B0604030504040204" pitchFamily="50"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220880169"/>
                  </a:ext>
                </a:extLst>
              </a:tr>
              <a:tr h="305828">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ja-JP" altLang="en-US" sz="1200" b="0" i="0" dirty="0">
                          <a:solidFill>
                            <a:schemeClr val="bg1"/>
                          </a:solidFill>
                          <a:latin typeface="メイリオ" panose="020B0604030504040204" pitchFamily="50" charset="-128"/>
                          <a:ea typeface="メイリオ" panose="020B0604030504040204" pitchFamily="50" charset="-128"/>
                        </a:rPr>
                        <a:t>広告クリエイティブ（見出し・サムネイル画像）（任意）</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endParaRPr kumimoji="1" lang="ja-JP" altLang="en-US" sz="1400" b="0" i="0" dirty="0">
                        <a:solidFill>
                          <a:schemeClr val="accent3"/>
                        </a:solidFill>
                        <a:latin typeface="メイリオ" panose="020B0604030504040204" pitchFamily="50" charset="-128"/>
                        <a:ea typeface="メイリオ" panose="020B0604030504040204" pitchFamily="50"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54926507"/>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メイリオ" panose="020B0604030504040204" pitchFamily="50" charset="-128"/>
                          <a:ea typeface="メイリオ" panose="020B0604030504040204" pitchFamily="50"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メイリオ" panose="020B0604030504040204" pitchFamily="50" charset="-128"/>
                        <a:ea typeface="メイリオ" panose="020B0604030504040204" pitchFamily="50"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924746215"/>
                  </a:ext>
                </a:extLst>
              </a:tr>
            </a:tbl>
          </a:graphicData>
        </a:graphic>
      </p:graphicFrame>
      <p:sp>
        <p:nvSpPr>
          <p:cNvPr id="9" name="正方形/長方形 8">
            <a:extLst>
              <a:ext uri="{FF2B5EF4-FFF2-40B4-BE49-F238E27FC236}">
                <a16:creationId xmlns:a16="http://schemas.microsoft.com/office/drawing/2014/main" id="{89F56B1C-9095-D916-3965-BA8F538AD0A8}"/>
              </a:ext>
            </a:extLst>
          </p:cNvPr>
          <p:cNvSpPr/>
          <p:nvPr/>
        </p:nvSpPr>
        <p:spPr>
          <a:xfrm>
            <a:off x="461169" y="876963"/>
            <a:ext cx="11269662" cy="1024127"/>
          </a:xfrm>
          <a:prstGeom prst="rect">
            <a:avLst/>
          </a:prstGeom>
        </p:spPr>
        <p:txBody>
          <a:bodyPr wrap="square" lIns="0" tIns="0" rIns="0" bIns="0">
            <a:spAutoFit/>
          </a:bodyPr>
          <a:lstStyle/>
          <a:p>
            <a:pPr eaLnBrk="1" fontAlgn="auto" hangingPunct="1">
              <a:lnSpc>
                <a:spcPct val="130000"/>
              </a:lnSpc>
              <a:spcBef>
                <a:spcPts val="0"/>
              </a:spcBef>
              <a:spcAft>
                <a:spcPts val="0"/>
              </a:spcAft>
              <a:defRPr/>
            </a:pPr>
            <a:r>
              <a:rPr lang="en-US" altLang="ja-JP" sz="2400" b="1" u="sng" dirty="0">
                <a:solidFill>
                  <a:srgbClr val="002AFF"/>
                </a:solidFill>
                <a:latin typeface="メイリオ" panose="020B0604030504040204" pitchFamily="50" charset="-128"/>
                <a:ea typeface="メイリオ" panose="020B0604030504040204" pitchFamily="50" charset="-128"/>
              </a:rPr>
              <a:t>※</a:t>
            </a:r>
            <a:r>
              <a:rPr lang="ja-JP" altLang="en-US" sz="2400" b="1" u="sng" dirty="0">
                <a:solidFill>
                  <a:srgbClr val="002AFF"/>
                </a:solidFill>
                <a:latin typeface="メイリオ" panose="020B0604030504040204" pitchFamily="50" charset="-128"/>
                <a:ea typeface="メイリオ" panose="020B0604030504040204" pitchFamily="50" charset="-128"/>
              </a:rPr>
              <a:t>「健康・美容食品」カテゴリーのみ対象となります。</a:t>
            </a:r>
            <a:endParaRPr lang="en-US" altLang="ja-JP" sz="2400" b="1" u="sng" dirty="0">
              <a:solidFill>
                <a:srgbClr val="002AFF"/>
              </a:solidFill>
              <a:latin typeface="メイリオ" panose="020B0604030504040204" pitchFamily="50" charset="-128"/>
              <a:ea typeface="メイリオ" panose="020B0604030504040204" pitchFamily="50" charset="-128"/>
            </a:endParaRPr>
          </a:p>
          <a:p>
            <a:pPr eaLnBrk="1" fontAlgn="auto" hangingPunct="1">
              <a:lnSpc>
                <a:spcPct val="130000"/>
              </a:lnSpc>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本商品への掲載をご希望の場合は、弊社担当営業宛に以下の項目をご連絡ください。回答まで最大5営業日いただきます。</a:t>
            </a:r>
            <a:endParaRPr lang="en-US" altLang="ja-JP" sz="1400" dirty="0">
              <a:solidFill>
                <a:srgbClr val="0D0D0D"/>
              </a:solidFill>
              <a:latin typeface="メイリオ" panose="020B0604030504040204" pitchFamily="50" charset="-128"/>
              <a:ea typeface="メイリオ" panose="020B0604030504040204" pitchFamily="50" charset="-128"/>
            </a:endParaRPr>
          </a:p>
          <a:p>
            <a:pPr eaLnBrk="1" fontAlgn="auto" hangingPunct="1">
              <a:lnSpc>
                <a:spcPct val="130000"/>
              </a:lnSpc>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なお、薬機法など広告掲載基準については本申請では確認いたしません。</a:t>
            </a:r>
            <a:endParaRPr lang="en-US" altLang="ja-JP" sz="1400" dirty="0">
              <a:solidFill>
                <a:srgbClr val="0D0D0D"/>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668275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501684-1620-6F56-5BDD-A78F3409CB13}"/>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AB1A3AF-0298-CCA3-6B64-B23666FC30F2}"/>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19163FA9-C833-0B24-22C1-BAE813E12D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テキスト プレースホルダー 1">
            <a:extLst>
              <a:ext uri="{FF2B5EF4-FFF2-40B4-BE49-F238E27FC236}">
                <a16:creationId xmlns:a16="http://schemas.microsoft.com/office/drawing/2014/main" id="{38647521-508B-9BA5-8E88-D06FFCDE5C02}"/>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rPr>
              <a:t>販売制限カテゴリー</a:t>
            </a:r>
          </a:p>
        </p:txBody>
      </p:sp>
      <p:graphicFrame>
        <p:nvGraphicFramePr>
          <p:cNvPr id="3" name="表 7">
            <a:extLst>
              <a:ext uri="{FF2B5EF4-FFF2-40B4-BE49-F238E27FC236}">
                <a16:creationId xmlns:a16="http://schemas.microsoft.com/office/drawing/2014/main" id="{DB0F7A6C-658B-1594-BFC3-4B0D3A5D91C0}"/>
              </a:ext>
            </a:extLst>
          </p:cNvPr>
          <p:cNvGraphicFramePr>
            <a:graphicFrameLocks noGrp="1"/>
          </p:cNvGraphicFramePr>
          <p:nvPr>
            <p:extLst>
              <p:ext uri="{D42A27DB-BD31-4B8C-83A1-F6EECF244321}">
                <p14:modId xmlns:p14="http://schemas.microsoft.com/office/powerpoint/2010/main" val="2619500340"/>
              </p:ext>
            </p:extLst>
          </p:nvPr>
        </p:nvGraphicFramePr>
        <p:xfrm>
          <a:off x="479425" y="1214530"/>
          <a:ext cx="11233149" cy="5104468"/>
        </p:xfrm>
        <a:graphic>
          <a:graphicData uri="http://schemas.openxmlformats.org/drawingml/2006/table">
            <a:tbl>
              <a:tblPr firstRow="1" bandRow="1"/>
              <a:tblGrid>
                <a:gridCol w="1168078">
                  <a:extLst>
                    <a:ext uri="{9D8B030D-6E8A-4147-A177-3AD203B41FA5}">
                      <a16:colId xmlns:a16="http://schemas.microsoft.com/office/drawing/2014/main" val="987923781"/>
                    </a:ext>
                  </a:extLst>
                </a:gridCol>
                <a:gridCol w="10065071">
                  <a:extLst>
                    <a:ext uri="{9D8B030D-6E8A-4147-A177-3AD203B41FA5}">
                      <a16:colId xmlns:a16="http://schemas.microsoft.com/office/drawing/2014/main" val="1354786734"/>
                    </a:ext>
                  </a:extLst>
                </a:gridCol>
              </a:tblGrid>
              <a:tr h="5104468">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600" b="0" i="0" kern="1200">
                          <a:solidFill>
                            <a:srgbClr val="0D0D0D"/>
                          </a:solidFill>
                          <a:effectLst/>
                          <a:latin typeface="メイリオ" panose="020B0604030504040204" pitchFamily="50" charset="-128"/>
                          <a:ea typeface="メイリオ" panose="020B0604030504040204" pitchFamily="50" charset="-128"/>
                          <a:cs typeface="+mn-cs"/>
                        </a:rPr>
                        <a:t>販売制限</a:t>
                      </a:r>
                      <a:endParaRPr kumimoji="1" lang="ja-JP" altLang="en-US" sz="800">
                        <a:solidFill>
                          <a:srgbClr val="0D0D0D"/>
                        </a:solidFill>
                        <a:latin typeface="メイリオ" panose="020B0604030504040204" pitchFamily="50" charset="-128"/>
                        <a:ea typeface="メイリオ" panose="020B0604030504040204" pitchFamily="50" charset="-128"/>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marL="171450" indent="-171450">
                        <a:buFont typeface="Arial" panose="020B0604020202020204" pitchFamily="34" charset="0"/>
                        <a:buChar char="•"/>
                      </a:pPr>
                      <a:r>
                        <a:rPr kumimoji="1" lang="ja-JP" altLang="en-US" sz="1400" b="0" i="0" kern="1200" dirty="0">
                          <a:solidFill>
                            <a:srgbClr val="0D0D0D"/>
                          </a:solidFill>
                          <a:effectLst/>
                          <a:latin typeface="メイリオ" panose="020B0604030504040204" pitchFamily="50" charset="-128"/>
                          <a:ea typeface="メイリオ" panose="020B0604030504040204" pitchFamily="50" charset="-128"/>
                          <a:cs typeface="+mn-cs"/>
                        </a:rPr>
                        <a:t>以下の内容を含む広告クリエイティブやリンク先サイトは掲載できません。</a:t>
                      </a:r>
                    </a:p>
                    <a:p>
                      <a:pPr marL="628662" lvl="1" indent="-171450">
                        <a:buFont typeface="Arial" panose="020B0604020202020204" pitchFamily="34" charset="0"/>
                        <a:buChar char="•"/>
                      </a:pPr>
                      <a:r>
                        <a:rPr kumimoji="1" lang="ja-JP" altLang="en-US" sz="1400" b="0" i="0" kern="1200" dirty="0">
                          <a:solidFill>
                            <a:srgbClr val="0D0D0D"/>
                          </a:solidFill>
                          <a:effectLst/>
                          <a:latin typeface="メイリオ" panose="020B0604030504040204" pitchFamily="50" charset="-128"/>
                          <a:ea typeface="メイリオ" panose="020B0604030504040204" pitchFamily="50" charset="-128"/>
                          <a:cs typeface="+mn-cs"/>
                        </a:rPr>
                        <a:t>占い、性格診断、心理テスト、漢字テスト、クイズ、なぞなぞ</a:t>
                      </a:r>
                    </a:p>
                    <a:p>
                      <a:pPr marL="628662" lvl="1" indent="-171450">
                        <a:buFont typeface="Arial" panose="020B0604020202020204" pitchFamily="34" charset="0"/>
                        <a:buChar char="•"/>
                      </a:pPr>
                      <a:r>
                        <a:rPr kumimoji="1" lang="ja-JP" altLang="en-US" sz="1400" b="0" i="0" kern="1200" dirty="0">
                          <a:solidFill>
                            <a:srgbClr val="0D0D0D"/>
                          </a:solidFill>
                          <a:effectLst/>
                          <a:latin typeface="メイリオ" panose="020B0604030504040204" pitchFamily="50" charset="-128"/>
                          <a:ea typeface="メイリオ" panose="020B0604030504040204" pitchFamily="50" charset="-128"/>
                          <a:cs typeface="+mn-cs"/>
                        </a:rPr>
                        <a:t>匿名など実在性を疑われるような体験談</a:t>
                      </a:r>
                    </a:p>
                    <a:p>
                      <a:pPr marL="628662" lvl="1" indent="-171450">
                        <a:buFont typeface="Arial" panose="020B0604020202020204" pitchFamily="34" charset="0"/>
                        <a:buChar char="•"/>
                      </a:pPr>
                      <a:r>
                        <a:rPr kumimoji="1" lang="ja-JP" altLang="en-US" sz="1400" b="0" i="0" kern="1200" dirty="0">
                          <a:solidFill>
                            <a:srgbClr val="0D0D0D"/>
                          </a:solidFill>
                          <a:effectLst/>
                          <a:latin typeface="メイリオ" panose="020B0604030504040204" pitchFamily="50" charset="-128"/>
                          <a:ea typeface="メイリオ" panose="020B0604030504040204" pitchFamily="50" charset="-128"/>
                          <a:cs typeface="+mn-cs"/>
                        </a:rPr>
                        <a:t>怪談などの読み物</a:t>
                      </a:r>
                    </a:p>
                    <a:p>
                      <a:pPr marL="628662" lvl="1" indent="-171450">
                        <a:buFont typeface="Arial" panose="020B0604020202020204" pitchFamily="34" charset="0"/>
                        <a:buChar char="•"/>
                      </a:pPr>
                      <a:r>
                        <a:rPr kumimoji="1" lang="ja-JP" altLang="en-US" sz="1400" b="0" i="0" kern="1200" dirty="0">
                          <a:solidFill>
                            <a:srgbClr val="0D0D0D"/>
                          </a:solidFill>
                          <a:effectLst/>
                          <a:latin typeface="メイリオ" panose="020B0604030504040204" pitchFamily="50" charset="-128"/>
                          <a:ea typeface="メイリオ" panose="020B0604030504040204" pitchFamily="50" charset="-128"/>
                          <a:cs typeface="+mn-cs"/>
                        </a:rPr>
                        <a:t>水着・下着（性別問わず）</a:t>
                      </a:r>
                      <a:endParaRPr kumimoji="1" lang="en-US" altLang="ja-JP" sz="1400" b="0" i="0" kern="1200" dirty="0">
                        <a:solidFill>
                          <a:srgbClr val="0D0D0D"/>
                        </a:solidFill>
                        <a:effectLst/>
                        <a:latin typeface="メイリオ" panose="020B0604030504040204" pitchFamily="50" charset="-128"/>
                        <a:ea typeface="メイリオ" panose="020B0604030504040204" pitchFamily="50" charset="-128"/>
                        <a:cs typeface="+mn-cs"/>
                      </a:endParaRPr>
                    </a:p>
                    <a:p>
                      <a:pPr marL="628662" lvl="1" indent="-171450">
                        <a:buFont typeface="Arial" panose="020B0604020202020204" pitchFamily="34" charset="0"/>
                        <a:buChar char="•"/>
                      </a:pPr>
                      <a:endParaRPr kumimoji="1" lang="ja-JP" altLang="en-US" sz="1400" b="0" i="0" kern="1200" dirty="0">
                        <a:solidFill>
                          <a:srgbClr val="0D0D0D"/>
                        </a:solidFill>
                        <a:effectLst/>
                        <a:latin typeface="メイリオ" panose="020B0604030504040204" pitchFamily="50" charset="-128"/>
                        <a:ea typeface="メイリオ" panose="020B0604030504040204" pitchFamily="50" charset="-128"/>
                        <a:cs typeface="+mn-cs"/>
                      </a:endParaRPr>
                    </a:p>
                    <a:p>
                      <a:pPr marL="171450" indent="-171450">
                        <a:buFont typeface="Arial" panose="020B0604020202020204" pitchFamily="34" charset="0"/>
                        <a:buChar char="•"/>
                      </a:pPr>
                      <a:r>
                        <a:rPr kumimoji="1" lang="ja-JP" altLang="en-US" sz="1400" b="0" i="0" kern="1200" dirty="0">
                          <a:solidFill>
                            <a:srgbClr val="0D0D0D"/>
                          </a:solidFill>
                          <a:effectLst/>
                          <a:latin typeface="メイリオ" panose="020B0604030504040204" pitchFamily="50" charset="-128"/>
                          <a:ea typeface="メイリオ" panose="020B0604030504040204" pitchFamily="50" charset="-128"/>
                          <a:cs typeface="+mn-cs"/>
                        </a:rPr>
                        <a:t> 天気予報・気象状況・災害情報を把握するためのアプリサービスのダウンロード促進プロモーションおよびウェブサイトへのアクセスを目的にしたプロモ</a:t>
                      </a:r>
                      <a:r>
                        <a:rPr kumimoji="1" lang="en-US" altLang="ja-JP" sz="1400" b="0" i="0" kern="1200" dirty="0">
                          <a:solidFill>
                            <a:srgbClr val="0D0D0D"/>
                          </a:solidFill>
                          <a:effectLst/>
                          <a:latin typeface="メイリオ" panose="020B0604030504040204" pitchFamily="50" charset="-128"/>
                          <a:ea typeface="メイリオ" panose="020B0604030504040204" pitchFamily="50" charset="-128"/>
                          <a:cs typeface="+mn-cs"/>
                        </a:rPr>
                        <a:t>―</a:t>
                      </a:r>
                      <a:r>
                        <a:rPr kumimoji="1" lang="ja-JP" altLang="en-US" sz="1400" b="0" i="0" kern="1200" dirty="0">
                          <a:solidFill>
                            <a:srgbClr val="0D0D0D"/>
                          </a:solidFill>
                          <a:effectLst/>
                          <a:latin typeface="メイリオ" panose="020B0604030504040204" pitchFamily="50" charset="-128"/>
                          <a:ea typeface="メイリオ" panose="020B0604030504040204" pitchFamily="50" charset="-128"/>
                          <a:cs typeface="+mn-cs"/>
                        </a:rPr>
                        <a:t>ションは掲載できません。</a:t>
                      </a:r>
                      <a:endParaRPr kumimoji="1" lang="en-US" altLang="ja-JP" sz="1400" b="0" i="0" kern="1200" dirty="0">
                        <a:solidFill>
                          <a:srgbClr val="0D0D0D"/>
                        </a:solidFill>
                        <a:effectLst/>
                        <a:latin typeface="メイリオ" panose="020B0604030504040204" pitchFamily="50" charset="-128"/>
                        <a:ea typeface="メイリオ" panose="020B0604030504040204" pitchFamily="50" charset="-128"/>
                        <a:cs typeface="+mn-cs"/>
                      </a:endParaRPr>
                    </a:p>
                    <a:p>
                      <a:pPr marL="171450" indent="-171450">
                        <a:buFont typeface="Arial" panose="020B0604020202020204" pitchFamily="34" charset="0"/>
                        <a:buChar char="•"/>
                      </a:pPr>
                      <a:endParaRPr kumimoji="1" lang="ja-JP" altLang="en-US" sz="1400" b="0" i="0" kern="1200" dirty="0">
                        <a:solidFill>
                          <a:srgbClr val="0D0D0D"/>
                        </a:solidFill>
                        <a:effectLst/>
                        <a:latin typeface="メイリオ" panose="020B0604030504040204" pitchFamily="50" charset="-128"/>
                        <a:ea typeface="メイリオ" panose="020B0604030504040204" pitchFamily="50" charset="-128"/>
                        <a:cs typeface="+mn-cs"/>
                      </a:endParaRPr>
                    </a:p>
                    <a:p>
                      <a:pPr marL="171450" indent="-171450">
                        <a:buFont typeface="Arial" panose="020B0604020202020204" pitchFamily="34" charset="0"/>
                        <a:buChar char="•"/>
                      </a:pPr>
                      <a:r>
                        <a:rPr kumimoji="1" lang="ja-JP" altLang="en-US" sz="1400" b="0" i="0" kern="1200" dirty="0">
                          <a:solidFill>
                            <a:srgbClr val="0D0D0D"/>
                          </a:solidFill>
                          <a:effectLst/>
                          <a:latin typeface="メイリオ" panose="020B0604030504040204" pitchFamily="50" charset="-128"/>
                          <a:ea typeface="メイリオ" panose="020B0604030504040204" pitchFamily="50" charset="-128"/>
                          <a:cs typeface="+mn-cs"/>
                        </a:rPr>
                        <a:t> 健康・美容食品のうち、カプセル、錠剤、タブレット、丸剤、粉末、顆粒、液状、ゼリー等のいわゆるサプリメント商材は掲載できません。栄養ドリンク・美容ドリンクは一律掲載できません。サプリメント、栄養ドリンク・美容ドリンク以外の一部の商材（機能性表示食品、栄養機能食品、特定保健用食品、その他弊社が掲載可と判断した健康食品）のみ掲載が可能です。</a:t>
                      </a:r>
                      <a:endParaRPr kumimoji="1" lang="en-US" altLang="ja-JP" sz="1400" b="0" i="0" kern="1200" dirty="0">
                        <a:solidFill>
                          <a:srgbClr val="0D0D0D"/>
                        </a:solidFill>
                        <a:effectLst/>
                        <a:latin typeface="メイリオ" panose="020B0604030504040204" pitchFamily="50" charset="-128"/>
                        <a:ea typeface="メイリオ" panose="020B0604030504040204" pitchFamily="50" charset="-128"/>
                        <a:cs typeface="+mn-cs"/>
                      </a:endParaRPr>
                    </a:p>
                    <a:p>
                      <a:pPr marL="171450" indent="-171450">
                        <a:buFont typeface="Arial" panose="020B0604020202020204" pitchFamily="34" charset="0"/>
                        <a:buChar char="•"/>
                      </a:pPr>
                      <a:endParaRPr kumimoji="1" lang="ja-JP" altLang="en-US" sz="1400" b="0" i="0" kern="1200" dirty="0">
                        <a:solidFill>
                          <a:schemeClr val="tx1"/>
                        </a:solidFill>
                        <a:effectLst/>
                        <a:latin typeface="メイリオ" panose="020B0604030504040204" pitchFamily="50" charset="-128"/>
                        <a:ea typeface="メイリオ" panose="020B0604030504040204" pitchFamily="50" charset="-128"/>
                        <a:cs typeface="+mn-cs"/>
                      </a:endParaRPr>
                    </a:p>
                    <a:p>
                      <a:pPr marL="457212" lvl="1" indent="0">
                        <a:buFont typeface="Arial" panose="020B0604020202020204" pitchFamily="34" charset="0"/>
                        <a:buNone/>
                      </a:pPr>
                      <a:r>
                        <a:rPr kumimoji="1" lang="en-US" altLang="ja-JP" sz="1400" b="0" i="0" kern="1200" dirty="0">
                          <a:solidFill>
                            <a:srgbClr val="002AFF"/>
                          </a:solidFill>
                          <a:effectLst/>
                          <a:latin typeface="メイリオ" panose="020B0604030504040204" pitchFamily="50" charset="-128"/>
                          <a:ea typeface="メイリオ" panose="020B0604030504040204" pitchFamily="50" charset="-128"/>
                          <a:cs typeface="+mn-cs"/>
                        </a:rPr>
                        <a:t>※</a:t>
                      </a:r>
                      <a:r>
                        <a:rPr kumimoji="1" lang="ja-JP" altLang="en-US" sz="1400" b="0" i="0" kern="1200" dirty="0">
                          <a:solidFill>
                            <a:srgbClr val="002AFF"/>
                          </a:solidFill>
                          <a:effectLst/>
                          <a:latin typeface="メイリオ" panose="020B0604030504040204" pitchFamily="50" charset="-128"/>
                          <a:ea typeface="メイリオ" panose="020B0604030504040204" pitchFamily="50" charset="-128"/>
                          <a:cs typeface="+mn-cs"/>
                        </a:rPr>
                        <a:t>広告クリエイティブ、リンク先サイトに適用となる基準の詳細については「クリエイティブ・リンク先サイトの表現規制について」をあわせてご確認ください。 </a:t>
                      </a:r>
                    </a:p>
                    <a:p>
                      <a:pPr marL="0" indent="0">
                        <a:buFont typeface="Arial" panose="020B0604020202020204" pitchFamily="34" charset="0"/>
                        <a:buNone/>
                      </a:pPr>
                      <a:br>
                        <a:rPr kumimoji="1" lang="ja-JP" altLang="en-US" sz="1400" b="0" i="0" kern="1200" dirty="0">
                          <a:solidFill>
                            <a:schemeClr val="accent3"/>
                          </a:solidFill>
                          <a:effectLst/>
                          <a:latin typeface="メイリオ" panose="020B0604030504040204" pitchFamily="50" charset="-128"/>
                          <a:ea typeface="メイリオ" panose="020B0604030504040204" pitchFamily="50" charset="-128"/>
                          <a:cs typeface="+mn-cs"/>
                        </a:rPr>
                      </a:b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その他の掲載できないカテゴリーについては </a:t>
                      </a:r>
                      <a:r>
                        <a:rPr kumimoji="1" lang="ja-JP" altLang="en-US" sz="1400" b="0" i="0" u="none" strike="noStrike" kern="1200" cap="none" spc="0" normalizeH="0" baseline="0" noProof="0" dirty="0">
                          <a:ln>
                            <a:noFill/>
                          </a:ln>
                          <a:solidFill>
                            <a:srgbClr val="1A72B0"/>
                          </a:solidFill>
                          <a:effectLst/>
                          <a:uLnTx/>
                          <a:uFillTx/>
                          <a:latin typeface="メイリオ" panose="020B0604030504040204" pitchFamily="50" charset="-128"/>
                          <a:ea typeface="メイリオ" panose="020B0604030504040204" pitchFamily="50" charset="-128"/>
                          <a:cs typeface="+mn-cs"/>
                          <a:hlinkClick r:id="rId3">
                            <a:extLst>
                              <a:ext uri="{A12FA001-AC4F-418D-AE19-62706E023703}">
                                <ahyp:hlinkClr xmlns:ahyp="http://schemas.microsoft.com/office/drawing/2018/hyperlinkcolor" val="tx"/>
                              </a:ext>
                            </a:extLst>
                          </a:hlinkClick>
                        </a:rPr>
                        <a:t>掲載制限、販売制限について</a:t>
                      </a:r>
                      <a:r>
                        <a:rPr kumimoji="1" lang="ja-JP" altLang="en-US" sz="1400" b="0" i="0" u="none" strike="noStrike" kern="120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hlinkClick r:id="rId3">
                            <a:extLst>
                              <a:ext uri="{A12FA001-AC4F-418D-AE19-62706E023703}">
                                <ahyp:hlinkClr xmlns:ahyp="http://schemas.microsoft.com/office/drawing/2018/hyperlinkcolor" val="tx"/>
                              </a:ext>
                            </a:extLst>
                          </a:hlinkClick>
                        </a:rPr>
                        <a:t> </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をご確認ください</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endParaRPr kumimoji="1" lang="ja-JP" altLang="en-US" sz="1000" dirty="0">
                        <a:solidFill>
                          <a:srgbClr val="0D0D0D"/>
                        </a:solidFill>
                        <a:latin typeface="メイリオ" panose="020B0604030504040204" pitchFamily="50" charset="-128"/>
                        <a:ea typeface="メイリオ" panose="020B0604030504040204" pitchFamily="50" charset="-128"/>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209819730"/>
                  </a:ext>
                </a:extLst>
              </a:tr>
            </a:tbl>
          </a:graphicData>
        </a:graphic>
      </p:graphicFrame>
    </p:spTree>
    <p:extLst>
      <p:ext uri="{BB962C8B-B14F-4D97-AF65-F5344CB8AC3E}">
        <p14:creationId xmlns:p14="http://schemas.microsoft.com/office/powerpoint/2010/main" val="16475166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4B0D6-BAB5-0D62-CE44-4978ADB40EB5}"/>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EB131017-A356-D89D-D3DD-79F173801584}"/>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AC4B16EA-32CE-D75F-DE24-E38F433E082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テキスト プレースホルダー 1">
            <a:extLst>
              <a:ext uri="{FF2B5EF4-FFF2-40B4-BE49-F238E27FC236}">
                <a16:creationId xmlns:a16="http://schemas.microsoft.com/office/drawing/2014/main" id="{F151BE7F-03C8-0580-7861-56F1C2957B94}"/>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rPr>
              <a:t>入稿規定</a:t>
            </a:r>
            <a:endParaRPr kumimoji="1" lang="ja-JP" altLang="en-US" sz="3200" b="0" i="0" u="none" strike="noStrike" kern="1200" cap="none" spc="0" normalizeH="0" baseline="0" noProof="0" dirty="0">
              <a:ln>
                <a:noFill/>
              </a:ln>
              <a:solidFill>
                <a:srgbClr val="000048"/>
              </a:solidFill>
              <a:effectLst/>
              <a:uLnTx/>
              <a:uFillTx/>
              <a:latin typeface="Yu Gothic Medium" panose="020B0400000000000000" pitchFamily="34" charset="-128"/>
              <a:ea typeface="Yu Gothic Medium" panose="020B0400000000000000" pitchFamily="34" charset="-128"/>
              <a:cs typeface="+mn-cs"/>
            </a:endParaRPr>
          </a:p>
        </p:txBody>
      </p:sp>
      <p:sp>
        <p:nvSpPr>
          <p:cNvPr id="3" name="テキスト ボックス 2">
            <a:extLst>
              <a:ext uri="{FF2B5EF4-FFF2-40B4-BE49-F238E27FC236}">
                <a16:creationId xmlns:a16="http://schemas.microsoft.com/office/drawing/2014/main" id="{D3A951D7-60FC-FBD0-F275-0E631CAAE38F}"/>
              </a:ext>
            </a:extLst>
          </p:cNvPr>
          <p:cNvSpPr txBox="1"/>
          <p:nvPr/>
        </p:nvSpPr>
        <p:spPr>
          <a:xfrm>
            <a:off x="555391" y="1063276"/>
            <a:ext cx="10798175" cy="301621"/>
          </a:xfrm>
          <a:prstGeom prst="rect">
            <a:avLst/>
          </a:prstGeom>
          <a:noFill/>
        </p:spPr>
        <p:txBody>
          <a:bodyPr wrap="square" lIns="0" tIns="0" rIns="0" bIns="0" rtlCol="0">
            <a:spAutoFit/>
          </a:bodyPr>
          <a:lstStyle/>
          <a:p>
            <a:pPr eaLnBrk="1" fontAlgn="auto" hangingPunct="1">
              <a:lnSpc>
                <a:spcPct val="130000"/>
              </a:lnSpc>
              <a:spcBef>
                <a:spcPts val="0"/>
              </a:spcBef>
              <a:spcAft>
                <a:spcPts val="0"/>
              </a:spcAft>
              <a:defRPr/>
            </a:pPr>
            <a:r>
              <a:rPr lang="ja-JP" altLang="en-US" sz="1600">
                <a:solidFill>
                  <a:srgbClr val="0D0D0D"/>
                </a:solidFill>
                <a:latin typeface="メイリオ" panose="020B0604030504040204" pitchFamily="50" charset="-128"/>
                <a:ea typeface="メイリオ" panose="020B0604030504040204" pitchFamily="50" charset="-128"/>
              </a:rPr>
              <a:t>入稿規定は以下ページよりご確認ください。</a:t>
            </a:r>
          </a:p>
        </p:txBody>
      </p:sp>
      <p:graphicFrame>
        <p:nvGraphicFramePr>
          <p:cNvPr id="4" name="表 3">
            <a:extLst>
              <a:ext uri="{FF2B5EF4-FFF2-40B4-BE49-F238E27FC236}">
                <a16:creationId xmlns:a16="http://schemas.microsoft.com/office/drawing/2014/main" id="{319281A9-799A-52B1-AACE-396A4E0610B5}"/>
              </a:ext>
            </a:extLst>
          </p:cNvPr>
          <p:cNvGraphicFramePr>
            <a:graphicFrameLocks noGrp="1"/>
          </p:cNvGraphicFramePr>
          <p:nvPr>
            <p:extLst>
              <p:ext uri="{D42A27DB-BD31-4B8C-83A1-F6EECF244321}">
                <p14:modId xmlns:p14="http://schemas.microsoft.com/office/powerpoint/2010/main" val="1544099301"/>
              </p:ext>
            </p:extLst>
          </p:nvPr>
        </p:nvGraphicFramePr>
        <p:xfrm>
          <a:off x="479425" y="1661538"/>
          <a:ext cx="11094010" cy="1514886"/>
        </p:xfrm>
        <a:graphic>
          <a:graphicData uri="http://schemas.openxmlformats.org/drawingml/2006/table">
            <a:tbl>
              <a:tblPr/>
              <a:tblGrid>
                <a:gridCol w="1862655">
                  <a:extLst>
                    <a:ext uri="{9D8B030D-6E8A-4147-A177-3AD203B41FA5}">
                      <a16:colId xmlns:a16="http://schemas.microsoft.com/office/drawing/2014/main" val="606051176"/>
                    </a:ext>
                  </a:extLst>
                </a:gridCol>
                <a:gridCol w="2650571">
                  <a:extLst>
                    <a:ext uri="{9D8B030D-6E8A-4147-A177-3AD203B41FA5}">
                      <a16:colId xmlns:a16="http://schemas.microsoft.com/office/drawing/2014/main" val="2094537539"/>
                    </a:ext>
                  </a:extLst>
                </a:gridCol>
                <a:gridCol w="6580784">
                  <a:extLst>
                    <a:ext uri="{9D8B030D-6E8A-4147-A177-3AD203B41FA5}">
                      <a16:colId xmlns:a16="http://schemas.microsoft.com/office/drawing/2014/main" val="1353583743"/>
                    </a:ext>
                  </a:extLst>
                </a:gridCol>
              </a:tblGrid>
              <a:tr h="50569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ja-JP" altLang="en-US" sz="1000" b="1" i="0" dirty="0">
                          <a:solidFill>
                            <a:schemeClr val="bg1"/>
                          </a:solidFill>
                          <a:latin typeface="Meiryo" panose="020B0604030504040204" pitchFamily="34" charset="-128"/>
                          <a:ea typeface="Meiryo" panose="020B0604030504040204" pitchFamily="34" charset="-128"/>
                        </a:rPr>
                        <a:t>言語</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r>
                        <a:rPr kumimoji="1" lang="ja-JP" altLang="en-US" sz="1000" b="1" i="0" dirty="0">
                          <a:solidFill>
                            <a:schemeClr val="bg1"/>
                          </a:solidFill>
                          <a:latin typeface="Meiryo" panose="020B0604030504040204" pitchFamily="34" charset="-128"/>
                          <a:ea typeface="Meiryo" panose="020B0604030504040204" pitchFamily="34" charset="-128"/>
                        </a:rPr>
                        <a:t>ページタイトル</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r>
                        <a:rPr kumimoji="1" lang="en-US" altLang="ja-JP" sz="1000" b="1" i="0" dirty="0">
                          <a:solidFill>
                            <a:schemeClr val="bg1"/>
                          </a:solidFill>
                          <a:latin typeface="Meiryo" panose="020B0604030504040204" pitchFamily="34" charset="-128"/>
                          <a:ea typeface="Meiryo" panose="020B0604030504040204" pitchFamily="34" charset="-128"/>
                        </a:rPr>
                        <a:t>URL</a:t>
                      </a:r>
                      <a:endParaRPr kumimoji="1" lang="ja-JP" altLang="en-US" sz="1000" b="1" i="0" dirty="0">
                        <a:solidFill>
                          <a:schemeClr val="bg1"/>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1317350027"/>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200" b="0" i="0" dirty="0">
                          <a:solidFill>
                            <a:srgbClr val="0D0D0D"/>
                          </a:solidFill>
                          <a:latin typeface="Meiryo" panose="020B0604030504040204" pitchFamily="34" charset="-128"/>
                          <a:ea typeface="Meiryo" panose="020B0604030504040204" pitchFamily="34" charset="-128"/>
                        </a:rPr>
                        <a:t>日本語</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r>
                        <a:rPr kumimoji="1" lang="ja-JP" altLang="en-US" sz="1200" b="0" i="0">
                          <a:solidFill>
                            <a:srgbClr val="0D0D0D"/>
                          </a:solidFill>
                          <a:latin typeface="Meiryo" panose="020B0604030504040204" pitchFamily="34" charset="-128"/>
                          <a:ea typeface="Meiryo" panose="020B0604030504040204" pitchFamily="34" charset="-128"/>
                        </a:rPr>
                        <a:t>トップページ トピックス</a:t>
                      </a:r>
                      <a:r>
                        <a:rPr kumimoji="1" lang="en-US" altLang="ja-JP" sz="1200" b="0" i="0">
                          <a:solidFill>
                            <a:srgbClr val="0D0D0D"/>
                          </a:solidFill>
                          <a:latin typeface="Meiryo" panose="020B0604030504040204" pitchFamily="34" charset="-128"/>
                          <a:ea typeface="Meiryo" panose="020B0604030504040204" pitchFamily="34" charset="-128"/>
                        </a:rPr>
                        <a:t>PR</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a:latin typeface="+mn-ea"/>
                          <a:ea typeface="+mn-ea"/>
                          <a:hlinkClick r:id="rId3"/>
                        </a:rPr>
                        <a:t>https://ads-help.yahoo-net.jp/s/article/H000047173?language=ja</a:t>
                      </a:r>
                      <a:endParaRPr kumimoji="1" lang="en-US" altLang="ja-JP" sz="1000" b="0">
                        <a:latin typeface="+mn-ea"/>
                        <a:ea typeface="+mn-ea"/>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021320354"/>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英語</a:t>
                      </a:r>
                      <a:endParaRPr kumimoji="1" lang="en-US" altLang="ja-JP" sz="12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r>
                        <a:rPr kumimoji="1" lang="en-US" altLang="ja-JP" sz="12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Top Page Topics PR</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dirty="0">
                          <a:latin typeface="+mn-ea"/>
                          <a:ea typeface="+mn-ea"/>
                          <a:hlinkClick r:id="rId4"/>
                        </a:rPr>
                        <a:t>https://ads-help.yahoo-net.jp/s/article/H000047173?language=en_US</a:t>
                      </a:r>
                      <a:endParaRPr kumimoji="1" lang="en-US" altLang="ja-JP" sz="1000" b="0" dirty="0">
                        <a:latin typeface="+mn-ea"/>
                        <a:ea typeface="+mn-ea"/>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957711322"/>
                  </a:ext>
                </a:extLst>
              </a:tr>
            </a:tbl>
          </a:graphicData>
        </a:graphic>
      </p:graphicFrame>
    </p:spTree>
    <p:extLst>
      <p:ext uri="{BB962C8B-B14F-4D97-AF65-F5344CB8AC3E}">
        <p14:creationId xmlns:p14="http://schemas.microsoft.com/office/powerpoint/2010/main" val="2476213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a:defRPr/>
            </a:pPr>
            <a:r>
              <a:rPr lang="ja-JP" altLang="en-US" dirty="0"/>
              <a:t>この資料について</a:t>
            </a:r>
          </a:p>
        </p:txBody>
      </p:sp>
      <p:sp>
        <p:nvSpPr>
          <p:cNvPr id="6" name="テキスト プレースホルダー 5">
            <a:extLst>
              <a:ext uri="{FF2B5EF4-FFF2-40B4-BE49-F238E27FC236}">
                <a16:creationId xmlns:a16="http://schemas.microsoft.com/office/drawing/2014/main" id="{E42F28FB-EB91-1ECF-3548-F0E5DE789368}"/>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9A74C0EE-3031-5F64-7DD4-9AD8C76FF11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5" name="テキスト ボックス 4">
            <a:extLst>
              <a:ext uri="{FF2B5EF4-FFF2-40B4-BE49-F238E27FC236}">
                <a16:creationId xmlns:a16="http://schemas.microsoft.com/office/drawing/2014/main" id="{FDC0E71C-C6E4-BF44-C55A-7C06F1EF29AE}"/>
              </a:ext>
            </a:extLst>
          </p:cNvPr>
          <p:cNvSpPr txBox="1"/>
          <p:nvPr/>
        </p:nvSpPr>
        <p:spPr>
          <a:xfrm>
            <a:off x="557172" y="1063276"/>
            <a:ext cx="10798175" cy="301621"/>
          </a:xfrm>
          <a:prstGeom prst="rect">
            <a:avLst/>
          </a:prstGeom>
          <a:noFill/>
        </p:spPr>
        <p:txBody>
          <a:bodyPr wrap="square" lIns="0" tIns="0" rIns="0" bIns="0" rtlCol="0">
            <a:spAutoFit/>
          </a:bodyPr>
          <a:lstStyle/>
          <a:p>
            <a:pPr>
              <a:lnSpc>
                <a:spcPct val="130000"/>
              </a:lnSpc>
              <a:defRPr/>
            </a:pPr>
            <a:r>
              <a:rPr lang="ja-JP" altLang="en-US" sz="1600" dirty="0">
                <a:solidFill>
                  <a:srgbClr val="0D0D0D"/>
                </a:solidFill>
                <a:latin typeface="Meiryo" panose="020B0604030504040204" pitchFamily="34" charset="-128"/>
              </a:rPr>
              <a:t>本資料はトピックス</a:t>
            </a:r>
            <a:r>
              <a:rPr lang="en-US" altLang="ja-JP" sz="1600" dirty="0">
                <a:solidFill>
                  <a:srgbClr val="0D0D0D"/>
                </a:solidFill>
                <a:latin typeface="Meiryo" panose="020B0604030504040204" pitchFamily="34" charset="-128"/>
              </a:rPr>
              <a:t>PR</a:t>
            </a:r>
            <a:r>
              <a:rPr lang="ja-JP" altLang="en-US" sz="1600" dirty="0">
                <a:solidFill>
                  <a:srgbClr val="0D0D0D"/>
                </a:solidFill>
                <a:latin typeface="Meiryo" panose="020B0604030504040204" pitchFamily="34" charset="-128"/>
              </a:rPr>
              <a:t>のセールスシートです。その他商品のセールスシートや販促資料は下記をご覧ください</a:t>
            </a:r>
            <a:endParaRPr lang="en-US" altLang="ja-JP" sz="1600" dirty="0">
              <a:solidFill>
                <a:srgbClr val="0D0D0D"/>
              </a:solidFill>
              <a:latin typeface="Meiryo" panose="020B0604030504040204" pitchFamily="34" charset="-128"/>
            </a:endParaRPr>
          </a:p>
        </p:txBody>
      </p:sp>
      <p:graphicFrame>
        <p:nvGraphicFramePr>
          <p:cNvPr id="8" name="表 4">
            <a:extLst>
              <a:ext uri="{FF2B5EF4-FFF2-40B4-BE49-F238E27FC236}">
                <a16:creationId xmlns:a16="http://schemas.microsoft.com/office/drawing/2014/main" id="{C6FAE239-7433-4BA0-B9C1-0701274ED910}"/>
              </a:ext>
            </a:extLst>
          </p:cNvPr>
          <p:cNvGraphicFramePr>
            <a:graphicFrameLocks noGrp="1"/>
          </p:cNvGraphicFramePr>
          <p:nvPr>
            <p:extLst>
              <p:ext uri="{D42A27DB-BD31-4B8C-83A1-F6EECF244321}">
                <p14:modId xmlns:p14="http://schemas.microsoft.com/office/powerpoint/2010/main" val="3899018733"/>
              </p:ext>
            </p:extLst>
          </p:nvPr>
        </p:nvGraphicFramePr>
        <p:xfrm>
          <a:off x="479425" y="1661538"/>
          <a:ext cx="11371022" cy="3520546"/>
        </p:xfrm>
        <a:graphic>
          <a:graphicData uri="http://schemas.openxmlformats.org/drawingml/2006/table">
            <a:tbl>
              <a:tblPr/>
              <a:tblGrid>
                <a:gridCol w="4692938">
                  <a:extLst>
                    <a:ext uri="{9D8B030D-6E8A-4147-A177-3AD203B41FA5}">
                      <a16:colId xmlns:a16="http://schemas.microsoft.com/office/drawing/2014/main" val="606051176"/>
                    </a:ext>
                  </a:extLst>
                </a:gridCol>
                <a:gridCol w="6678084">
                  <a:extLst>
                    <a:ext uri="{9D8B030D-6E8A-4147-A177-3AD203B41FA5}">
                      <a16:colId xmlns:a16="http://schemas.microsoft.com/office/drawing/2014/main" val="687840856"/>
                    </a:ext>
                  </a:extLst>
                </a:gridCol>
              </a:tblGrid>
              <a:tr h="50569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ja-JP" altLang="en-US" sz="1000" b="1" i="0" dirty="0">
                          <a:solidFill>
                            <a:schemeClr val="bg1"/>
                          </a:solidFill>
                          <a:latin typeface="Meiryo" panose="020B0604030504040204" pitchFamily="34" charset="-128"/>
                          <a:ea typeface="Meiryo" panose="020B0604030504040204" pitchFamily="34" charset="-128"/>
                        </a:rPr>
                        <a:t>ドキュメント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en-US" altLang="ja-JP" sz="1000" b="1" i="0" dirty="0">
                          <a:solidFill>
                            <a:schemeClr val="bg1"/>
                          </a:solidFill>
                          <a:latin typeface="Meiryo" panose="020B0604030504040204" pitchFamily="34" charset="-128"/>
                          <a:ea typeface="Meiryo" panose="020B0604030504040204" pitchFamily="34" charset="-128"/>
                        </a:rPr>
                        <a:t>URL</a:t>
                      </a:r>
                      <a:endParaRPr kumimoji="1" lang="ja-JP" altLang="en-US" sz="1000" b="1" i="0" dirty="0">
                        <a:solidFill>
                          <a:schemeClr val="bg1"/>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1317350027"/>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r>
                        <a:rPr kumimoji="1" lang="ja-JP" altLang="en-US" sz="1000" b="1" i="0" dirty="0">
                          <a:solidFill>
                            <a:srgbClr val="0D0D0D"/>
                          </a:solidFill>
                          <a:latin typeface="Meiryo" panose="020B0604030504040204" pitchFamily="34" charset="-128"/>
                          <a:ea typeface="Meiryo" panose="020B0604030504040204" pitchFamily="34" charset="-128"/>
                        </a:rPr>
                        <a:t>トピックス</a:t>
                      </a:r>
                      <a:r>
                        <a:rPr kumimoji="1" lang="en-US" altLang="ja-JP" sz="1000" b="1" i="0" dirty="0">
                          <a:solidFill>
                            <a:srgbClr val="0D0D0D"/>
                          </a:solidFill>
                          <a:latin typeface="Meiryo" panose="020B0604030504040204" pitchFamily="34" charset="-128"/>
                          <a:ea typeface="Meiryo" panose="020B0604030504040204" pitchFamily="34" charset="-128"/>
                        </a:rPr>
                        <a:t>PR</a:t>
                      </a:r>
                      <a:r>
                        <a:rPr kumimoji="1" lang="ja-JP" altLang="en-US" sz="1000" b="1" i="0" dirty="0">
                          <a:solidFill>
                            <a:srgbClr val="0D0D0D"/>
                          </a:solidFill>
                          <a:latin typeface="Meiryo" panose="020B0604030504040204" pitchFamily="34" charset="-128"/>
                          <a:ea typeface="Meiryo" panose="020B0604030504040204" pitchFamily="34" charset="-128"/>
                        </a:rPr>
                        <a:t>　セールスシート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000" b="1" i="0" dirty="0">
                          <a:solidFill>
                            <a:srgbClr val="0D0D0D"/>
                          </a:solidFill>
                          <a:latin typeface="Meiryo" panose="020B0604030504040204" pitchFamily="34" charset="-128"/>
                          <a:ea typeface="Meiryo" panose="020B0604030504040204" pitchFamily="34" charset="-128"/>
                        </a:rPr>
                        <a:t>こちらの資料</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021320354"/>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00" b="1" i="0" dirty="0">
                          <a:solidFill>
                            <a:srgbClr val="0D0D0D"/>
                          </a:solidFill>
                          <a:latin typeface="Meiryo" panose="020B0604030504040204" pitchFamily="34" charset="-128"/>
                          <a:ea typeface="Meiryo" panose="020B0604030504040204" pitchFamily="34" charset="-128"/>
                        </a:rPr>
                        <a:t>その他商品セールスシート一覧</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0" i="0" dirty="0">
                          <a:solidFill>
                            <a:srgbClr val="002AFF"/>
                          </a:solidFill>
                          <a:latin typeface="Meiryo" panose="020B0604030504040204" pitchFamily="34" charset="-128"/>
                          <a:ea typeface="Meiryo" panose="020B0604030504040204" pitchFamily="34" charset="-128"/>
                          <a:hlinkClick r:id="rId3">
                            <a:extLst>
                              <a:ext uri="{A12FA001-AC4F-418D-AE19-62706E023703}">
                                <ahyp:hlinkClr xmlns:ahyp="http://schemas.microsoft.com/office/drawing/2018/hyperlinkcolor" val="tx"/>
                              </a:ext>
                            </a:extLst>
                          </a:hlinkClick>
                        </a:rPr>
                        <a:t>https://portal.yadui.business.yahoo.co.jp/agencyportal/873240/</a:t>
                      </a:r>
                      <a:r>
                        <a:rPr kumimoji="1" lang="en-US" altLang="ja-JP" sz="1000" b="0" i="0" dirty="0">
                          <a:solidFill>
                            <a:srgbClr val="002AFF"/>
                          </a:solidFill>
                          <a:latin typeface="Meiryo" panose="020B0604030504040204" pitchFamily="34" charset="-128"/>
                          <a:ea typeface="Meiryo" panose="020B0604030504040204" pitchFamily="34" charset="-128"/>
                        </a:rPr>
                        <a:t> </a:t>
                      </a:r>
                      <a:r>
                        <a:rPr kumimoji="1" lang="ja-JP" altLang="en-US" sz="1000" b="0" i="0" dirty="0">
                          <a:solidFill>
                            <a:schemeClr val="tx1">
                              <a:lumMod val="95000"/>
                              <a:lumOff val="5000"/>
                            </a:schemeClr>
                          </a:solidFill>
                          <a:latin typeface="Meiryo" panose="020B0604030504040204" pitchFamily="34" charset="-128"/>
                          <a:ea typeface="Meiryo" panose="020B0604030504040204" pitchFamily="34" charset="-128"/>
                        </a:rPr>
                        <a:t>（エージェンシーポータル）</a:t>
                      </a:r>
                    </a:p>
                    <a:p>
                      <a:r>
                        <a:rPr kumimoji="1" lang="en-US" altLang="ja-JP" sz="1000" b="0" i="0" kern="1200" dirty="0">
                          <a:solidFill>
                            <a:srgbClr val="002AFF"/>
                          </a:solidFill>
                          <a:latin typeface="Meiryo" panose="020B0604030504040204" pitchFamily="34" charset="-128"/>
                          <a:ea typeface="Meiryo" panose="020B0604030504040204" pitchFamily="34" charset="-128"/>
                          <a:cs typeface="+mn-cs"/>
                          <a:hlinkClick r:id="rId4">
                            <a:extLst>
                              <a:ext uri="{A12FA001-AC4F-418D-AE19-62706E023703}">
                                <ahyp:hlinkClr xmlns:ahyp="http://schemas.microsoft.com/office/drawing/2018/hyperlinkcolor" val="tx"/>
                              </a:ext>
                            </a:extLst>
                          </a:hlinkClick>
                        </a:rPr>
                        <a:t>https://www.lycbiz.com/jp/download/</a:t>
                      </a:r>
                      <a:r>
                        <a:rPr kumimoji="1" lang="en-US" altLang="ja-JP" sz="1000" b="0" i="0" kern="1200" dirty="0">
                          <a:solidFill>
                            <a:srgbClr val="002AFF"/>
                          </a:solidFill>
                          <a:latin typeface="Meiryo" panose="020B0604030504040204" pitchFamily="34" charset="-128"/>
                          <a:ea typeface="Meiryo" panose="020B0604030504040204" pitchFamily="34" charset="-128"/>
                          <a:cs typeface="+mn-cs"/>
                        </a:rPr>
                        <a:t> </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LINE</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ヤフー </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for Business</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endParaRPr kumimoji="1" lang="ja-JP" altLang="en-US" sz="1000" b="0" i="0" u="none" strike="noStrike" kern="1200" cap="none" spc="0" normalizeH="0" baseline="0" noProof="0" dirty="0">
                        <a:ln>
                          <a:noFill/>
                        </a:ln>
                        <a:solidFill>
                          <a:schemeClr val="tx1"/>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957711322"/>
                  </a:ext>
                </a:extLst>
              </a:tr>
              <a:tr h="49823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フォーマットガイド</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row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chemeClr val="accent4"/>
                          </a:solidFill>
                          <a:effectLst/>
                          <a:uLnTx/>
                          <a:uFillTx/>
                          <a:latin typeface="Meiryo" panose="020B0604030504040204" pitchFamily="34" charset="-128"/>
                          <a:ea typeface="Meiryo" panose="020B0604030504040204" pitchFamily="34" charset="-128"/>
                          <a:cs typeface="+mn-cs"/>
                          <a:hlinkClick r:id="rId5">
                            <a:extLst>
                              <a:ext uri="{A12FA001-AC4F-418D-AE19-62706E023703}">
                                <ahyp:hlinkClr xmlns:ahyp="http://schemas.microsoft.com/office/drawing/2018/hyperlinkcolor" val="tx"/>
                              </a:ext>
                            </a:extLst>
                          </a:hlinkClick>
                        </a:rPr>
                        <a:t>https://portal.yadui.business.yahoo.co.jp/agencyportal/30335704/</a:t>
                      </a:r>
                      <a:r>
                        <a:rPr kumimoji="1" lang="en-US" altLang="ja-JP" sz="1000" b="0" i="0" u="none" strike="noStrike" kern="1200" cap="none" spc="0" normalizeH="0" baseline="0" noProof="0" dirty="0">
                          <a:ln>
                            <a:noFill/>
                          </a:ln>
                          <a:solidFill>
                            <a:schemeClr val="accent4"/>
                          </a:solidFill>
                          <a:effectLst/>
                          <a:uLnTx/>
                          <a:uFillTx/>
                          <a:latin typeface="Meiryo" panose="020B0604030504040204" pitchFamily="34" charset="-128"/>
                          <a:ea typeface="Meiryo" panose="020B0604030504040204" pitchFamily="34" charset="-128"/>
                          <a:cs typeface="+mn-cs"/>
                        </a:rPr>
                        <a:t> </a:t>
                      </a:r>
                      <a:r>
                        <a:rPr kumimoji="1" lang="ja-JP" altLang="en-US" sz="1000" b="0" i="0" dirty="0">
                          <a:solidFill>
                            <a:schemeClr val="tx1">
                              <a:lumMod val="95000"/>
                              <a:lumOff val="5000"/>
                            </a:schemeClr>
                          </a:solidFill>
                          <a:latin typeface="Meiryo" panose="020B0604030504040204" pitchFamily="34" charset="-128"/>
                          <a:ea typeface="Meiryo" panose="020B0604030504040204" pitchFamily="34" charset="-128"/>
                        </a:rPr>
                        <a:t>（</a:t>
                      </a:r>
                      <a:r>
                        <a:rPr kumimoji="1" lang="ja-JP" altLang="en-US" sz="1000" b="0" i="0">
                          <a:solidFill>
                            <a:schemeClr val="tx1">
                              <a:lumMod val="95000"/>
                              <a:lumOff val="5000"/>
                            </a:schemeClr>
                          </a:solidFill>
                          <a:latin typeface="Meiryo" panose="020B0604030504040204" pitchFamily="34" charset="-128"/>
                          <a:ea typeface="Meiryo" panose="020B0604030504040204" pitchFamily="34" charset="-128"/>
                        </a:rPr>
                        <a:t>エージェンシーポータル）</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30708088"/>
                  </a:ext>
                </a:extLst>
              </a:tr>
              <a:tr h="49823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事例カタログ</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67975986"/>
                  </a:ext>
                </a:extLst>
              </a:tr>
              <a:tr h="100919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 媒体資料</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 JAPAN </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サービス媒体資料</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kern="1200" dirty="0">
                          <a:solidFill>
                            <a:srgbClr val="002AFF"/>
                          </a:solidFill>
                          <a:latin typeface="Meiryo" panose="020B0604030504040204" pitchFamily="34" charset="-128"/>
                          <a:ea typeface="Meiryo" panose="020B0604030504040204" pitchFamily="34" charset="-128"/>
                          <a:cs typeface="+mn-cs"/>
                          <a:hlinkClick r:id="rId4">
                            <a:extLst>
                              <a:ext uri="{A12FA001-AC4F-418D-AE19-62706E023703}">
                                <ahyp:hlinkClr xmlns:ahyp="http://schemas.microsoft.com/office/drawing/2018/hyperlinkcolor" val="tx"/>
                              </a:ext>
                            </a:extLst>
                          </a:hlinkClick>
                        </a:rPr>
                        <a:t>https://www.lycbiz.com/jp/download/</a:t>
                      </a:r>
                      <a:r>
                        <a:rPr kumimoji="1" lang="en-US" altLang="ja-JP" sz="1000" b="0" i="0" kern="1200" dirty="0">
                          <a:solidFill>
                            <a:srgbClr val="002AFF"/>
                          </a:solidFill>
                          <a:latin typeface="Meiryo" panose="020B0604030504040204" pitchFamily="34" charset="-128"/>
                          <a:ea typeface="Meiryo" panose="020B0604030504040204" pitchFamily="34" charset="-128"/>
                          <a:cs typeface="+mn-cs"/>
                        </a:rPr>
                        <a:t> </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LINE</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ヤフー </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for Business</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endParaRPr kumimoji="1" lang="ja-JP" altLang="en-US" sz="1000" b="0" i="0" u="none" strike="noStrike" kern="1200" cap="none" spc="0" normalizeH="0" baseline="0" noProof="0" dirty="0">
                        <a:ln>
                          <a:noFill/>
                        </a:ln>
                        <a:solidFill>
                          <a:schemeClr val="tx1"/>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60123167"/>
                  </a:ext>
                </a:extLst>
              </a:tr>
            </a:tbl>
          </a:graphicData>
        </a:graphic>
      </p:graphicFrame>
    </p:spTree>
    <p:extLst>
      <p:ext uri="{BB962C8B-B14F-4D97-AF65-F5344CB8AC3E}">
        <p14:creationId xmlns:p14="http://schemas.microsoft.com/office/powerpoint/2010/main" val="15406879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4C9132-2AAC-3E07-3F35-F727919B0B2E}"/>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C8EB7847-6264-277F-D028-BBDB2A419964}"/>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D36489A1-3271-8D68-5E76-FD992AF3978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テキスト プレースホルダー 1">
            <a:extLst>
              <a:ext uri="{FF2B5EF4-FFF2-40B4-BE49-F238E27FC236}">
                <a16:creationId xmlns:a16="http://schemas.microsoft.com/office/drawing/2014/main" id="{A2C1B79F-E3D6-86BE-BAB0-ED97E2D37516}"/>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1800"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rPr>
              <a:t>入稿規定　クリエイティブ・リンク先サイトの表現規制について　抜粋</a:t>
            </a:r>
          </a:p>
        </p:txBody>
      </p:sp>
      <p:graphicFrame>
        <p:nvGraphicFramePr>
          <p:cNvPr id="5" name="表 7">
            <a:extLst>
              <a:ext uri="{FF2B5EF4-FFF2-40B4-BE49-F238E27FC236}">
                <a16:creationId xmlns:a16="http://schemas.microsoft.com/office/drawing/2014/main" id="{10F26AFF-08E7-0F5F-0741-12D5631515D8}"/>
              </a:ext>
            </a:extLst>
          </p:cNvPr>
          <p:cNvGraphicFramePr>
            <a:graphicFrameLocks noGrp="1"/>
          </p:cNvGraphicFramePr>
          <p:nvPr>
            <p:extLst>
              <p:ext uri="{D42A27DB-BD31-4B8C-83A1-F6EECF244321}">
                <p14:modId xmlns:p14="http://schemas.microsoft.com/office/powerpoint/2010/main" val="45059785"/>
              </p:ext>
            </p:extLst>
          </p:nvPr>
        </p:nvGraphicFramePr>
        <p:xfrm>
          <a:off x="479425" y="830266"/>
          <a:ext cx="11233150" cy="5585281"/>
        </p:xfrm>
        <a:graphic>
          <a:graphicData uri="http://schemas.openxmlformats.org/drawingml/2006/table">
            <a:tbl>
              <a:tblPr firstRow="1" bandRow="1"/>
              <a:tblGrid>
                <a:gridCol w="799042">
                  <a:extLst>
                    <a:ext uri="{9D8B030D-6E8A-4147-A177-3AD203B41FA5}">
                      <a16:colId xmlns:a16="http://schemas.microsoft.com/office/drawing/2014/main" val="987923781"/>
                    </a:ext>
                  </a:extLst>
                </a:gridCol>
                <a:gridCol w="10434108">
                  <a:extLst>
                    <a:ext uri="{9D8B030D-6E8A-4147-A177-3AD203B41FA5}">
                      <a16:colId xmlns:a16="http://schemas.microsoft.com/office/drawing/2014/main" val="1354786734"/>
                    </a:ext>
                  </a:extLst>
                </a:gridCol>
              </a:tblGrid>
              <a:tr h="5585281">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900" b="0" kern="1200">
                          <a:solidFill>
                            <a:srgbClr val="0D0D0D"/>
                          </a:solidFill>
                          <a:effectLst/>
                          <a:latin typeface="メイリオ" panose="020B0604030504040204" pitchFamily="50" charset="-128"/>
                          <a:ea typeface="メイリオ" panose="020B0604030504040204" pitchFamily="50" charset="-128"/>
                        </a:rPr>
                        <a:t>クリエイティブ・リンク先サイトの表現規制について</a:t>
                      </a:r>
                      <a:endParaRPr kumimoji="1" lang="ja-JP" altLang="en-US" sz="900">
                        <a:solidFill>
                          <a:srgbClr val="0D0D0D"/>
                        </a:solidFill>
                        <a:latin typeface="メイリオ" panose="020B0604030504040204" pitchFamily="50" charset="-128"/>
                        <a:ea typeface="メイリオ" panose="020B0604030504040204" pitchFamily="50" charset="-128"/>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en-US" altLang="ja-JP" sz="900" b="0" kern="1200" dirty="0">
                          <a:solidFill>
                            <a:srgbClr val="0D0D0D"/>
                          </a:solidFill>
                          <a:effectLst/>
                          <a:latin typeface="メイリオ" panose="020B0604030504040204" pitchFamily="50" charset="-128"/>
                          <a:ea typeface="メイリオ" panose="020B0604030504040204" pitchFamily="50" charset="-128"/>
                        </a:rPr>
                        <a:t>Yahoo! JAPAN</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トップページ トピックス</a:t>
                      </a:r>
                      <a:r>
                        <a:rPr kumimoji="1" lang="en-US" altLang="ja-JP" sz="900" b="0" kern="1200" dirty="0">
                          <a:solidFill>
                            <a:srgbClr val="0D0D0D"/>
                          </a:solidFill>
                          <a:effectLst/>
                          <a:latin typeface="メイリオ" panose="020B0604030504040204" pitchFamily="50" charset="-128"/>
                          <a:ea typeface="メイリオ" panose="020B0604030504040204" pitchFamily="50" charset="-128"/>
                        </a:rPr>
                        <a:t>PR</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は、</a:t>
                      </a:r>
                      <a:r>
                        <a:rPr kumimoji="1" lang="ja-JP" altLang="en-US" sz="900" b="0" u="none" strike="noStrike" kern="1200" dirty="0">
                          <a:solidFill>
                            <a:srgbClr val="1A72B0"/>
                          </a:solidFill>
                          <a:effectLst/>
                          <a:latin typeface="メイリオ" panose="020B0604030504040204" pitchFamily="50" charset="-128"/>
                          <a:ea typeface="メイリオ" panose="020B0604030504040204" pitchFamily="50" charset="-128"/>
                          <a:cs typeface="+mn-cs"/>
                          <a:hlinkClick r:id="rId3">
                            <a:extLst>
                              <a:ext uri="{A12FA001-AC4F-418D-AE19-62706E023703}">
                                <ahyp:hlinkClr xmlns:ahyp="http://schemas.microsoft.com/office/drawing/2018/hyperlinkcolor" val="tx"/>
                              </a:ext>
                            </a:extLst>
                          </a:hlinkClick>
                        </a:rPr>
                        <a:t>広告掲載基準</a:t>
                      </a:r>
                      <a:r>
                        <a:rPr kumimoji="1" lang="ja-JP" altLang="en-US" sz="900" b="0" u="none" strike="noStrike" kern="1200" dirty="0">
                          <a:solidFill>
                            <a:srgbClr val="1A72B0"/>
                          </a:solidFill>
                          <a:effectLst/>
                          <a:latin typeface="メイリオ" panose="020B0604030504040204" pitchFamily="50" charset="-128"/>
                          <a:ea typeface="メイリオ" panose="020B0604030504040204" pitchFamily="50" charset="-128"/>
                          <a:cs typeface="+mn-cs"/>
                        </a:rPr>
                        <a:t> </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が適用されます。</a:t>
                      </a:r>
                      <a:br>
                        <a:rPr kumimoji="1" lang="ja-JP" altLang="en-US" sz="900" b="0" kern="1200" dirty="0">
                          <a:solidFill>
                            <a:srgbClr val="0D0D0D"/>
                          </a:solidFill>
                          <a:effectLst/>
                          <a:latin typeface="メイリオ" panose="020B0604030504040204" pitchFamily="50" charset="-128"/>
                          <a:ea typeface="メイリオ" panose="020B0604030504040204" pitchFamily="50" charset="-128"/>
                        </a:rPr>
                      </a:b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また、各項目については、以下を遵守してください。</a:t>
                      </a:r>
                      <a:endParaRPr kumimoji="1" lang="en-US" altLang="ja-JP" sz="900" b="0" kern="1200" dirty="0">
                        <a:solidFill>
                          <a:srgbClr val="0D0D0D"/>
                        </a:solidFill>
                        <a:effectLst/>
                        <a:latin typeface="メイリオ" panose="020B0604030504040204" pitchFamily="50" charset="-128"/>
                        <a:ea typeface="メイリオ" panose="020B0604030504040204" pitchFamily="50" charset="-128"/>
                      </a:endParaRPr>
                    </a:p>
                    <a:p>
                      <a:pPr marL="171450" indent="-171450">
                        <a:buFont typeface="Arial" panose="020B0604020202020204" pitchFamily="34" charset="0"/>
                        <a:buChar char="•"/>
                      </a:pPr>
                      <a:endParaRPr kumimoji="1" lang="ja-JP" altLang="en-US" sz="900" b="0" kern="1200" dirty="0">
                        <a:solidFill>
                          <a:srgbClr val="0D0D0D"/>
                        </a:solidFill>
                        <a:effectLst/>
                        <a:latin typeface="メイリオ" panose="020B0604030504040204" pitchFamily="50" charset="-128"/>
                        <a:ea typeface="メイリオ" panose="020B0604030504040204" pitchFamily="50" charset="-128"/>
                      </a:endParaRPr>
                    </a:p>
                    <a:p>
                      <a:pPr marL="171450"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「広告掲載基準」第</a:t>
                      </a:r>
                      <a:r>
                        <a:rPr kumimoji="1" lang="en-US" altLang="ja-JP" sz="900" b="0" kern="1200" dirty="0">
                          <a:solidFill>
                            <a:srgbClr val="0D0D0D"/>
                          </a:solidFill>
                          <a:effectLst/>
                          <a:latin typeface="メイリオ" panose="020B0604030504040204" pitchFamily="50" charset="-128"/>
                          <a:ea typeface="メイリオ" panose="020B0604030504040204" pitchFamily="50" charset="-128"/>
                        </a:rPr>
                        <a:t>9</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章広告表現規制で定めている、アルコール飲料の「お酒、飲酒は</a:t>
                      </a:r>
                      <a:r>
                        <a:rPr kumimoji="1" lang="en-US" altLang="ja-JP" sz="900" b="0" kern="1200" dirty="0">
                          <a:solidFill>
                            <a:srgbClr val="0D0D0D"/>
                          </a:solidFill>
                          <a:effectLst/>
                          <a:latin typeface="メイリオ" panose="020B0604030504040204" pitchFamily="50" charset="-128"/>
                          <a:ea typeface="メイリオ" panose="020B0604030504040204" pitchFamily="50" charset="-128"/>
                        </a:rPr>
                        <a:t>20 </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歳を過ぎてから」等の文言は、テキスト広告と同等の判断で、</a:t>
                      </a:r>
                      <a:br>
                        <a:rPr kumimoji="1" lang="en-US" altLang="ja-JP" sz="900" b="0" kern="1200" dirty="0">
                          <a:solidFill>
                            <a:srgbClr val="0D0D0D"/>
                          </a:solidFill>
                          <a:effectLst/>
                          <a:latin typeface="メイリオ" panose="020B0604030504040204" pitchFamily="50" charset="-128"/>
                          <a:ea typeface="メイリオ" panose="020B0604030504040204" pitchFamily="50" charset="-128"/>
                        </a:rPr>
                      </a:b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リンク先サイト内に記載してください。　</a:t>
                      </a:r>
                    </a:p>
                    <a:p>
                      <a:pPr marL="0" indent="0">
                        <a:buFont typeface="Arial" panose="020B0604020202020204" pitchFamily="34" charset="0"/>
                        <a:buNone/>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 </a:t>
                      </a:r>
                    </a:p>
                    <a:p>
                      <a:pPr marL="171450"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「広告掲載基準」第</a:t>
                      </a:r>
                      <a:r>
                        <a:rPr kumimoji="1" lang="en-US" altLang="ja-JP" sz="900" b="0" kern="1200" dirty="0">
                          <a:solidFill>
                            <a:srgbClr val="0D0D0D"/>
                          </a:solidFill>
                          <a:effectLst/>
                          <a:latin typeface="メイリオ" panose="020B0604030504040204" pitchFamily="50" charset="-128"/>
                          <a:ea typeface="メイリオ" panose="020B0604030504040204" pitchFamily="50" charset="-128"/>
                        </a:rPr>
                        <a:t>9</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章広告表現規制で定めている、最上級表示、</a:t>
                      </a:r>
                      <a:r>
                        <a:rPr kumimoji="1" lang="en-US" altLang="ja-JP" sz="900" b="0" kern="1200" dirty="0">
                          <a:solidFill>
                            <a:srgbClr val="0D0D0D"/>
                          </a:solidFill>
                          <a:effectLst/>
                          <a:latin typeface="メイリオ" panose="020B0604030504040204" pitchFamily="50" charset="-128"/>
                          <a:ea typeface="メイリオ" panose="020B0604030504040204" pitchFamily="50" charset="-128"/>
                        </a:rPr>
                        <a:t>No.1</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表示は、クリエイティブの表現領域が狭いため、画像、タイトルでの記載はできません。</a:t>
                      </a:r>
                    </a:p>
                    <a:p>
                      <a:pPr marL="0" indent="0">
                        <a:buFont typeface="Arial" panose="020B0604020202020204" pitchFamily="34" charset="0"/>
                        <a:buNone/>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 </a:t>
                      </a:r>
                    </a:p>
                    <a:p>
                      <a:pPr marL="171450"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クリエイティブ内に以下の表現は使用できません。</a:t>
                      </a:r>
                    </a:p>
                    <a:p>
                      <a:pPr marL="628662" lvl="1"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絶対表現（例：絶対、必ず、完全、完璧）</a:t>
                      </a:r>
                    </a:p>
                    <a:p>
                      <a:pPr marL="0" indent="0">
                        <a:buFont typeface="Arial" panose="020B0604020202020204" pitchFamily="34" charset="0"/>
                        <a:buNone/>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 </a:t>
                      </a:r>
                    </a:p>
                    <a:p>
                      <a:pPr marL="171450"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クリエイティブに以下の単語を使用した場合には、その単語と同一、また同カテゴリーの単語がリンク先サイト内に必要です。</a:t>
                      </a:r>
                    </a:p>
                    <a:p>
                      <a:pPr marL="628662" lvl="1"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新しさなどを訴求する表現（例：新、最新、新登場、新発売、新たな、新たに、新しい、</a:t>
                      </a:r>
                      <a:r>
                        <a:rPr kumimoji="1" lang="en-US" altLang="ja-JP" sz="900" b="0" kern="1200" dirty="0">
                          <a:solidFill>
                            <a:srgbClr val="0D0D0D"/>
                          </a:solidFill>
                          <a:effectLst/>
                          <a:latin typeface="メイリオ" panose="020B0604030504040204" pitchFamily="50" charset="-128"/>
                          <a:ea typeface="メイリオ" panose="020B0604030504040204" pitchFamily="50" charset="-128"/>
                        </a:rPr>
                        <a:t>NEW</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a:t>
                      </a:r>
                    </a:p>
                    <a:p>
                      <a:pPr marL="628662" lvl="1"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好評・反響を伴う表現（例：人気、大人気、話題、好評、大好評、反響、大反響、賞賛、絶賛、評判、流行、大ヒット）</a:t>
                      </a:r>
                    </a:p>
                    <a:p>
                      <a:pPr marL="628662" lvl="1"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排他表現（他社比較）（例：唯一、独占、当社だけ、当社のみ、よそにはない、○○だけ、○○なら）</a:t>
                      </a:r>
                    </a:p>
                    <a:p>
                      <a:pPr marL="628662" lvl="1"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激安表現（例：激安、格安、割安、大特価、破格、○割引）</a:t>
                      </a:r>
                    </a:p>
                    <a:p>
                      <a:pPr marL="628662" lvl="1"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利便性を訴求する表現（例：便利、重宝、使い勝手がいい、実用的、有用）</a:t>
                      </a:r>
                    </a:p>
                    <a:p>
                      <a:pPr marL="628662" lvl="1"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簡易さを訴求する表現（例：手軽、簡単、誰でも使える、らくらく、楽に）</a:t>
                      </a:r>
                    </a:p>
                    <a:p>
                      <a:pPr marL="628662" lvl="1"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美味しさを訴求する表現（例：美味しい、うまい、美味、絶品）</a:t>
                      </a:r>
                    </a:p>
                    <a:p>
                      <a:pPr marL="0" indent="0">
                        <a:buFont typeface="Arial" panose="020B0604020202020204" pitchFamily="34" charset="0"/>
                        <a:buNone/>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 </a:t>
                      </a:r>
                    </a:p>
                    <a:p>
                      <a:pPr marL="171450"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クリエイティブ内に以下の単語を使用した場合には、その単語と同一の内容がリンク先サイトに必要です。</a:t>
                      </a:r>
                    </a:p>
                    <a:p>
                      <a:pPr marL="628662" lvl="1"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効果・効能（例：○○に効く、○○を改善）</a:t>
                      </a:r>
                    </a:p>
                    <a:p>
                      <a:pPr marL="628662" lvl="1"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数字を用いた表現（例：〇万人が利用、〇万人以上が登録、○割引）</a:t>
                      </a:r>
                      <a:endParaRPr kumimoji="1" lang="en-US" altLang="ja-JP" sz="900" b="0" kern="1200" dirty="0">
                        <a:solidFill>
                          <a:srgbClr val="0D0D0D"/>
                        </a:solidFill>
                        <a:effectLst/>
                        <a:latin typeface="メイリオ" panose="020B0604030504040204" pitchFamily="50" charset="-128"/>
                        <a:ea typeface="メイリオ" panose="020B0604030504040204" pitchFamily="50" charset="-128"/>
                      </a:endParaRPr>
                    </a:p>
                    <a:p>
                      <a:pPr marL="628662" lvl="1" indent="-171450">
                        <a:buFont typeface="Arial" panose="020B0604020202020204" pitchFamily="34" charset="0"/>
                        <a:buChar char="•"/>
                      </a:pPr>
                      <a:endParaRPr kumimoji="1" lang="en-US" altLang="ja-JP" sz="900" b="0" kern="1200" dirty="0">
                        <a:solidFill>
                          <a:srgbClr val="0D0D0D"/>
                        </a:solidFill>
                        <a:effectLst/>
                        <a:latin typeface="メイリオ" panose="020B0604030504040204" pitchFamily="50" charset="-128"/>
                        <a:ea typeface="メイリオ" panose="020B0604030504040204" pitchFamily="50" charset="-128"/>
                      </a:endParaRPr>
                    </a:p>
                    <a:p>
                      <a:pPr marL="171450" marR="0" lvl="1" indent="-171450" algn="l" defTabSz="91442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クリエイティブ内で具体的な価格、金利、割引率、ポイント等の付与を訴求する際に、その付与に「〇か月、初回なら、先着〇〇名」等の条件がある場合は、</a:t>
                      </a:r>
                      <a:br>
                        <a:rPr kumimoji="1" lang="en-US" altLang="ja-JP" sz="900" b="0" kern="1200" dirty="0">
                          <a:solidFill>
                            <a:srgbClr val="0D0D0D"/>
                          </a:solidFill>
                          <a:effectLst/>
                          <a:latin typeface="メイリオ" panose="020B0604030504040204" pitchFamily="50" charset="-128"/>
                          <a:ea typeface="メイリオ" panose="020B0604030504040204" pitchFamily="50" charset="-128"/>
                          <a:cs typeface="+mn-cs"/>
                        </a:rPr>
                      </a:b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クリエイティブにその条件内容を記載してください。クリエイティブの表現領域が狭く、すべての条件が表示できない場合は条件がある旨の記載が必要です。</a:t>
                      </a:r>
                      <a:endParaRPr kumimoji="1" lang="en-US" altLang="ja-JP" sz="900" b="0" kern="1200" dirty="0">
                        <a:solidFill>
                          <a:srgbClr val="0D0D0D"/>
                        </a:solidFill>
                        <a:effectLst/>
                        <a:latin typeface="メイリオ" panose="020B0604030504040204" pitchFamily="50" charset="-128"/>
                        <a:ea typeface="メイリオ" panose="020B0604030504040204" pitchFamily="50" charset="-128"/>
                        <a:cs typeface="+mn-cs"/>
                      </a:endParaRPr>
                    </a:p>
                    <a:p>
                      <a:pPr marL="0" marR="0" lvl="1" indent="0" algn="l" defTabSz="91442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　また、</a:t>
                      </a:r>
                      <a:r>
                        <a:rPr kumimoji="1" lang="en-US" altLang="ja-JP" sz="900" b="0" kern="1200" dirty="0">
                          <a:solidFill>
                            <a:srgbClr val="0D0D0D"/>
                          </a:solidFill>
                          <a:effectLst/>
                          <a:latin typeface="メイリオ" panose="020B0604030504040204" pitchFamily="50" charset="-128"/>
                          <a:ea typeface="メイリオ" panose="020B0604030504040204" pitchFamily="50" charset="-128"/>
                          <a:cs typeface="+mn-cs"/>
                        </a:rPr>
                        <a:t>PC</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に対して配信、またはマルチデバイス配信でデバイスターゲティングを</a:t>
                      </a:r>
                      <a:r>
                        <a:rPr kumimoji="1" lang="en-US" altLang="ja-JP" sz="900" b="0" kern="1200" dirty="0">
                          <a:solidFill>
                            <a:srgbClr val="0D0D0D"/>
                          </a:solidFill>
                          <a:effectLst/>
                          <a:latin typeface="メイリオ" panose="020B0604030504040204" pitchFamily="50" charset="-128"/>
                          <a:ea typeface="メイリオ" panose="020B0604030504040204" pitchFamily="50" charset="-128"/>
                          <a:cs typeface="+mn-cs"/>
                        </a:rPr>
                        <a:t>PC</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に設定した場合は、画像表示がないため、タイトル内にその条件内容を記載してください。</a:t>
                      </a:r>
                      <a:endParaRPr kumimoji="1" lang="en-US" altLang="ja-JP" sz="900" b="0" kern="1200" dirty="0">
                        <a:solidFill>
                          <a:srgbClr val="0D0D0D"/>
                        </a:solidFill>
                        <a:effectLst/>
                        <a:latin typeface="メイリオ" panose="020B0604030504040204" pitchFamily="50" charset="-128"/>
                        <a:ea typeface="メイリオ" panose="020B0604030504040204" pitchFamily="50" charset="-128"/>
                        <a:cs typeface="+mn-cs"/>
                      </a:endParaRPr>
                    </a:p>
                    <a:p>
                      <a:pPr marL="0" marR="0" lvl="1" indent="0" algn="l" defTabSz="91442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　タイトルの表現領域が狭く、すべての条件が表示できない場合は条件がある旨の記載が必要です。</a:t>
                      </a:r>
                      <a:endParaRPr kumimoji="1" lang="en-US" altLang="ja-JP" sz="900" b="0" kern="1200" dirty="0">
                        <a:solidFill>
                          <a:srgbClr val="0D0D0D"/>
                        </a:solidFill>
                        <a:effectLst/>
                        <a:latin typeface="メイリオ" panose="020B0604030504040204" pitchFamily="50" charset="-128"/>
                        <a:ea typeface="メイリオ" panose="020B0604030504040204" pitchFamily="50" charset="-128"/>
                        <a:cs typeface="+mn-cs"/>
                      </a:endParaRPr>
                    </a:p>
                    <a:p>
                      <a:pPr marL="0" marR="0" lvl="1" indent="0" algn="l" defTabSz="91442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 </a:t>
                      </a:r>
                    </a:p>
                    <a:p>
                      <a:pPr marL="171450"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 健康食品</a:t>
                      </a:r>
                      <a:r>
                        <a:rPr kumimoji="1" lang="en-US" altLang="ja-JP" sz="900" b="0" kern="1200" dirty="0">
                          <a:solidFill>
                            <a:srgbClr val="0D0D0D"/>
                          </a:solidFill>
                          <a:effectLst/>
                          <a:latin typeface="メイリオ" panose="020B0604030504040204" pitchFamily="50" charset="-128"/>
                          <a:ea typeface="メイリオ" panose="020B0604030504040204" pitchFamily="50" charset="-128"/>
                          <a:cs typeface="+mn-cs"/>
                        </a:rPr>
                        <a:t>(※1)</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、医薬品、医薬部外品、化粧品においては、以下を遵守してください。</a:t>
                      </a:r>
                    </a:p>
                    <a:p>
                      <a:pPr marL="628662" lvl="1"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クリエイティブ・リンク先サイトでは以下のような訴求、表現はできません。</a:t>
                      </a:r>
                    </a:p>
                    <a:p>
                      <a:pPr marL="1085873" lvl="2"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アンケート、抽選当選、モニター、サンプル提供、定期購入、プレゼント、口コミ投稿、期間・個数・対象者を限定しているもの</a:t>
                      </a:r>
                    </a:p>
                    <a:p>
                      <a:pPr marL="628662" lvl="1"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クリエイティブでは以下のような訴求はできません。</a:t>
                      </a:r>
                    </a:p>
                    <a:p>
                      <a:pPr marL="1085873" lvl="2" indent="-171450">
                        <a:buFont typeface="Arial" panose="020B0604020202020204" pitchFamily="34" charset="0"/>
                        <a:buChar char="•"/>
                      </a:pP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価格</a:t>
                      </a:r>
                      <a:endParaRPr kumimoji="1" lang="en-US" altLang="ja-JP" sz="900" b="0" kern="1200" dirty="0">
                        <a:solidFill>
                          <a:srgbClr val="0D0D0D"/>
                        </a:solidFill>
                        <a:effectLst/>
                        <a:latin typeface="メイリオ" panose="020B0604030504040204" pitchFamily="50" charset="-128"/>
                        <a:ea typeface="メイリオ" panose="020B0604030504040204" pitchFamily="50" charset="-128"/>
                      </a:endParaRPr>
                    </a:p>
                    <a:p>
                      <a:pPr marL="1085873" lvl="2" indent="-171450">
                        <a:buFont typeface="Arial" panose="020B0604020202020204" pitchFamily="34" charset="0"/>
                        <a:buChar char="•"/>
                      </a:pPr>
                      <a:endParaRPr kumimoji="1" lang="ja-JP" altLang="en-US" sz="900" b="0" kern="1200" dirty="0">
                        <a:solidFill>
                          <a:srgbClr val="0D0D0D"/>
                        </a:solidFill>
                        <a:effectLst/>
                        <a:latin typeface="メイリオ" panose="020B0604030504040204" pitchFamily="50" charset="-128"/>
                        <a:ea typeface="メイリオ" panose="020B0604030504040204" pitchFamily="50" charset="-128"/>
                      </a:endParaRPr>
                    </a:p>
                    <a:p>
                      <a:pPr marL="0" indent="0" algn="l" defTabSz="914400" rtl="0" eaLnBrk="1" latinLnBrk="0" hangingPunct="1">
                        <a:buFont typeface="Arial" panose="020B0604020202020204" pitchFamily="34" charset="0"/>
                        <a:buNone/>
                      </a:pPr>
                      <a:r>
                        <a:rPr kumimoji="1" lang="en-US" altLang="ja-JP" sz="900" b="0" kern="1200" dirty="0">
                          <a:solidFill>
                            <a:srgbClr val="0D0D0D"/>
                          </a:solidFill>
                          <a:effectLst/>
                          <a:latin typeface="メイリオ" panose="020B0604030504040204" pitchFamily="50" charset="-128"/>
                          <a:ea typeface="メイリオ" panose="020B0604030504040204" pitchFamily="50" charset="-128"/>
                        </a:rPr>
                        <a:t>※1</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rPr>
                        <a:t>：掲載制限カテゴ</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リー「健康・美容食品」が該当</a:t>
                      </a:r>
                      <a:endParaRPr kumimoji="1" lang="en-US" altLang="ja-JP" sz="900" b="0" kern="1200" dirty="0">
                        <a:solidFill>
                          <a:srgbClr val="0D0D0D"/>
                        </a:solidFill>
                        <a:effectLst/>
                        <a:latin typeface="メイリオ" panose="020B0604030504040204" pitchFamily="50" charset="-128"/>
                        <a:ea typeface="メイリオ" panose="020B0604030504040204" pitchFamily="50" charset="-128"/>
                        <a:cs typeface="+mn-cs"/>
                      </a:endParaRPr>
                    </a:p>
                    <a:p>
                      <a:pPr marL="0" indent="0">
                        <a:buFont typeface="Arial" panose="020B0604020202020204" pitchFamily="34" charset="0"/>
                        <a:buNone/>
                      </a:pPr>
                      <a:endParaRPr kumimoji="1" lang="en-US" altLang="ja-JP" sz="900" b="0" kern="1200" dirty="0">
                        <a:solidFill>
                          <a:srgbClr val="0D0D0D"/>
                        </a:solidFill>
                        <a:effectLst/>
                        <a:latin typeface="メイリオ" panose="020B0604030504040204" pitchFamily="50" charset="-128"/>
                        <a:ea typeface="メイリオ" panose="020B0604030504040204" pitchFamily="50" charset="-128"/>
                      </a:endParaRPr>
                    </a:p>
                    <a:p>
                      <a:pPr marL="171450" indent="-171450">
                        <a:buFont typeface="Arial" panose="020B0604020202020204" pitchFamily="34" charset="0"/>
                        <a:buChar char="•"/>
                      </a:pPr>
                      <a:r>
                        <a:rPr kumimoji="1" lang="en-US" altLang="ja-JP" sz="900" b="0" kern="1200" dirty="0">
                          <a:solidFill>
                            <a:srgbClr val="0D0D0D"/>
                          </a:solidFill>
                          <a:effectLst/>
                          <a:latin typeface="メイリオ" panose="020B0604030504040204" pitchFamily="50" charset="-128"/>
                          <a:ea typeface="メイリオ" panose="020B0604030504040204" pitchFamily="50" charset="-128"/>
                          <a:cs typeface="+mn-cs"/>
                        </a:rPr>
                        <a:t>PC</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に対して配信、またはマルチデバイス配信でデバイスターゲティングを</a:t>
                      </a:r>
                      <a:r>
                        <a:rPr kumimoji="1" lang="en-US" altLang="ja-JP" sz="900" b="0" kern="1200" dirty="0">
                          <a:solidFill>
                            <a:srgbClr val="0D0D0D"/>
                          </a:solidFill>
                          <a:effectLst/>
                          <a:latin typeface="メイリオ" panose="020B0604030504040204" pitchFamily="50" charset="-128"/>
                          <a:ea typeface="メイリオ" panose="020B0604030504040204" pitchFamily="50" charset="-128"/>
                          <a:cs typeface="+mn-cs"/>
                        </a:rPr>
                        <a:t>PC</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に設定した場合は、画像表示がなく、ユーザーに訴求内容が伝わりづらくなるため、タイトル内に訴求内容を分かりやすく記載することを推奨いたします。</a:t>
                      </a:r>
                    </a:p>
                    <a:p>
                      <a:pPr marL="171450" indent="-171450">
                        <a:buFont typeface="Arial" panose="020B0604020202020204" pitchFamily="34" charset="0"/>
                        <a:buChar char="•"/>
                      </a:pPr>
                      <a:r>
                        <a:rPr kumimoji="1" lang="en-US" altLang="ja-JP" sz="900" b="0" kern="1200" dirty="0">
                          <a:solidFill>
                            <a:srgbClr val="0D0D0D"/>
                          </a:solidFill>
                          <a:effectLst/>
                          <a:latin typeface="メイリオ" panose="020B0604030504040204" pitchFamily="50" charset="-128"/>
                          <a:ea typeface="メイリオ" panose="020B0604030504040204" pitchFamily="50" charset="-128"/>
                          <a:cs typeface="+mn-cs"/>
                        </a:rPr>
                        <a:t>PC</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に対して配信、またはマルチデバイス配信でデバイスターゲティングを</a:t>
                      </a:r>
                      <a:r>
                        <a:rPr kumimoji="1" lang="en-US" altLang="ja-JP" sz="900" b="0" kern="1200" dirty="0">
                          <a:solidFill>
                            <a:srgbClr val="0D0D0D"/>
                          </a:solidFill>
                          <a:effectLst/>
                          <a:latin typeface="メイリオ" panose="020B0604030504040204" pitchFamily="50" charset="-128"/>
                          <a:ea typeface="メイリオ" panose="020B0604030504040204" pitchFamily="50" charset="-128"/>
                          <a:cs typeface="+mn-cs"/>
                        </a:rPr>
                        <a:t>PC</a:t>
                      </a:r>
                      <a:r>
                        <a:rPr kumimoji="1" lang="ja-JP" altLang="en-US" sz="900" b="0" kern="1200" dirty="0">
                          <a:solidFill>
                            <a:srgbClr val="0D0D0D"/>
                          </a:solidFill>
                          <a:effectLst/>
                          <a:latin typeface="メイリオ" panose="020B0604030504040204" pitchFamily="50" charset="-128"/>
                          <a:ea typeface="メイリオ" panose="020B0604030504040204" pitchFamily="50" charset="-128"/>
                          <a:cs typeface="+mn-cs"/>
                        </a:rPr>
                        <a:t>に設定した場合は、入稿時の画像は主体者の名称に関連するロゴを推奨いたします。</a:t>
                      </a:r>
                      <a:endParaRPr kumimoji="1" lang="ja-JP" altLang="en-US" sz="900" dirty="0">
                        <a:solidFill>
                          <a:srgbClr val="0D0D0D"/>
                        </a:solidFill>
                        <a:latin typeface="メイリオ" panose="020B0604030504040204" pitchFamily="50" charset="-128"/>
                        <a:ea typeface="メイリオ" panose="020B0604030504040204" pitchFamily="50" charset="-128"/>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209819730"/>
                  </a:ext>
                </a:extLst>
              </a:tr>
            </a:tbl>
          </a:graphicData>
        </a:graphic>
      </p:graphicFrame>
      <p:sp>
        <p:nvSpPr>
          <p:cNvPr id="8" name="テキスト ボックス 7">
            <a:extLst>
              <a:ext uri="{FF2B5EF4-FFF2-40B4-BE49-F238E27FC236}">
                <a16:creationId xmlns:a16="http://schemas.microsoft.com/office/drawing/2014/main" id="{87B8443F-CC63-1632-7FED-9B84293B857F}"/>
              </a:ext>
            </a:extLst>
          </p:cNvPr>
          <p:cNvSpPr txBox="1"/>
          <p:nvPr/>
        </p:nvSpPr>
        <p:spPr>
          <a:xfrm>
            <a:off x="1323638" y="6447186"/>
            <a:ext cx="9968442" cy="246221"/>
          </a:xfrm>
          <a:prstGeom prst="rect">
            <a:avLst/>
          </a:prstGeom>
          <a:noFill/>
        </p:spPr>
        <p:txBody>
          <a:bodyPr wrap="square" rtlCol="0">
            <a:spAutoFit/>
          </a:bodyPr>
          <a:lstStyle/>
          <a:p>
            <a:pPr eaLnBrk="1" fontAlgn="auto" hangingPunct="1">
              <a:spcBef>
                <a:spcPts val="0"/>
              </a:spcBef>
              <a:spcAft>
                <a:spcPts val="0"/>
              </a:spcAft>
              <a:defRPr/>
            </a:pPr>
            <a:r>
              <a:rPr lang="en-US" altLang="ja-JP" sz="1000" dirty="0">
                <a:solidFill>
                  <a:srgbClr val="0D0D0D"/>
                </a:solidFill>
                <a:latin typeface="メイリオ" panose="020B0604030504040204" pitchFamily="50" charset="-128"/>
                <a:ea typeface="メイリオ" panose="020B0604030504040204" pitchFamily="50" charset="-128"/>
              </a:rPr>
              <a:t>※</a:t>
            </a:r>
            <a:r>
              <a:rPr lang="ja-JP" altLang="en-US" sz="1000" dirty="0">
                <a:solidFill>
                  <a:srgbClr val="0D0D0D"/>
                </a:solidFill>
                <a:latin typeface="メイリオ" panose="020B0604030504040204" pitchFamily="50" charset="-128"/>
                <a:ea typeface="メイリオ" panose="020B0604030504040204" pitchFamily="50" charset="-128"/>
              </a:rPr>
              <a:t>最新の内容は必ず</a:t>
            </a:r>
            <a:r>
              <a:rPr lang="ja-JP" altLang="en-US" sz="1000" dirty="0">
                <a:solidFill>
                  <a:srgbClr val="FF0033"/>
                </a:solidFill>
                <a:latin typeface="メイリオ" panose="020B0604030504040204" pitchFamily="50" charset="-128"/>
                <a:ea typeface="メイリオ" panose="020B0604030504040204" pitchFamily="50" charset="-128"/>
                <a:hlinkClick r:id="rId4"/>
              </a:rPr>
              <a:t>入稿規定</a:t>
            </a:r>
            <a:r>
              <a:rPr lang="ja-JP" altLang="en-US" sz="1000" dirty="0">
                <a:solidFill>
                  <a:srgbClr val="0D0D0D"/>
                </a:solidFill>
                <a:latin typeface="メイリオ" panose="020B0604030504040204" pitchFamily="50" charset="-128"/>
                <a:ea typeface="メイリオ" panose="020B0604030504040204" pitchFamily="50" charset="-128"/>
              </a:rPr>
              <a:t>にてご確認ください。</a:t>
            </a:r>
          </a:p>
        </p:txBody>
      </p:sp>
    </p:spTree>
    <p:extLst>
      <p:ext uri="{BB962C8B-B14F-4D97-AF65-F5344CB8AC3E}">
        <p14:creationId xmlns:p14="http://schemas.microsoft.com/office/powerpoint/2010/main" val="5799634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CA0B4C-F4E3-3A41-26E5-B9D4A315AB03}"/>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737FE967-6024-249A-A024-9072442CE3D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45D5B180-F10C-1558-6A7C-ADF8DE7AE88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テキスト プレースホルダー 3">
            <a:extLst>
              <a:ext uri="{FF2B5EF4-FFF2-40B4-BE49-F238E27FC236}">
                <a16:creationId xmlns:a16="http://schemas.microsoft.com/office/drawing/2014/main" id="{A5AFEA97-08DF-2F92-3194-08FE0F4D2802}"/>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rPr>
              <a:t>入稿と広告掲出時の差分について</a:t>
            </a:r>
            <a:endParaRPr kumimoji="1" lang="en-US" altLang="ja-JP" sz="2000"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endParaRPr>
          </a:p>
        </p:txBody>
      </p:sp>
      <p:sp>
        <p:nvSpPr>
          <p:cNvPr id="3" name="テキスト ボックス 2">
            <a:extLst>
              <a:ext uri="{FF2B5EF4-FFF2-40B4-BE49-F238E27FC236}">
                <a16:creationId xmlns:a16="http://schemas.microsoft.com/office/drawing/2014/main" id="{7B16A423-D23F-9FED-BC12-62A8175E5E05}"/>
              </a:ext>
            </a:extLst>
          </p:cNvPr>
          <p:cNvSpPr txBox="1"/>
          <p:nvPr/>
        </p:nvSpPr>
        <p:spPr>
          <a:xfrm>
            <a:off x="306000" y="667530"/>
            <a:ext cx="11012722" cy="469359"/>
          </a:xfrm>
          <a:prstGeom prst="rect">
            <a:avLst/>
          </a:prstGeom>
          <a:noFill/>
        </p:spPr>
        <p:txBody>
          <a:bodyPr wrap="square" rtlCol="0">
            <a:spAutoFit/>
          </a:bodyPr>
          <a:lstStyle/>
          <a:p>
            <a:pPr eaLnBrk="1" fontAlgn="auto" hangingPunct="1">
              <a:lnSpc>
                <a:spcPct val="200000"/>
              </a:lnSpc>
              <a:spcBef>
                <a:spcPts val="0"/>
              </a:spcBef>
              <a:spcAft>
                <a:spcPts val="0"/>
              </a:spcAft>
              <a:defRPr/>
            </a:pPr>
            <a:r>
              <a:rPr lang="en-US" altLang="ja-JP" sz="1400" dirty="0">
                <a:solidFill>
                  <a:srgbClr val="0D0D0D"/>
                </a:solidFill>
                <a:latin typeface="メイリオ" panose="020B0604030504040204" pitchFamily="50" charset="-128"/>
                <a:ea typeface="メイリオ" panose="020B0604030504040204" pitchFamily="50" charset="-128"/>
              </a:rPr>
              <a:t>Yahoo! JAPAN</a:t>
            </a:r>
            <a:r>
              <a:rPr lang="ja-JP" altLang="en-US" sz="1400" dirty="0">
                <a:solidFill>
                  <a:srgbClr val="0D0D0D"/>
                </a:solidFill>
                <a:latin typeface="メイリオ" panose="020B0604030504040204" pitchFamily="50" charset="-128"/>
                <a:ea typeface="メイリオ" panose="020B0604030504040204" pitchFamily="50" charset="-128"/>
              </a:rPr>
              <a:t>トップページ　トピックス</a:t>
            </a:r>
            <a:r>
              <a:rPr lang="en-US" altLang="ja-JP" sz="1400" dirty="0">
                <a:solidFill>
                  <a:srgbClr val="0D0D0D"/>
                </a:solidFill>
                <a:latin typeface="メイリオ" panose="020B0604030504040204" pitchFamily="50" charset="-128"/>
                <a:ea typeface="メイリオ" panose="020B0604030504040204" pitchFamily="50" charset="-128"/>
              </a:rPr>
              <a:t>PR</a:t>
            </a:r>
            <a:r>
              <a:rPr lang="ja-JP" altLang="en-US" sz="1400" dirty="0">
                <a:solidFill>
                  <a:srgbClr val="0D0D0D"/>
                </a:solidFill>
                <a:latin typeface="メイリオ" panose="020B0604030504040204" pitchFamily="50" charset="-128"/>
                <a:ea typeface="メイリオ" panose="020B0604030504040204" pitchFamily="50" charset="-128"/>
              </a:rPr>
              <a:t>のデバイスごとの差分について、ご留意ください。</a:t>
            </a:r>
            <a:endParaRPr lang="en-US" altLang="ja-JP" sz="1400" dirty="0">
              <a:solidFill>
                <a:srgbClr val="0D0D0D"/>
              </a:solidFill>
              <a:latin typeface="メイリオ" panose="020B0604030504040204" pitchFamily="50" charset="-128"/>
              <a:ea typeface="メイリオ" panose="020B0604030504040204" pitchFamily="50" charset="-128"/>
            </a:endParaRPr>
          </a:p>
        </p:txBody>
      </p:sp>
      <p:graphicFrame>
        <p:nvGraphicFramePr>
          <p:cNvPr id="4" name="表 3">
            <a:extLst>
              <a:ext uri="{FF2B5EF4-FFF2-40B4-BE49-F238E27FC236}">
                <a16:creationId xmlns:a16="http://schemas.microsoft.com/office/drawing/2014/main" id="{E32CC1B8-6836-2E6C-949B-4DBCA0377516}"/>
              </a:ext>
            </a:extLst>
          </p:cNvPr>
          <p:cNvGraphicFramePr>
            <a:graphicFrameLocks noGrp="1"/>
          </p:cNvGraphicFramePr>
          <p:nvPr>
            <p:extLst>
              <p:ext uri="{D42A27DB-BD31-4B8C-83A1-F6EECF244321}">
                <p14:modId xmlns:p14="http://schemas.microsoft.com/office/powerpoint/2010/main" val="415113327"/>
              </p:ext>
            </p:extLst>
          </p:nvPr>
        </p:nvGraphicFramePr>
        <p:xfrm>
          <a:off x="372533" y="1122399"/>
          <a:ext cx="11446933" cy="5508947"/>
        </p:xfrm>
        <a:graphic>
          <a:graphicData uri="http://schemas.openxmlformats.org/drawingml/2006/table">
            <a:tbl>
              <a:tblPr/>
              <a:tblGrid>
                <a:gridCol w="759581">
                  <a:extLst>
                    <a:ext uri="{9D8B030D-6E8A-4147-A177-3AD203B41FA5}">
                      <a16:colId xmlns:a16="http://schemas.microsoft.com/office/drawing/2014/main" val="1941218389"/>
                    </a:ext>
                  </a:extLst>
                </a:gridCol>
                <a:gridCol w="2198915">
                  <a:extLst>
                    <a:ext uri="{9D8B030D-6E8A-4147-A177-3AD203B41FA5}">
                      <a16:colId xmlns:a16="http://schemas.microsoft.com/office/drawing/2014/main" val="3425513550"/>
                    </a:ext>
                  </a:extLst>
                </a:gridCol>
                <a:gridCol w="5057597">
                  <a:extLst>
                    <a:ext uri="{9D8B030D-6E8A-4147-A177-3AD203B41FA5}">
                      <a16:colId xmlns:a16="http://schemas.microsoft.com/office/drawing/2014/main" val="1603431523"/>
                    </a:ext>
                  </a:extLst>
                </a:gridCol>
                <a:gridCol w="3430840">
                  <a:extLst>
                    <a:ext uri="{9D8B030D-6E8A-4147-A177-3AD203B41FA5}">
                      <a16:colId xmlns:a16="http://schemas.microsoft.com/office/drawing/2014/main" val="877723388"/>
                    </a:ext>
                  </a:extLst>
                </a:gridCol>
              </a:tblGrid>
              <a:tr h="27940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endParaRPr kumimoji="1" lang="ja-JP" altLang="en-US" sz="900" b="1" i="0" kern="1200" dirty="0">
                        <a:solidFill>
                          <a:schemeClr val="bg1"/>
                        </a:solidFill>
                        <a:latin typeface="Meiryo"/>
                        <a:ea typeface="Meiryo"/>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dirty="0">
                          <a:solidFill>
                            <a:srgbClr val="0D0D0D"/>
                          </a:solidFill>
                          <a:latin typeface="+mn-ea"/>
                          <a:ea typeface="+mn-ea"/>
                        </a:rPr>
                        <a:t>トップページ　トピックス</a:t>
                      </a:r>
                      <a:r>
                        <a:rPr kumimoji="1" lang="en-US" altLang="ja-JP" sz="1050" b="1" dirty="0">
                          <a:solidFill>
                            <a:srgbClr val="0D0D0D"/>
                          </a:solidFill>
                          <a:latin typeface="+mn-ea"/>
                          <a:ea typeface="+mn-ea"/>
                        </a:rPr>
                        <a:t>PR</a:t>
                      </a:r>
                      <a:r>
                        <a:rPr kumimoji="1" lang="ja-JP" altLang="en-US" sz="1050" b="1" dirty="0">
                          <a:solidFill>
                            <a:srgbClr val="0D0D0D"/>
                          </a:solidFill>
                          <a:latin typeface="+mn-ea"/>
                          <a:ea typeface="+mn-ea"/>
                        </a:rPr>
                        <a:t>　</a:t>
                      </a:r>
                      <a:r>
                        <a:rPr kumimoji="1" lang="en-US" altLang="ja-JP" sz="1050" b="1" dirty="0">
                          <a:solidFill>
                            <a:srgbClr val="002AFF"/>
                          </a:solidFill>
                          <a:latin typeface="+mn-ea"/>
                          <a:ea typeface="+mn-ea"/>
                        </a:rPr>
                        <a:t>SP</a:t>
                      </a:r>
                      <a:endParaRPr kumimoji="1" lang="ja-JP" altLang="en-US" sz="1050" b="1" i="0" kern="1200" dirty="0">
                        <a:solidFill>
                          <a:srgbClr val="002AFF"/>
                        </a:solidFill>
                        <a:latin typeface="Meiryo"/>
                        <a:ea typeface="Meiryo"/>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dirty="0">
                          <a:solidFill>
                            <a:srgbClr val="0D0D0D"/>
                          </a:solidFill>
                          <a:latin typeface="+mn-ea"/>
                          <a:ea typeface="+mn-ea"/>
                        </a:rPr>
                        <a:t>トップページ　トピックス</a:t>
                      </a:r>
                      <a:r>
                        <a:rPr kumimoji="1" lang="en-US" altLang="ja-JP" sz="1050" b="1" dirty="0">
                          <a:solidFill>
                            <a:srgbClr val="0D0D0D"/>
                          </a:solidFill>
                          <a:latin typeface="+mn-ea"/>
                          <a:ea typeface="+mn-ea"/>
                        </a:rPr>
                        <a:t>PR</a:t>
                      </a:r>
                      <a:r>
                        <a:rPr kumimoji="1" lang="ja-JP" altLang="en-US" sz="1050" b="1" dirty="0">
                          <a:solidFill>
                            <a:srgbClr val="0D0D0D"/>
                          </a:solidFill>
                          <a:latin typeface="+mn-ea"/>
                          <a:ea typeface="+mn-ea"/>
                        </a:rPr>
                        <a:t>　</a:t>
                      </a:r>
                      <a:r>
                        <a:rPr lang="en-US" altLang="ja-JP" sz="1050" b="1" dirty="0">
                          <a:solidFill>
                            <a:srgbClr val="002AFF"/>
                          </a:solidFill>
                          <a:latin typeface="+mn-ea"/>
                          <a:ea typeface="+mn-ea"/>
                        </a:rPr>
                        <a:t>MD</a:t>
                      </a:r>
                      <a:endParaRPr kumimoji="1" lang="en-US" altLang="ja-JP" sz="1050" b="1" dirty="0">
                        <a:solidFill>
                          <a:srgbClr val="002AFF"/>
                        </a:solidFill>
                        <a:latin typeface="+mn-ea"/>
                        <a:ea typeface="+mn-ea"/>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dirty="0">
                          <a:solidFill>
                            <a:srgbClr val="0D0D0D"/>
                          </a:solidFill>
                          <a:latin typeface="+mn-ea"/>
                          <a:ea typeface="+mn-ea"/>
                        </a:rPr>
                        <a:t>トップページ　トピックス</a:t>
                      </a:r>
                      <a:r>
                        <a:rPr kumimoji="1" lang="en-US" altLang="ja-JP" sz="1050" b="1" dirty="0">
                          <a:solidFill>
                            <a:srgbClr val="0D0D0D"/>
                          </a:solidFill>
                          <a:latin typeface="+mn-ea"/>
                          <a:ea typeface="+mn-ea"/>
                        </a:rPr>
                        <a:t>PR</a:t>
                      </a:r>
                      <a:r>
                        <a:rPr kumimoji="1" lang="ja-JP" altLang="en-US" sz="1050" b="1" dirty="0">
                          <a:solidFill>
                            <a:srgbClr val="FF0033"/>
                          </a:solidFill>
                          <a:latin typeface="+mn-ea"/>
                          <a:ea typeface="+mn-ea"/>
                        </a:rPr>
                        <a:t>　</a:t>
                      </a:r>
                      <a:r>
                        <a:rPr kumimoji="1" lang="en-US" altLang="ja-JP" sz="1050" b="1" dirty="0">
                          <a:solidFill>
                            <a:srgbClr val="002AFF"/>
                          </a:solidFill>
                          <a:latin typeface="+mn-ea"/>
                          <a:ea typeface="+mn-ea"/>
                        </a:rPr>
                        <a:t>PC</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extLst>
                  <a:ext uri="{0D108BD9-81ED-4DB2-BD59-A6C34878D82A}">
                    <a16:rowId xmlns:a16="http://schemas.microsoft.com/office/drawing/2014/main" val="87160056"/>
                  </a:ext>
                </a:extLst>
              </a:tr>
              <a:tr h="1956276">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a:solidFill>
                            <a:srgbClr val="0D0D0D"/>
                          </a:solidFill>
                          <a:latin typeface="+mn-ea"/>
                          <a:ea typeface="+mn-ea"/>
                          <a:cs typeface="+mn-cs"/>
                        </a:rPr>
                        <a:t>広告掲載</a:t>
                      </a:r>
                      <a:endParaRPr kumimoji="1" lang="en-US" altLang="ja-JP" sz="1000" b="1" i="0" kern="1200">
                        <a:solidFill>
                          <a:srgbClr val="0D0D0D"/>
                        </a:solidFill>
                        <a:latin typeface="+mn-ea"/>
                        <a:ea typeface="+mn-ea"/>
                        <a:cs typeface="+mn-cs"/>
                      </a:endParaRPr>
                    </a:p>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a:solidFill>
                            <a:srgbClr val="0D0D0D"/>
                          </a:solidFill>
                          <a:latin typeface="+mn-ea"/>
                          <a:ea typeface="+mn-ea"/>
                          <a:cs typeface="+mn-cs"/>
                        </a:rPr>
                        <a:t>イメージ</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742950" marR="0" lvl="1"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700" b="0" i="0" kern="1200">
                        <a:solidFill>
                          <a:srgbClr val="0D0D0D"/>
                        </a:solidFill>
                        <a:latin typeface="+mn-ea"/>
                        <a:ea typeface="+mn-ea"/>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742950" marR="0" lvl="1"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700" b="0" i="0" kern="1200">
                        <a:solidFill>
                          <a:srgbClr val="0D0D0D"/>
                        </a:solidFill>
                        <a:latin typeface="+mn-ea"/>
                        <a:ea typeface="+mn-ea"/>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742950" marR="0" lvl="1"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700" b="0" i="0" kern="1200">
                        <a:solidFill>
                          <a:srgbClr val="0D0D0D"/>
                        </a:solidFill>
                        <a:latin typeface="+mn-ea"/>
                        <a:ea typeface="+mn-ea"/>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extLst>
                  <a:ext uri="{0D108BD9-81ED-4DB2-BD59-A6C34878D82A}">
                    <a16:rowId xmlns:a16="http://schemas.microsoft.com/office/drawing/2014/main" val="1741236972"/>
                  </a:ext>
                </a:extLst>
              </a:tr>
              <a:tr h="30222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a:solidFill>
                            <a:srgbClr val="0D0D0D"/>
                          </a:solidFill>
                          <a:latin typeface="+mn-ea"/>
                          <a:ea typeface="+mn-ea"/>
                          <a:cs typeface="+mn-cs"/>
                        </a:rPr>
                        <a:t>画像</a:t>
                      </a:r>
                      <a:endParaRPr kumimoji="1" lang="en-US" altLang="ja-JP" sz="1000" b="1" i="0" kern="1200">
                        <a:solidFill>
                          <a:srgbClr val="0D0D0D"/>
                        </a:solidFill>
                        <a:latin typeface="+mn-ea"/>
                        <a:ea typeface="+mn-ea"/>
                        <a:cs typeface="+mn-cs"/>
                      </a:endParaRPr>
                    </a:p>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a:solidFill>
                            <a:srgbClr val="0D0D0D"/>
                          </a:solidFill>
                          <a:latin typeface="+mn-ea"/>
                          <a:ea typeface="+mn-ea"/>
                          <a:cs typeface="+mn-cs"/>
                        </a:rPr>
                        <a:t>入稿</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200" kern="1200">
                          <a:solidFill>
                            <a:srgbClr val="0D0D0D"/>
                          </a:solidFill>
                          <a:latin typeface="+mn-ea"/>
                          <a:ea typeface="+mn-ea"/>
                          <a:cs typeface="+mn-cs"/>
                        </a:rPr>
                        <a:t>入稿必須</a:t>
                      </a:r>
                      <a:endParaRPr kumimoji="1" lang="zh-TW" altLang="en-US" sz="1200" kern="1200">
                        <a:solidFill>
                          <a:srgbClr val="0D0D0D"/>
                        </a:solidFill>
                        <a:latin typeface="+mn-ea"/>
                        <a:ea typeface="+mn-ea"/>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200" kern="1200">
                          <a:solidFill>
                            <a:srgbClr val="0D0D0D"/>
                          </a:solidFill>
                          <a:latin typeface="+mn-ea"/>
                          <a:ea typeface="+mn-ea"/>
                          <a:cs typeface="+mn-cs"/>
                        </a:rPr>
                        <a:t>入稿必須</a:t>
                      </a:r>
                      <a:endParaRPr kumimoji="1" lang="zh-TW" altLang="en-US" sz="1200" kern="1200">
                        <a:solidFill>
                          <a:srgbClr val="0D0D0D"/>
                        </a:solidFill>
                        <a:latin typeface="+mn-ea"/>
                        <a:ea typeface="+mn-ea"/>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200" kern="1200" dirty="0">
                          <a:solidFill>
                            <a:srgbClr val="002AFF"/>
                          </a:solidFill>
                          <a:latin typeface="+mn-ea"/>
                          <a:ea typeface="+mn-ea"/>
                          <a:cs typeface="+mn-cs"/>
                        </a:rPr>
                        <a:t>入稿必須</a:t>
                      </a:r>
                      <a:endParaRPr kumimoji="1" lang="zh-TW" altLang="en-US" sz="1200" kern="1200" dirty="0">
                        <a:solidFill>
                          <a:srgbClr val="002AFF"/>
                        </a:solidFill>
                        <a:latin typeface="+mn-ea"/>
                        <a:ea typeface="+mn-ea"/>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extLst>
                  <a:ext uri="{0D108BD9-81ED-4DB2-BD59-A6C34878D82A}">
                    <a16:rowId xmlns:a16="http://schemas.microsoft.com/office/drawing/2014/main" val="3197181867"/>
                  </a:ext>
                </a:extLst>
              </a:tr>
              <a:tr h="279405">
                <a:tc rowSpan="2">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a:solidFill>
                            <a:srgbClr val="0D0D0D"/>
                          </a:solidFill>
                          <a:latin typeface="+mn-ea"/>
                          <a:ea typeface="+mn-ea"/>
                          <a:cs typeface="+mn-cs"/>
                        </a:rPr>
                        <a:t>画像</a:t>
                      </a:r>
                      <a:endParaRPr kumimoji="1" lang="en-US" altLang="ja-JP" sz="1000" b="1" i="0" kern="1200">
                        <a:solidFill>
                          <a:srgbClr val="0D0D0D"/>
                        </a:solidFill>
                        <a:latin typeface="+mn-ea"/>
                        <a:ea typeface="+mn-ea"/>
                        <a:cs typeface="+mn-cs"/>
                      </a:endParaRPr>
                    </a:p>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a:solidFill>
                            <a:srgbClr val="0D0D0D"/>
                          </a:solidFill>
                          <a:latin typeface="+mn-ea"/>
                          <a:ea typeface="+mn-ea"/>
                          <a:cs typeface="+mn-cs"/>
                        </a:rPr>
                        <a:t>広告表示</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tc rowSpan="2">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200" kern="1200">
                          <a:solidFill>
                            <a:srgbClr val="0D0D0D"/>
                          </a:solidFill>
                          <a:latin typeface="+mn-ea"/>
                          <a:ea typeface="+mn-ea"/>
                          <a:cs typeface="+mn-cs"/>
                        </a:rPr>
                        <a:t>表示される</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457200" marR="0" lvl="2" indent="1252538" algn="l" defTabSz="914400" rtl="0" eaLnBrk="1" fontAlgn="ctr" latinLnBrk="0" hangingPunct="1">
                        <a:lnSpc>
                          <a:spcPct val="100000"/>
                        </a:lnSpc>
                        <a:spcBef>
                          <a:spcPts val="0"/>
                        </a:spcBef>
                        <a:spcAft>
                          <a:spcPts val="0"/>
                        </a:spcAft>
                        <a:buClrTx/>
                        <a:buSzTx/>
                        <a:buFontTx/>
                        <a:buNone/>
                        <a:tabLst/>
                        <a:defRPr/>
                      </a:pPr>
                      <a:r>
                        <a:rPr kumimoji="1" lang="en-US" altLang="ja-JP" sz="1200" kern="1200">
                          <a:solidFill>
                            <a:srgbClr val="0D0D0D"/>
                          </a:solidFill>
                          <a:latin typeface="+mn-ea"/>
                          <a:ea typeface="+mn-ea"/>
                          <a:cs typeface="+mn-cs"/>
                        </a:rPr>
                        <a:t>【SP】</a:t>
                      </a:r>
                      <a:r>
                        <a:rPr kumimoji="1" lang="ja-JP" altLang="en-US" sz="1200" kern="1200">
                          <a:solidFill>
                            <a:srgbClr val="0D0D0D"/>
                          </a:solidFill>
                          <a:latin typeface="+mn-ea"/>
                          <a:ea typeface="+mn-ea"/>
                          <a:cs typeface="+mn-cs"/>
                        </a:rPr>
                        <a:t>表示される</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kern="1200" dirty="0">
                          <a:solidFill>
                            <a:srgbClr val="002AFF"/>
                          </a:solidFill>
                          <a:effectLst/>
                          <a:latin typeface="+mn-ea"/>
                          <a:ea typeface="+mn-ea"/>
                          <a:cs typeface="+mn-cs"/>
                        </a:rPr>
                        <a:t>表示されない</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extLst>
                  <a:ext uri="{0D108BD9-81ED-4DB2-BD59-A6C34878D82A}">
                    <a16:rowId xmlns:a16="http://schemas.microsoft.com/office/drawing/2014/main" val="3221513493"/>
                  </a:ext>
                </a:extLst>
              </a:tr>
              <a:tr h="279405">
                <a:tc vMerge="1">
                  <a:txBody>
                    <a:body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kumimoji="1" lang="ja-JP" altLang="en-US" sz="1400" b="1" i="0" kern="1200">
                        <a:solidFill>
                          <a:srgbClr val="0D0D0D"/>
                        </a:solidFill>
                        <a:latin typeface="+mn-ea"/>
                        <a:ea typeface="+mn-ea"/>
                        <a:cs typeface="+mn-cs"/>
                      </a:endParaRPr>
                    </a:p>
                  </a:txBody>
                  <a:tcPr marL="5250" marR="5250" marT="5250" marB="0" anchor="ctr"/>
                </a:tc>
                <a:tc vMerge="1">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endParaRPr kumimoji="1" lang="ja-JP" altLang="en-US" sz="1400" b="0" i="0" kern="1200">
                        <a:solidFill>
                          <a:schemeClr val="tx1"/>
                        </a:solidFill>
                        <a:effectLst/>
                        <a:latin typeface="+mn-ea"/>
                        <a:ea typeface="+mn-ea"/>
                        <a:cs typeface="+mn-cs"/>
                      </a:endParaRPr>
                    </a:p>
                  </a:txBody>
                  <a:tcPr marL="5250" marR="5250" marT="5250" marB="0" anchor="ct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803400" marR="0" lvl="2" indent="-93663" algn="l" defTabSz="914400" rtl="0" eaLnBrk="1" fontAlgn="ctr" latinLnBrk="0" hangingPunct="1">
                        <a:lnSpc>
                          <a:spcPct val="100000"/>
                        </a:lnSpc>
                        <a:spcBef>
                          <a:spcPts val="0"/>
                        </a:spcBef>
                        <a:spcAft>
                          <a:spcPts val="0"/>
                        </a:spcAft>
                        <a:buClrTx/>
                        <a:buSzTx/>
                        <a:buFontTx/>
                        <a:buNone/>
                        <a:tabLst/>
                        <a:defRPr/>
                      </a:pPr>
                      <a:r>
                        <a:rPr kumimoji="1" lang="en-US" altLang="ja-JP" sz="1200" kern="1200" dirty="0">
                          <a:solidFill>
                            <a:srgbClr val="0D0D0D"/>
                          </a:solidFill>
                          <a:latin typeface="+mn-ea"/>
                          <a:ea typeface="+mn-ea"/>
                          <a:cs typeface="+mn-cs"/>
                        </a:rPr>
                        <a:t>【PC】</a:t>
                      </a:r>
                      <a:r>
                        <a:rPr kumimoji="1" lang="ja-JP" altLang="en-US" sz="1200" b="1" i="0" kern="1200" dirty="0">
                          <a:solidFill>
                            <a:srgbClr val="002AFF"/>
                          </a:solidFill>
                          <a:effectLst/>
                          <a:latin typeface="+mn-ea"/>
                          <a:ea typeface="+mn-ea"/>
                          <a:cs typeface="+mn-cs"/>
                        </a:rPr>
                        <a:t>表示されない</a:t>
                      </a:r>
                      <a:endParaRPr kumimoji="1" lang="ja-JP" altLang="en-US" sz="1400" b="1" i="0" kern="1200" dirty="0">
                        <a:solidFill>
                          <a:srgbClr val="002AFF"/>
                        </a:solidFill>
                        <a:effectLst/>
                        <a:latin typeface="+mn-ea"/>
                        <a:ea typeface="+mn-ea"/>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vMerge="1">
                  <a:txBody>
                    <a:bodyPr/>
                    <a:lstStyle/>
                    <a:p>
                      <a:pPr marL="742950" marR="0" lvl="1"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1400" b="0" i="0" kern="1200">
                        <a:solidFill>
                          <a:schemeClr val="tx1"/>
                        </a:solidFill>
                        <a:effectLst/>
                        <a:latin typeface="+mn-ea"/>
                        <a:ea typeface="+mn-ea"/>
                        <a:cs typeface="+mn-cs"/>
                      </a:endParaRPr>
                    </a:p>
                  </a:txBody>
                  <a:tcPr marL="5250" marR="5250" marT="5250" marB="0" anchor="ctr"/>
                </a:tc>
                <a:extLst>
                  <a:ext uri="{0D108BD9-81ED-4DB2-BD59-A6C34878D82A}">
                    <a16:rowId xmlns:a16="http://schemas.microsoft.com/office/drawing/2014/main" val="3811139215"/>
                  </a:ext>
                </a:extLst>
              </a:tr>
              <a:tr h="159809">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a:solidFill>
                            <a:srgbClr val="0D0D0D"/>
                          </a:solidFill>
                          <a:latin typeface="+mn-ea"/>
                          <a:ea typeface="+mn-ea"/>
                          <a:cs typeface="+mn-cs"/>
                        </a:rPr>
                        <a:t>テキスト</a:t>
                      </a:r>
                      <a:br>
                        <a:rPr kumimoji="1" lang="en-US" altLang="ja-JP" sz="1000" b="1" i="0" kern="1200">
                          <a:solidFill>
                            <a:srgbClr val="0D0D0D"/>
                          </a:solidFill>
                          <a:latin typeface="+mn-ea"/>
                          <a:ea typeface="+mn-ea"/>
                          <a:cs typeface="+mn-cs"/>
                        </a:rPr>
                      </a:br>
                      <a:r>
                        <a:rPr kumimoji="1" lang="ja-JP" altLang="en-US" sz="1000" b="1" i="0" kern="1200">
                          <a:solidFill>
                            <a:srgbClr val="0D0D0D"/>
                          </a:solidFill>
                          <a:latin typeface="+mn-ea"/>
                          <a:ea typeface="+mn-ea"/>
                          <a:cs typeface="+mn-cs"/>
                        </a:rPr>
                        <a:t>表示</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mn-ea"/>
                          <a:ea typeface="+mn-ea"/>
                          <a:cs typeface="+mn-cs"/>
                        </a:rPr>
                        <a:t>入稿したタイトルが</a:t>
                      </a:r>
                      <a:endParaRPr kumimoji="1" lang="en-US" altLang="ja-JP" sz="1100" kern="1200" dirty="0">
                        <a:solidFill>
                          <a:srgbClr val="0D0D0D"/>
                        </a:solidFill>
                        <a:latin typeface="+mn-ea"/>
                        <a:ea typeface="+mn-ea"/>
                        <a:cs typeface="+mn-cs"/>
                      </a:endParaRPr>
                    </a:p>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mn-ea"/>
                          <a:ea typeface="+mn-ea"/>
                          <a:cs typeface="+mn-cs"/>
                        </a:rPr>
                        <a:t>そのまま表示される</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l" defTabSz="914400" rtl="0" eaLnBrk="1" fontAlgn="ctr"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mn-cs"/>
                        </a:rPr>
                        <a:t>【SP】</a:t>
                      </a:r>
                      <a:r>
                        <a:rPr kumimoji="1" lang="ja-JP" altLang="en-US" sz="1100" kern="1200" dirty="0">
                          <a:solidFill>
                            <a:srgbClr val="0D0D0D"/>
                          </a:solidFill>
                          <a:latin typeface="+mn-ea"/>
                          <a:ea typeface="+mn-ea"/>
                          <a:cs typeface="+mn-cs"/>
                        </a:rPr>
                        <a:t>入稿したタイトルがそのまま表示される</a:t>
                      </a:r>
                    </a:p>
                    <a:p>
                      <a:pPr marL="0" marR="0" lvl="1" indent="0" algn="l" defTabSz="914400" rtl="0" eaLnBrk="1" fontAlgn="ctr"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mn-cs"/>
                        </a:rPr>
                        <a:t>【PC】</a:t>
                      </a:r>
                      <a:r>
                        <a:rPr kumimoji="1" lang="ja-JP" altLang="en-US" sz="1100" kern="1200" dirty="0">
                          <a:solidFill>
                            <a:srgbClr val="0D0D0D"/>
                          </a:solidFill>
                          <a:latin typeface="+mn-ea"/>
                          <a:ea typeface="+mn-ea"/>
                          <a:cs typeface="+mn-cs"/>
                        </a:rPr>
                        <a:t>入稿したタイトルの冒頭に「・」が自動で付与され表示される</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mn-ea"/>
                          <a:ea typeface="+mn-ea"/>
                          <a:cs typeface="+mn-cs"/>
                        </a:rPr>
                        <a:t>入稿したタイトルの冒頭に「・」が</a:t>
                      </a:r>
                      <a:endParaRPr kumimoji="1" lang="en-US" altLang="ja-JP" sz="1100" kern="1200" dirty="0">
                        <a:solidFill>
                          <a:srgbClr val="0D0D0D"/>
                        </a:solidFill>
                        <a:latin typeface="+mn-ea"/>
                        <a:ea typeface="+mn-ea"/>
                        <a:cs typeface="+mn-cs"/>
                      </a:endParaRPr>
                    </a:p>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mn-ea"/>
                          <a:ea typeface="+mn-ea"/>
                          <a:cs typeface="+mn-cs"/>
                        </a:rPr>
                        <a:t>自動で付与され表示される</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extLst>
                  <a:ext uri="{0D108BD9-81ED-4DB2-BD59-A6C34878D82A}">
                    <a16:rowId xmlns:a16="http://schemas.microsoft.com/office/drawing/2014/main" val="34376893"/>
                  </a:ext>
                </a:extLst>
              </a:tr>
              <a:tr h="1224211">
                <a:tc rowSpan="2">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dirty="0">
                          <a:solidFill>
                            <a:srgbClr val="0D0D0D"/>
                          </a:solidFill>
                          <a:latin typeface="+mn-ea"/>
                          <a:ea typeface="+mn-ea"/>
                          <a:cs typeface="+mn-cs"/>
                        </a:rPr>
                        <a:t>注意点</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tc rowSpan="2">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400" b="0" i="0" kern="1200" dirty="0">
                          <a:solidFill>
                            <a:srgbClr val="0D0D0D"/>
                          </a:solidFill>
                          <a:effectLst/>
                          <a:latin typeface="+mn-ea"/>
                          <a:ea typeface="+mn-ea"/>
                          <a:cs typeface="+mn-cs"/>
                        </a:rPr>
                        <a:t>ー</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93663" marR="0" lvl="1"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200" b="1" kern="1200" dirty="0">
                          <a:solidFill>
                            <a:srgbClr val="002AFF"/>
                          </a:solidFill>
                          <a:latin typeface="+mn-ea"/>
                          <a:ea typeface="+mn-ea"/>
                          <a:cs typeface="+mn-cs"/>
                        </a:rPr>
                        <a:t>・</a:t>
                      </a:r>
                      <a:r>
                        <a:rPr kumimoji="1" lang="en-US" altLang="ja-JP" sz="1200" b="1" kern="1200" dirty="0">
                          <a:solidFill>
                            <a:srgbClr val="002AFF"/>
                          </a:solidFill>
                          <a:latin typeface="+mn-ea"/>
                          <a:ea typeface="+mn-ea"/>
                          <a:cs typeface="+mn-cs"/>
                        </a:rPr>
                        <a:t>1</a:t>
                      </a:r>
                      <a:r>
                        <a:rPr kumimoji="1" lang="ja-JP" altLang="en-US" sz="1200" b="1" kern="1200" dirty="0">
                          <a:solidFill>
                            <a:srgbClr val="002AFF"/>
                          </a:solidFill>
                          <a:latin typeface="+mn-ea"/>
                          <a:ea typeface="+mn-ea"/>
                          <a:cs typeface="+mn-cs"/>
                        </a:rPr>
                        <a:t>本の広告クリエイティブで</a:t>
                      </a:r>
                      <a:r>
                        <a:rPr kumimoji="1" lang="en-US" altLang="ja-JP" sz="1200" b="1" kern="1200" dirty="0">
                          <a:solidFill>
                            <a:srgbClr val="002AFF"/>
                          </a:solidFill>
                          <a:latin typeface="+mn-ea"/>
                          <a:ea typeface="+mn-ea"/>
                          <a:cs typeface="+mn-cs"/>
                        </a:rPr>
                        <a:t>SP/PC</a:t>
                      </a:r>
                      <a:r>
                        <a:rPr kumimoji="1" lang="ja-JP" altLang="en-US" sz="1200" b="1" kern="1200" dirty="0">
                          <a:solidFill>
                            <a:srgbClr val="002AFF"/>
                          </a:solidFill>
                          <a:latin typeface="+mn-ea"/>
                          <a:ea typeface="+mn-ea"/>
                          <a:cs typeface="+mn-cs"/>
                        </a:rPr>
                        <a:t>掲載可能</a:t>
                      </a:r>
                      <a:r>
                        <a:rPr kumimoji="1" lang="ja-JP" altLang="en-US" sz="1200" kern="1200" dirty="0">
                          <a:solidFill>
                            <a:srgbClr val="002AFF"/>
                          </a:solidFill>
                          <a:latin typeface="+mn-ea"/>
                          <a:ea typeface="+mn-ea"/>
                          <a:cs typeface="+mn-cs"/>
                        </a:rPr>
                        <a:t>。</a:t>
                      </a:r>
                      <a:br>
                        <a:rPr kumimoji="1" lang="en-US" altLang="ja-JP" sz="1200" kern="1200" dirty="0">
                          <a:solidFill>
                            <a:srgbClr val="002AFF"/>
                          </a:solidFill>
                          <a:latin typeface="+mn-ea"/>
                          <a:ea typeface="+mn-ea"/>
                          <a:cs typeface="+mn-cs"/>
                        </a:rPr>
                      </a:br>
                      <a:r>
                        <a:rPr kumimoji="1" lang="ja-JP" altLang="en-US" sz="1200" kern="1200" dirty="0">
                          <a:solidFill>
                            <a:srgbClr val="0D0D0D"/>
                          </a:solidFill>
                          <a:latin typeface="+mn-ea"/>
                          <a:ea typeface="+mn-ea"/>
                          <a:cs typeface="+mn-cs"/>
                        </a:rPr>
                        <a:t>（ディスプレイ広告（予約型）の機能である</a:t>
                      </a:r>
                      <a:r>
                        <a:rPr kumimoji="1" lang="ja-JP" altLang="en-US" sz="1200" kern="1200" dirty="0">
                          <a:solidFill>
                            <a:srgbClr val="002AFF"/>
                          </a:solidFill>
                          <a:latin typeface="+mn-ea"/>
                          <a:ea typeface="+mn-ea"/>
                          <a:cs typeface="+mn-cs"/>
                          <a:hlinkClick r:id="rId3">
                            <a:extLst>
                              <a:ext uri="{A12FA001-AC4F-418D-AE19-62706E023703}">
                                <ahyp:hlinkClr xmlns:ahyp="http://schemas.microsoft.com/office/drawing/2018/hyperlinkcolor" val="tx"/>
                              </a:ext>
                            </a:extLst>
                          </a:hlinkClick>
                        </a:rPr>
                        <a:t>クリエイティブプロファイル</a:t>
                      </a:r>
                      <a:r>
                        <a:rPr kumimoji="1" lang="ja-JP" altLang="en-US" sz="1200" kern="1200" dirty="0">
                          <a:solidFill>
                            <a:srgbClr val="002AFF"/>
                          </a:solidFill>
                          <a:latin typeface="+mn-ea"/>
                          <a:ea typeface="+mn-ea"/>
                          <a:cs typeface="+mn-cs"/>
                        </a:rPr>
                        <a:t>を利用し、追加広告グループに広告クリエイティブを入稿することでデバイス指定配信も可能。デフォルトの広告グループの設定は必須。</a:t>
                      </a:r>
                      <a:br>
                        <a:rPr kumimoji="1" lang="en-US" altLang="ja-JP" sz="1200" kern="1200" dirty="0">
                          <a:solidFill>
                            <a:srgbClr val="FF0033"/>
                          </a:solidFill>
                          <a:latin typeface="+mn-ea"/>
                          <a:ea typeface="+mn-ea"/>
                          <a:cs typeface="+mn-cs"/>
                        </a:rPr>
                      </a:br>
                      <a:r>
                        <a:rPr kumimoji="1" lang="ja-JP" altLang="en-US" sz="1200" kern="1200" dirty="0">
                          <a:solidFill>
                            <a:srgbClr val="0D0D0D"/>
                          </a:solidFill>
                          <a:latin typeface="+mn-ea"/>
                          <a:ea typeface="+mn-ea"/>
                          <a:cs typeface="+mn-cs"/>
                        </a:rPr>
                        <a:t>詳細は </a:t>
                      </a:r>
                      <a:r>
                        <a:rPr kumimoji="1" lang="en-US" altLang="ja-JP" sz="900" kern="1200" dirty="0">
                          <a:solidFill>
                            <a:schemeClr val="tx1">
                              <a:lumMod val="65000"/>
                              <a:lumOff val="35000"/>
                            </a:schemeClr>
                          </a:solidFill>
                          <a:latin typeface="+mn-ea"/>
                          <a:ea typeface="+mn-ea"/>
                          <a:cs typeface="+mn-cs"/>
                          <a:hlinkClick r:id="rId3"/>
                        </a:rPr>
                        <a:t>https://ads-help.yahoo-net.jp/s/article/H000044528?language=ja</a:t>
                      </a:r>
                      <a:r>
                        <a:rPr kumimoji="1" lang="en-US" altLang="ja-JP" sz="900" kern="1200" dirty="0">
                          <a:solidFill>
                            <a:schemeClr val="tx1">
                              <a:lumMod val="65000"/>
                              <a:lumOff val="35000"/>
                            </a:schemeClr>
                          </a:solidFill>
                          <a:latin typeface="+mn-ea"/>
                          <a:ea typeface="+mn-ea"/>
                          <a:cs typeface="+mn-cs"/>
                        </a:rPr>
                        <a:t> </a:t>
                      </a:r>
                      <a:r>
                        <a:rPr kumimoji="1" lang="ja-JP" altLang="en-US" sz="1200" kern="1200" dirty="0">
                          <a:solidFill>
                            <a:srgbClr val="0D0D0D"/>
                          </a:solidFill>
                          <a:latin typeface="+mn-ea"/>
                          <a:ea typeface="+mn-ea"/>
                          <a:cs typeface="+mn-cs"/>
                        </a:rPr>
                        <a:t>を参照ください）</a:t>
                      </a:r>
                      <a:endParaRPr kumimoji="1" lang="en-US" altLang="ja-JP" sz="1200" kern="1200" dirty="0">
                        <a:solidFill>
                          <a:srgbClr val="0D0D0D"/>
                        </a:solidFill>
                        <a:latin typeface="+mn-ea"/>
                        <a:ea typeface="+mn-ea"/>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93663" marR="0" lvl="1"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200" kern="1200" dirty="0">
                          <a:solidFill>
                            <a:srgbClr val="002AFF"/>
                          </a:solidFill>
                          <a:latin typeface="+mn-ea"/>
                          <a:ea typeface="+mn-ea"/>
                          <a:cs typeface="+mn-cs"/>
                        </a:rPr>
                        <a:t>・広告掲載時に画像は表示されませんが、システム上入稿必須。主体者の名称に関連するロゴの入稿を推奨いたします。</a:t>
                      </a:r>
                      <a:endParaRPr kumimoji="1" lang="en-US" altLang="ja-JP" sz="500" b="0" i="0" kern="1200" dirty="0">
                        <a:solidFill>
                          <a:srgbClr val="002AFF"/>
                        </a:solidFill>
                        <a:effectLst/>
                        <a:latin typeface="+mn-ea"/>
                        <a:ea typeface="+mn-ea"/>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extLst>
                  <a:ext uri="{0D108BD9-81ED-4DB2-BD59-A6C34878D82A}">
                    <a16:rowId xmlns:a16="http://schemas.microsoft.com/office/drawing/2014/main" val="1336769347"/>
                  </a:ext>
                </a:extLst>
              </a:tr>
              <a:tr h="839665">
                <a:tc vMerge="1">
                  <a:txBody>
                    <a:body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kumimoji="1" lang="ja-JP" altLang="en-US" sz="1000" b="1" i="0" kern="1200">
                        <a:solidFill>
                          <a:srgbClr val="0D0D0D"/>
                        </a:solidFill>
                        <a:latin typeface="+mn-ea"/>
                        <a:ea typeface="+mn-ea"/>
                        <a:cs typeface="+mn-cs"/>
                      </a:endParaRPr>
                    </a:p>
                  </a:txBody>
                  <a:tcPr marL="5250" marR="5250" marT="5250" marB="0" anchor="ctr"/>
                </a:tc>
                <a:tc vMerge="1">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endParaRPr kumimoji="1" lang="ja-JP" altLang="en-US" sz="1400" b="0" i="0" kern="1200">
                        <a:solidFill>
                          <a:schemeClr val="tx1"/>
                        </a:solidFill>
                        <a:effectLst/>
                        <a:latin typeface="+mn-ea"/>
                        <a:ea typeface="+mn-ea"/>
                        <a:cs typeface="+mn-cs"/>
                      </a:endParaRPr>
                    </a:p>
                  </a:txBody>
                  <a:tcPr marL="5250" marR="5250" marT="5250" marB="0" anchor="ctr">
                    <a:noFill/>
                  </a:tcPr>
                </a:tc>
                <a:tc gridSpan="2">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93663" marR="0" lvl="1"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200" b="0" i="0" kern="1200" dirty="0">
                          <a:solidFill>
                            <a:srgbClr val="002AFF"/>
                          </a:solidFill>
                          <a:effectLst/>
                          <a:latin typeface="+mn-ea"/>
                          <a:ea typeface="+mn-ea"/>
                          <a:cs typeface="+mn-cs"/>
                        </a:rPr>
                        <a:t>・</a:t>
                      </a:r>
                      <a:r>
                        <a:rPr kumimoji="1" lang="en-US" altLang="ja-JP" sz="1200" b="0" i="0" kern="1200" dirty="0">
                          <a:solidFill>
                            <a:srgbClr val="002AFF"/>
                          </a:solidFill>
                          <a:effectLst/>
                          <a:latin typeface="+mn-ea"/>
                          <a:ea typeface="+mn-ea"/>
                          <a:cs typeface="+mn-cs"/>
                        </a:rPr>
                        <a:t>PC</a:t>
                      </a:r>
                      <a:r>
                        <a:rPr kumimoji="1" lang="ja-JP" altLang="en-US" sz="1200" b="0" i="0" kern="1200" dirty="0">
                          <a:solidFill>
                            <a:srgbClr val="002AFF"/>
                          </a:solidFill>
                          <a:effectLst/>
                          <a:latin typeface="+mn-ea"/>
                          <a:ea typeface="+mn-ea"/>
                          <a:cs typeface="+mn-cs"/>
                        </a:rPr>
                        <a:t>は画像表示がなく、ユーザーに訴求内容が伝わりづらくなるため、</a:t>
                      </a:r>
                      <a:r>
                        <a:rPr kumimoji="1" lang="ja-JP" altLang="en-US" sz="1200" b="1" i="0" kern="1200" dirty="0">
                          <a:solidFill>
                            <a:srgbClr val="002AFF"/>
                          </a:solidFill>
                          <a:effectLst/>
                          <a:latin typeface="+mn-ea"/>
                          <a:ea typeface="+mn-ea"/>
                          <a:cs typeface="+mn-cs"/>
                        </a:rPr>
                        <a:t>タイトル内に訴求内容を分かりやすく記載することを推奨いたします。</a:t>
                      </a:r>
                      <a:endParaRPr kumimoji="1" lang="en-US" altLang="ja-JP" sz="1200" b="1" i="0" kern="1200" dirty="0">
                        <a:solidFill>
                          <a:srgbClr val="002AFF"/>
                        </a:solidFill>
                        <a:effectLst/>
                        <a:latin typeface="+mn-ea"/>
                        <a:ea typeface="+mn-ea"/>
                        <a:cs typeface="+mn-cs"/>
                      </a:endParaRPr>
                    </a:p>
                    <a:p>
                      <a:pPr marL="0" marR="0" lvl="1" indent="0" algn="l" defTabSz="914400" rtl="0" eaLnBrk="1" fontAlgn="ctr" latinLnBrk="0" hangingPunct="1">
                        <a:lnSpc>
                          <a:spcPct val="100000"/>
                        </a:lnSpc>
                        <a:spcBef>
                          <a:spcPts val="0"/>
                        </a:spcBef>
                        <a:spcAft>
                          <a:spcPts val="0"/>
                        </a:spcAft>
                        <a:buClrTx/>
                        <a:buSzTx/>
                        <a:buFontTx/>
                        <a:buNone/>
                        <a:tabLst/>
                        <a:defRPr/>
                      </a:pPr>
                      <a:endParaRPr kumimoji="1" lang="en-US" altLang="ja-JP" sz="500" b="0" i="0" kern="1200" dirty="0">
                        <a:solidFill>
                          <a:srgbClr val="C00000"/>
                        </a:solidFill>
                        <a:effectLst/>
                        <a:latin typeface="+mn-ea"/>
                        <a:ea typeface="+mn-ea"/>
                        <a:cs typeface="+mn-cs"/>
                      </a:endParaRPr>
                    </a:p>
                    <a:p>
                      <a:pPr marL="93663" marR="0" lvl="1"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200" kern="1200" dirty="0">
                          <a:solidFill>
                            <a:srgbClr val="0D0D0D"/>
                          </a:solidFill>
                          <a:latin typeface="+mn-ea"/>
                          <a:ea typeface="+mn-ea"/>
                          <a:cs typeface="+mn-cs"/>
                        </a:rPr>
                        <a:t>・クリエイティブの表現領域が狭く、ユーザーに訴求内容が伝わりづらくなるため、主体者の名称（会社名、ブランド名、商品名、サービス名）を複数記載することを推奨いたします。</a:t>
                      </a:r>
                      <a:endParaRPr kumimoji="1" lang="en-US" altLang="ja-JP" sz="1200" kern="1200" dirty="0">
                        <a:solidFill>
                          <a:srgbClr val="0D0D0D"/>
                        </a:solidFill>
                        <a:latin typeface="+mn-ea"/>
                        <a:ea typeface="+mn-ea"/>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hMerge="1">
                  <a:txBody>
                    <a:bodyPr/>
                    <a:lstStyle/>
                    <a:p>
                      <a:pPr marL="93663" marR="0" lvl="1"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kumimoji="1" lang="ja-JP" altLang="en-US" sz="1200" kern="1200">
                        <a:solidFill>
                          <a:schemeClr val="tx1">
                            <a:lumMod val="65000"/>
                            <a:lumOff val="35000"/>
                          </a:schemeClr>
                        </a:solidFill>
                        <a:latin typeface="+mn-ea"/>
                        <a:ea typeface="+mn-ea"/>
                        <a:cs typeface="+mn-cs"/>
                      </a:endParaRPr>
                    </a:p>
                  </a:txBody>
                  <a:tcPr marL="5250" marR="5250" marT="5250" marB="0" anchor="ctr">
                    <a:noFill/>
                  </a:tcPr>
                </a:tc>
                <a:extLst>
                  <a:ext uri="{0D108BD9-81ED-4DB2-BD59-A6C34878D82A}">
                    <a16:rowId xmlns:a16="http://schemas.microsoft.com/office/drawing/2014/main" val="2958106680"/>
                  </a:ext>
                </a:extLst>
              </a:tr>
            </a:tbl>
          </a:graphicData>
        </a:graphic>
      </p:graphicFrame>
      <p:pic>
        <p:nvPicPr>
          <p:cNvPr id="5" name="図 4"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3E3CE5C1-1139-2B34-DB1D-574F4501BDD4}"/>
              </a:ext>
            </a:extLst>
          </p:cNvPr>
          <p:cNvPicPr>
            <a:picLocks noChangeAspect="1"/>
          </p:cNvPicPr>
          <p:nvPr/>
        </p:nvPicPr>
        <p:blipFill>
          <a:blip r:embed="rId4"/>
          <a:srcRect b="22478"/>
          <a:stretch/>
        </p:blipFill>
        <p:spPr>
          <a:xfrm>
            <a:off x="1761097" y="1525959"/>
            <a:ext cx="928688" cy="1763366"/>
          </a:xfrm>
          <a:prstGeom prst="rect">
            <a:avLst/>
          </a:prstGeom>
          <a:ln w="3175">
            <a:solidFill>
              <a:srgbClr val="FFFFFF">
                <a:lumMod val="65000"/>
              </a:srgbClr>
            </a:solidFill>
          </a:ln>
        </p:spPr>
      </p:pic>
      <p:pic>
        <p:nvPicPr>
          <p:cNvPr id="8" name="図 7" descr="グラフィカル ユーザー インターフェイス, アプリケーション&#10;&#10;自動的に生成された説明">
            <a:extLst>
              <a:ext uri="{FF2B5EF4-FFF2-40B4-BE49-F238E27FC236}">
                <a16:creationId xmlns:a16="http://schemas.microsoft.com/office/drawing/2014/main" id="{A8647057-D5BE-016A-A061-6D281F475C84}"/>
              </a:ext>
            </a:extLst>
          </p:cNvPr>
          <p:cNvPicPr>
            <a:picLocks noChangeAspect="1"/>
          </p:cNvPicPr>
          <p:nvPr/>
        </p:nvPicPr>
        <p:blipFill>
          <a:blip r:embed="rId5"/>
          <a:srcRect r="30287" b="32849"/>
          <a:stretch/>
        </p:blipFill>
        <p:spPr>
          <a:xfrm>
            <a:off x="9055760" y="1569139"/>
            <a:ext cx="2108513" cy="1677006"/>
          </a:xfrm>
          <a:prstGeom prst="rect">
            <a:avLst/>
          </a:prstGeom>
          <a:ln w="3175">
            <a:solidFill>
              <a:srgbClr val="FFFFFF">
                <a:lumMod val="65000"/>
              </a:srgbClr>
            </a:solidFill>
          </a:ln>
        </p:spPr>
      </p:pic>
      <p:pic>
        <p:nvPicPr>
          <p:cNvPr id="9" name="図 8" descr="グラフィカル ユーザー インターフェイス, アプリケーション&#10;&#10;自動的に生成された説明">
            <a:extLst>
              <a:ext uri="{FF2B5EF4-FFF2-40B4-BE49-F238E27FC236}">
                <a16:creationId xmlns:a16="http://schemas.microsoft.com/office/drawing/2014/main" id="{0445AAB8-C235-CB56-F65A-6E141C52BFAD}"/>
              </a:ext>
            </a:extLst>
          </p:cNvPr>
          <p:cNvPicPr>
            <a:picLocks noChangeAspect="1"/>
          </p:cNvPicPr>
          <p:nvPr/>
        </p:nvPicPr>
        <p:blipFill>
          <a:blip r:embed="rId5"/>
          <a:srcRect t="-1" r="23914" b="32561"/>
          <a:stretch/>
        </p:blipFill>
        <p:spPr>
          <a:xfrm>
            <a:off x="4307771" y="1549570"/>
            <a:ext cx="2291444" cy="1677005"/>
          </a:xfrm>
          <a:prstGeom prst="rect">
            <a:avLst/>
          </a:prstGeom>
          <a:ln w="3175">
            <a:solidFill>
              <a:srgbClr val="FFFFFF">
                <a:lumMod val="65000"/>
              </a:srgbClr>
            </a:solidFill>
          </a:ln>
        </p:spPr>
      </p:pic>
      <p:pic>
        <p:nvPicPr>
          <p:cNvPr id="10" name="図 9"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3A75A213-DD7C-9C81-C517-F12F9A75EA91}"/>
              </a:ext>
            </a:extLst>
          </p:cNvPr>
          <p:cNvPicPr>
            <a:picLocks noChangeAspect="1"/>
          </p:cNvPicPr>
          <p:nvPr/>
        </p:nvPicPr>
        <p:blipFill>
          <a:blip r:embed="rId4"/>
          <a:srcRect b="20871"/>
          <a:stretch/>
        </p:blipFill>
        <p:spPr>
          <a:xfrm>
            <a:off x="6738508" y="1468843"/>
            <a:ext cx="928688" cy="1799920"/>
          </a:xfrm>
          <a:prstGeom prst="rect">
            <a:avLst/>
          </a:prstGeom>
          <a:ln w="3175">
            <a:solidFill>
              <a:srgbClr val="FFFFFF">
                <a:lumMod val="65000"/>
              </a:srgbClr>
            </a:solidFill>
          </a:ln>
        </p:spPr>
      </p:pic>
    </p:spTree>
    <p:extLst>
      <p:ext uri="{BB962C8B-B14F-4D97-AF65-F5344CB8AC3E}">
        <p14:creationId xmlns:p14="http://schemas.microsoft.com/office/powerpoint/2010/main" val="1684586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5B6986-211E-7A19-1DB5-7518D5234F23}"/>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9C4D1FF-0BF2-8A83-A2C1-20DA5433A082}"/>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FBFAF02E-01C9-DA49-B623-54AE83C88DE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テキスト プレースホルダー 1">
            <a:extLst>
              <a:ext uri="{FF2B5EF4-FFF2-40B4-BE49-F238E27FC236}">
                <a16:creationId xmlns:a16="http://schemas.microsoft.com/office/drawing/2014/main" id="{5E72CC93-CB7F-38DD-80F6-A98340243193}"/>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rPr>
              <a:t>入稿規定　留意点</a:t>
            </a:r>
          </a:p>
        </p:txBody>
      </p:sp>
      <p:sp>
        <p:nvSpPr>
          <p:cNvPr id="8" name="テキスト ボックス 7">
            <a:extLst>
              <a:ext uri="{FF2B5EF4-FFF2-40B4-BE49-F238E27FC236}">
                <a16:creationId xmlns:a16="http://schemas.microsoft.com/office/drawing/2014/main" id="{FBF532C7-EBD4-8582-84EE-FFF8FEF6F336}"/>
              </a:ext>
            </a:extLst>
          </p:cNvPr>
          <p:cNvSpPr txBox="1"/>
          <p:nvPr/>
        </p:nvSpPr>
        <p:spPr>
          <a:xfrm>
            <a:off x="711975" y="857381"/>
            <a:ext cx="11156937" cy="5112169"/>
          </a:xfrm>
          <a:prstGeom prst="rect">
            <a:avLst/>
          </a:prstGeom>
          <a:noFill/>
        </p:spPr>
        <p:txBody>
          <a:bodyPr wrap="square" rtlCol="0">
            <a:spAutoFit/>
          </a:bodyPr>
          <a:lstStyle/>
          <a:p>
            <a:pPr defTabSz="914423" eaLnBrk="1" fontAlgn="auto" hangingPunct="1">
              <a:lnSpc>
                <a:spcPct val="110000"/>
              </a:lnSpc>
              <a:spcBef>
                <a:spcPts val="0"/>
              </a:spcBef>
              <a:spcAft>
                <a:spcPts val="0"/>
              </a:spcAft>
              <a:defRPr/>
            </a:pPr>
            <a:r>
              <a:rPr kumimoji="0" lang="ja-JP" altLang="en-US" sz="1400" kern="0" dirty="0">
                <a:solidFill>
                  <a:srgbClr val="0D0D0D"/>
                </a:solidFill>
                <a:latin typeface="メイリオ" panose="020B0604030504040204" pitchFamily="50" charset="-128"/>
                <a:ea typeface="メイリオ" panose="020B0604030504040204" pitchFamily="50" charset="-128"/>
              </a:rPr>
              <a:t>■</a:t>
            </a:r>
            <a:r>
              <a:rPr kumimoji="0" lang="en-US" altLang="ja-JP" sz="1400" b="1" kern="0" dirty="0">
                <a:solidFill>
                  <a:srgbClr val="0D0D0D"/>
                </a:solidFill>
                <a:latin typeface="メイリオ" panose="020B0604030504040204" pitchFamily="50" charset="-128"/>
                <a:ea typeface="メイリオ" panose="020B0604030504040204" pitchFamily="50" charset="-128"/>
              </a:rPr>
              <a:t>Yahoo! JAPAN</a:t>
            </a:r>
            <a:r>
              <a:rPr kumimoji="0" lang="ja-JP" altLang="en-US" sz="1400" b="1" kern="0" dirty="0">
                <a:solidFill>
                  <a:srgbClr val="0D0D0D"/>
                </a:solidFill>
                <a:latin typeface="メイリオ" panose="020B0604030504040204" pitchFamily="50" charset="-128"/>
                <a:ea typeface="メイリオ" panose="020B0604030504040204" pitchFamily="50" charset="-128"/>
              </a:rPr>
              <a:t>アプリに配信される画像について</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r>
              <a:rPr kumimoji="0" lang="en-US" altLang="ja-JP" sz="1400" kern="0" dirty="0">
                <a:solidFill>
                  <a:srgbClr val="0D0D0D"/>
                </a:solidFill>
                <a:latin typeface="メイリオ" panose="020B0604030504040204" pitchFamily="50" charset="-128"/>
                <a:ea typeface="メイリオ" panose="020B0604030504040204" pitchFamily="50" charset="-128"/>
              </a:rPr>
              <a:t>Yahoo! JAPAN</a:t>
            </a:r>
            <a:r>
              <a:rPr kumimoji="0" lang="ja-JP" altLang="en-US" sz="1400" kern="0" dirty="0">
                <a:solidFill>
                  <a:srgbClr val="0D0D0D"/>
                </a:solidFill>
                <a:latin typeface="メイリオ" panose="020B0604030504040204" pitchFamily="50" charset="-128"/>
                <a:ea typeface="メイリオ" panose="020B0604030504040204" pitchFamily="50" charset="-128"/>
              </a:rPr>
              <a:t>アプリに配信される画像について、四隅の角を丸くして掲載します。</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r>
              <a:rPr kumimoji="0" lang="ja-JP" altLang="en-US" sz="1400" b="1" kern="0" dirty="0">
                <a:solidFill>
                  <a:srgbClr val="0D0D0D"/>
                </a:solidFill>
                <a:latin typeface="メイリオ" panose="020B0604030504040204" pitchFamily="50" charset="-128"/>
                <a:ea typeface="メイリオ" panose="020B0604030504040204" pitchFamily="50" charset="-128"/>
              </a:rPr>
              <a:t>■記号について</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記号を使用する場合、半角を推奨とします。</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r>
              <a:rPr kumimoji="0" lang="ja-JP" altLang="en-US" sz="1400" b="1" kern="0" dirty="0">
                <a:solidFill>
                  <a:srgbClr val="0D0D0D"/>
                </a:solidFill>
                <a:latin typeface="メイリオ" panose="020B0604030504040204" pitchFamily="50" charset="-128"/>
                <a:ea typeface="メイリオ" panose="020B0604030504040204" pitchFamily="50" charset="-128"/>
              </a:rPr>
              <a:t>■主体者表記</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クリエイティブの表現領域が狭く、ユーザーに訴求内容が伝わりづらくなるため、主体者の名称（会社名、ブランド名、商品名、</a:t>
            </a:r>
            <a:br>
              <a:rPr lang="en-US" altLang="ja-JP" sz="1400" dirty="0">
                <a:solidFill>
                  <a:srgbClr val="0D0D0D"/>
                </a:solidFill>
                <a:latin typeface="メイリオ" panose="020B0604030504040204" pitchFamily="50" charset="-128"/>
                <a:ea typeface="メイリオ" panose="020B0604030504040204" pitchFamily="50" charset="-128"/>
              </a:rPr>
            </a:br>
            <a:r>
              <a:rPr lang="ja-JP" altLang="en-US" sz="1400" dirty="0">
                <a:solidFill>
                  <a:srgbClr val="0D0D0D"/>
                </a:solidFill>
                <a:latin typeface="メイリオ" panose="020B0604030504040204" pitchFamily="50" charset="-128"/>
                <a:ea typeface="メイリオ" panose="020B0604030504040204" pitchFamily="50" charset="-128"/>
              </a:rPr>
              <a:t>サービス名）を複数記載することを推奨いたします。</a:t>
            </a:r>
          </a:p>
          <a:p>
            <a:pPr eaLnBrk="1" fontAlgn="auto" hangingPunct="1">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ただし、以下を遵守してください。</a:t>
            </a:r>
          </a:p>
          <a:p>
            <a:pPr lvl="1" eaLnBrk="1" fontAlgn="auto" hangingPunct="1">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a:t>
            </a:r>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」（半角スラッシュ）で区切ること</a:t>
            </a:r>
          </a:p>
          <a:p>
            <a:pPr lvl="1" eaLnBrk="1" fontAlgn="auto" hangingPunct="1">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・会社名、ブランド名、商品名、サービス名の内、</a:t>
            </a:r>
            <a:r>
              <a:rPr lang="en-US" altLang="ja-JP" sz="1400" dirty="0">
                <a:solidFill>
                  <a:srgbClr val="0D0D0D"/>
                </a:solidFill>
                <a:latin typeface="メイリオ" panose="020B0604030504040204" pitchFamily="50" charset="-128"/>
                <a:ea typeface="メイリオ" panose="020B0604030504040204" pitchFamily="50" charset="-128"/>
              </a:rPr>
              <a:t>2</a:t>
            </a:r>
            <a:r>
              <a:rPr lang="ja-JP" altLang="en-US" sz="1400" dirty="0">
                <a:solidFill>
                  <a:srgbClr val="0D0D0D"/>
                </a:solidFill>
                <a:latin typeface="メイリオ" panose="020B0604030504040204" pitchFamily="50" charset="-128"/>
                <a:ea typeface="メイリオ" panose="020B0604030504040204" pitchFamily="50" charset="-128"/>
              </a:rPr>
              <a:t>種類を使用すること</a:t>
            </a:r>
          </a:p>
          <a:p>
            <a:pPr lvl="1" eaLnBrk="1" fontAlgn="auto" hangingPunct="1">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・主体者の名称以外のものを記載しないこと</a:t>
            </a:r>
          </a:p>
          <a:p>
            <a:pPr defTabSz="914423" eaLnBrk="1" fontAlgn="auto" hangingPunct="1">
              <a:lnSpc>
                <a:spcPct val="110000"/>
              </a:lnSpc>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ja-JP" altLang="en-US" sz="1400" b="1" kern="0" dirty="0">
                <a:solidFill>
                  <a:srgbClr val="0D0D0D"/>
                </a:solidFill>
                <a:latin typeface="メイリオ" panose="020B0604030504040204" pitchFamily="50" charset="-128"/>
                <a:ea typeface="メイリオ" panose="020B0604030504040204" pitchFamily="50" charset="-128"/>
              </a:rPr>
              <a:t>■広告クリエイティブについて</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r>
              <a:rPr kumimoji="0" lang="ja-JP" altLang="en-US" sz="1400" kern="0" dirty="0">
                <a:solidFill>
                  <a:srgbClr val="0D0D0D"/>
                </a:solidFill>
                <a:latin typeface="メイリオ" panose="020B0604030504040204" pitchFamily="50" charset="-128"/>
                <a:ea typeface="メイリオ" panose="020B0604030504040204" pitchFamily="50" charset="-128"/>
              </a:rPr>
              <a:t>マクロミル調査の実施をご要望される場合は、１本</a:t>
            </a:r>
            <a:r>
              <a:rPr kumimoji="0" lang="en-US" altLang="ja-JP" sz="1400" kern="0" dirty="0">
                <a:solidFill>
                  <a:srgbClr val="0D0D0D"/>
                </a:solidFill>
                <a:latin typeface="メイリオ" panose="020B0604030504040204" pitchFamily="50" charset="-128"/>
                <a:ea typeface="メイリオ" panose="020B0604030504040204" pitchFamily="50" charset="-128"/>
              </a:rPr>
              <a:t>※</a:t>
            </a:r>
            <a:r>
              <a:rPr kumimoji="0" lang="ja-JP" altLang="en-US" sz="1400" kern="0" dirty="0">
                <a:solidFill>
                  <a:srgbClr val="0D0D0D"/>
                </a:solidFill>
                <a:latin typeface="メイリオ" panose="020B0604030504040204" pitchFamily="50" charset="-128"/>
                <a:ea typeface="メイリオ" panose="020B0604030504040204" pitchFamily="50" charset="-128"/>
              </a:rPr>
              <a:t>を推奨いたします。</a:t>
            </a:r>
            <a:r>
              <a:rPr kumimoji="0" lang="en-US" altLang="ja-JP" sz="1400" kern="0" dirty="0">
                <a:solidFill>
                  <a:srgbClr val="0D0D0D"/>
                </a:solidFill>
                <a:latin typeface="メイリオ" panose="020B0604030504040204" pitchFamily="50" charset="-128"/>
                <a:ea typeface="メイリオ" panose="020B0604030504040204" pitchFamily="50" charset="-128"/>
              </a:rPr>
              <a:t>※</a:t>
            </a:r>
            <a:r>
              <a:rPr kumimoji="0" lang="ja-JP" altLang="en-US" sz="1400" kern="0" dirty="0">
                <a:solidFill>
                  <a:srgbClr val="0D0D0D"/>
                </a:solidFill>
                <a:latin typeface="メイリオ" panose="020B0604030504040204" pitchFamily="50" charset="-128"/>
                <a:ea typeface="メイリオ" panose="020B0604030504040204" pitchFamily="50" charset="-128"/>
              </a:rPr>
              <a:t>見出し（タイトル）</a:t>
            </a:r>
            <a:r>
              <a:rPr kumimoji="0" lang="en-US" altLang="ja-JP" sz="1400" kern="0" dirty="0">
                <a:solidFill>
                  <a:srgbClr val="0D0D0D"/>
                </a:solidFill>
                <a:latin typeface="メイリオ" panose="020B0604030504040204" pitchFamily="50" charset="-128"/>
                <a:ea typeface="メイリオ" panose="020B0604030504040204" pitchFamily="50" charset="-128"/>
              </a:rPr>
              <a:t>15.5</a:t>
            </a:r>
            <a:r>
              <a:rPr kumimoji="0" lang="ja-JP" altLang="en-US" sz="1400" kern="0" dirty="0">
                <a:solidFill>
                  <a:srgbClr val="0D0D0D"/>
                </a:solidFill>
                <a:latin typeface="メイリオ" panose="020B0604030504040204" pitchFamily="50" charset="-128"/>
                <a:ea typeface="メイリオ" panose="020B0604030504040204" pitchFamily="50" charset="-128"/>
              </a:rPr>
              <a:t>文字、画像　それぞれ１種ずつ</a:t>
            </a:r>
          </a:p>
        </p:txBody>
      </p:sp>
      <p:graphicFrame>
        <p:nvGraphicFramePr>
          <p:cNvPr id="9" name="表 8">
            <a:extLst>
              <a:ext uri="{FF2B5EF4-FFF2-40B4-BE49-F238E27FC236}">
                <a16:creationId xmlns:a16="http://schemas.microsoft.com/office/drawing/2014/main" id="{F9FE0E32-04E4-1C1A-4906-C659D82E66CE}"/>
              </a:ext>
            </a:extLst>
          </p:cNvPr>
          <p:cNvGraphicFramePr>
            <a:graphicFrameLocks noGrp="1"/>
          </p:cNvGraphicFramePr>
          <p:nvPr>
            <p:extLst>
              <p:ext uri="{D42A27DB-BD31-4B8C-83A1-F6EECF244321}">
                <p14:modId xmlns:p14="http://schemas.microsoft.com/office/powerpoint/2010/main" val="4147730202"/>
              </p:ext>
            </p:extLst>
          </p:nvPr>
        </p:nvGraphicFramePr>
        <p:xfrm>
          <a:off x="1292820" y="3876839"/>
          <a:ext cx="9326879" cy="1212322"/>
        </p:xfrm>
        <a:graphic>
          <a:graphicData uri="http://schemas.openxmlformats.org/drawingml/2006/table">
            <a:tbl>
              <a:tblPr/>
              <a:tblGrid>
                <a:gridCol w="2907250">
                  <a:extLst>
                    <a:ext uri="{9D8B030D-6E8A-4147-A177-3AD203B41FA5}">
                      <a16:colId xmlns:a16="http://schemas.microsoft.com/office/drawing/2014/main" val="1168553037"/>
                    </a:ext>
                  </a:extLst>
                </a:gridCol>
                <a:gridCol w="1433892">
                  <a:extLst>
                    <a:ext uri="{9D8B030D-6E8A-4147-A177-3AD203B41FA5}">
                      <a16:colId xmlns:a16="http://schemas.microsoft.com/office/drawing/2014/main" val="2159975212"/>
                    </a:ext>
                  </a:extLst>
                </a:gridCol>
                <a:gridCol w="4985737">
                  <a:extLst>
                    <a:ext uri="{9D8B030D-6E8A-4147-A177-3AD203B41FA5}">
                      <a16:colId xmlns:a16="http://schemas.microsoft.com/office/drawing/2014/main" val="3630704678"/>
                    </a:ext>
                  </a:extLst>
                </a:gridCol>
              </a:tblGrid>
              <a:tr h="120641">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r>
                        <a:rPr lang="ja-JP" altLang="en-US" sz="1050">
                          <a:solidFill>
                            <a:srgbClr val="0D0D0D"/>
                          </a:solidFill>
                          <a:effectLst/>
                          <a:latin typeface="メイリオ" panose="020B0604030504040204" pitchFamily="50" charset="-128"/>
                          <a:ea typeface="メイリオ" panose="020B0604030504040204" pitchFamily="50" charset="-128"/>
                        </a:rPr>
                        <a:t>例</a:t>
                      </a:r>
                    </a:p>
                  </a:txBody>
                  <a:tcPr marL="45939" marR="45939" marT="22969" marB="22969" anchor="ctr">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r>
                        <a:rPr lang="ja-JP" altLang="en-US" sz="1050">
                          <a:solidFill>
                            <a:srgbClr val="0D0D0D"/>
                          </a:solidFill>
                          <a:effectLst/>
                          <a:latin typeface="メイリオ" panose="020B0604030504040204" pitchFamily="50" charset="-128"/>
                          <a:ea typeface="メイリオ" panose="020B0604030504040204" pitchFamily="50" charset="-128"/>
                        </a:rPr>
                        <a:t>判断</a:t>
                      </a:r>
                    </a:p>
                  </a:txBody>
                  <a:tcPr marL="45939" marR="45939" marT="22969" marB="22969" anchor="ctr">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r>
                        <a:rPr lang="ja-JP" altLang="en-US" sz="1050">
                          <a:solidFill>
                            <a:srgbClr val="0D0D0D"/>
                          </a:solidFill>
                          <a:effectLst/>
                          <a:latin typeface="メイリオ" panose="020B0604030504040204" pitchFamily="50" charset="-128"/>
                          <a:ea typeface="メイリオ" panose="020B0604030504040204" pitchFamily="50" charset="-128"/>
                        </a:rPr>
                        <a:t>理由</a:t>
                      </a:r>
                    </a:p>
                  </a:txBody>
                  <a:tcPr marL="45939" marR="45939" marT="22969" marB="22969" anchor="ctr">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832760805"/>
                  </a:ext>
                </a:extLst>
              </a:tr>
              <a:tr h="29641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t" latinLnBrk="0"/>
                      <a:r>
                        <a:rPr lang="en-US" altLang="ja-JP" sz="1050">
                          <a:solidFill>
                            <a:srgbClr val="0D0D0D"/>
                          </a:solidFill>
                          <a:effectLst/>
                          <a:latin typeface="メイリオ" panose="020B0604030504040204" pitchFamily="50" charset="-128"/>
                          <a:ea typeface="+mn-ea"/>
                        </a:rPr>
                        <a:t>LINE</a:t>
                      </a:r>
                      <a:r>
                        <a:rPr lang="ja-JP" altLang="en-US" sz="1050">
                          <a:solidFill>
                            <a:srgbClr val="0D0D0D"/>
                          </a:solidFill>
                          <a:effectLst/>
                          <a:latin typeface="メイリオ" panose="020B0604030504040204" pitchFamily="50" charset="-128"/>
                          <a:ea typeface="+mn-ea"/>
                        </a:rPr>
                        <a:t>ヤフー</a:t>
                      </a:r>
                      <a:r>
                        <a:rPr lang="en-US" altLang="ja-JP" sz="1050">
                          <a:solidFill>
                            <a:srgbClr val="0D0D0D"/>
                          </a:solidFill>
                          <a:effectLst/>
                          <a:latin typeface="メイリオ" panose="020B0604030504040204" pitchFamily="50" charset="-128"/>
                          <a:ea typeface="+mn-ea"/>
                        </a:rPr>
                        <a:t>/Yahoo!</a:t>
                      </a:r>
                      <a:r>
                        <a:rPr lang="ja-JP" altLang="en-US" sz="1050">
                          <a:solidFill>
                            <a:srgbClr val="0D0D0D"/>
                          </a:solidFill>
                          <a:effectLst/>
                          <a:latin typeface="メイリオ" panose="020B0604030504040204" pitchFamily="50" charset="-128"/>
                          <a:ea typeface="+mn-ea"/>
                        </a:rPr>
                        <a:t>オークション</a:t>
                      </a:r>
                      <a:endParaRPr lang="en-US" altLang="ja-JP" sz="1050">
                        <a:solidFill>
                          <a:srgbClr val="0D0D0D"/>
                        </a:solidFill>
                        <a:effectLst/>
                        <a:latin typeface="メイリオ" panose="020B0604030504040204" pitchFamily="50" charset="-128"/>
                        <a:ea typeface="メイリオ" panose="020B0604030504040204" pitchFamily="50" charset="-128"/>
                      </a:endParaRP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t" latinLnBrk="0"/>
                      <a:r>
                        <a:rPr lang="ja-JP" altLang="en-US" sz="1050">
                          <a:solidFill>
                            <a:srgbClr val="0D0D0D"/>
                          </a:solidFill>
                          <a:effectLst/>
                          <a:latin typeface="メイリオ" panose="020B0604030504040204" pitchFamily="50" charset="-128"/>
                          <a:ea typeface="メイリオ" panose="020B0604030504040204" pitchFamily="50" charset="-128"/>
                        </a:rPr>
                        <a:t>可</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t" latinLnBrk="0"/>
                      <a:r>
                        <a:rPr lang="ja-JP" altLang="en-US" sz="1050">
                          <a:solidFill>
                            <a:srgbClr val="0D0D0D"/>
                          </a:solidFill>
                          <a:effectLst/>
                          <a:latin typeface="メイリオ" panose="020B0604030504040204" pitchFamily="50" charset="-128"/>
                          <a:ea typeface="メイリオ" panose="020B0604030504040204" pitchFamily="50" charset="-128"/>
                        </a:rPr>
                        <a:t>会社名</a:t>
                      </a:r>
                      <a:r>
                        <a:rPr lang="en-US" altLang="ja-JP" sz="1050">
                          <a:solidFill>
                            <a:srgbClr val="0D0D0D"/>
                          </a:solidFill>
                          <a:effectLst/>
                          <a:latin typeface="メイリオ" panose="020B0604030504040204" pitchFamily="50" charset="-128"/>
                          <a:ea typeface="メイリオ" panose="020B0604030504040204" pitchFamily="50" charset="-128"/>
                        </a:rPr>
                        <a:t>/</a:t>
                      </a:r>
                      <a:r>
                        <a:rPr lang="ja-JP" altLang="en-US" sz="1050">
                          <a:solidFill>
                            <a:srgbClr val="0D0D0D"/>
                          </a:solidFill>
                          <a:effectLst/>
                          <a:latin typeface="メイリオ" panose="020B0604030504040204" pitchFamily="50" charset="-128"/>
                          <a:ea typeface="メイリオ" panose="020B0604030504040204" pitchFamily="50" charset="-128"/>
                        </a:rPr>
                        <a:t>サービス名のため</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49417024"/>
                  </a:ext>
                </a:extLst>
              </a:tr>
              <a:tr h="353564">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t" latinLnBrk="0"/>
                      <a:r>
                        <a:rPr lang="ja-JP" altLang="en-US" sz="1050">
                          <a:solidFill>
                            <a:srgbClr val="0D0D0D"/>
                          </a:solidFill>
                          <a:effectLst/>
                          <a:latin typeface="メイリオ" panose="020B0604030504040204" pitchFamily="50" charset="-128"/>
                          <a:ea typeface="+mn-ea"/>
                        </a:rPr>
                        <a:t>ヤフーニュース・</a:t>
                      </a:r>
                      <a:r>
                        <a:rPr lang="en-US" altLang="ja-JP" sz="1050">
                          <a:solidFill>
                            <a:srgbClr val="0D0D0D"/>
                          </a:solidFill>
                          <a:effectLst/>
                          <a:latin typeface="メイリオ" panose="020B0604030504040204" pitchFamily="50" charset="-128"/>
                          <a:ea typeface="+mn-ea"/>
                        </a:rPr>
                        <a:t>Yahoo!</a:t>
                      </a:r>
                      <a:r>
                        <a:rPr lang="ja-JP" altLang="en-US" sz="1050">
                          <a:solidFill>
                            <a:srgbClr val="0D0D0D"/>
                          </a:solidFill>
                          <a:effectLst/>
                          <a:latin typeface="メイリオ" panose="020B0604030504040204" pitchFamily="50" charset="-128"/>
                          <a:ea typeface="+mn-ea"/>
                        </a:rPr>
                        <a:t>オークション</a:t>
                      </a:r>
                      <a:endParaRPr lang="en-US" altLang="ja-JP" sz="1050">
                        <a:solidFill>
                          <a:srgbClr val="0D0D0D"/>
                        </a:solidFill>
                        <a:effectLst/>
                        <a:latin typeface="メイリオ" panose="020B0604030504040204" pitchFamily="50" charset="-128"/>
                        <a:ea typeface="メイリオ" panose="020B0604030504040204" pitchFamily="50" charset="-128"/>
                      </a:endParaRP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t" latinLnBrk="0"/>
                      <a:r>
                        <a:rPr lang="ja-JP" altLang="en-US" sz="1050" b="1">
                          <a:solidFill>
                            <a:srgbClr val="0D0D0D"/>
                          </a:solidFill>
                          <a:effectLst/>
                          <a:latin typeface="メイリオ" panose="020B0604030504040204" pitchFamily="50" charset="-128"/>
                          <a:ea typeface="メイリオ" panose="020B0604030504040204" pitchFamily="50" charset="-128"/>
                        </a:rPr>
                        <a:t>不可</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t" latinLnBrk="0"/>
                      <a:r>
                        <a:rPr lang="ja-JP" altLang="en-US" sz="1050">
                          <a:solidFill>
                            <a:srgbClr val="0D0D0D"/>
                          </a:solidFill>
                          <a:effectLst/>
                          <a:latin typeface="メイリオ" panose="020B0604030504040204" pitchFamily="50" charset="-128"/>
                          <a:ea typeface="メイリオ" panose="020B0604030504040204" pitchFamily="50" charset="-128"/>
                        </a:rPr>
                        <a:t>・サービス名を</a:t>
                      </a:r>
                      <a:r>
                        <a:rPr lang="en-US" altLang="ja-JP" sz="1050">
                          <a:solidFill>
                            <a:srgbClr val="0D0D0D"/>
                          </a:solidFill>
                          <a:effectLst/>
                          <a:latin typeface="メイリオ" panose="020B0604030504040204" pitchFamily="50" charset="-128"/>
                          <a:ea typeface="メイリオ" panose="020B0604030504040204" pitchFamily="50" charset="-128"/>
                        </a:rPr>
                        <a:t>2</a:t>
                      </a:r>
                      <a:r>
                        <a:rPr lang="ja-JP" altLang="en-US" sz="1050">
                          <a:solidFill>
                            <a:srgbClr val="0D0D0D"/>
                          </a:solidFill>
                          <a:effectLst/>
                          <a:latin typeface="メイリオ" panose="020B0604030504040204" pitchFamily="50" charset="-128"/>
                          <a:ea typeface="メイリオ" panose="020B0604030504040204" pitchFamily="50" charset="-128"/>
                        </a:rPr>
                        <a:t>つ記載しているため</a:t>
                      </a:r>
                    </a:p>
                    <a:p>
                      <a:pPr algn="l" fontAlgn="t" latinLnBrk="0"/>
                      <a:r>
                        <a:rPr lang="ja-JP" altLang="en-US" sz="1050">
                          <a:solidFill>
                            <a:srgbClr val="0D0D0D"/>
                          </a:solidFill>
                          <a:effectLst/>
                          <a:latin typeface="メイリオ" panose="020B0604030504040204" pitchFamily="50" charset="-128"/>
                          <a:ea typeface="メイリオ" panose="020B0604030504040204" pitchFamily="50" charset="-128"/>
                        </a:rPr>
                        <a:t>・「</a:t>
                      </a:r>
                      <a:r>
                        <a:rPr lang="en-US" altLang="ja-JP" sz="1050">
                          <a:solidFill>
                            <a:srgbClr val="0D0D0D"/>
                          </a:solidFill>
                          <a:effectLst/>
                          <a:latin typeface="メイリオ" panose="020B0604030504040204" pitchFamily="50" charset="-128"/>
                          <a:ea typeface="メイリオ" panose="020B0604030504040204" pitchFamily="50" charset="-128"/>
                        </a:rPr>
                        <a:t>/</a:t>
                      </a:r>
                      <a:r>
                        <a:rPr lang="ja-JP" altLang="en-US" sz="1050">
                          <a:solidFill>
                            <a:srgbClr val="0D0D0D"/>
                          </a:solidFill>
                          <a:effectLst/>
                          <a:latin typeface="メイリオ" panose="020B0604030504040204" pitchFamily="50" charset="-128"/>
                          <a:ea typeface="メイリオ" panose="020B0604030504040204" pitchFamily="50" charset="-128"/>
                        </a:rPr>
                        <a:t>」（半角スラッシュ）以外を使用しているため</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566283868"/>
                  </a:ext>
                </a:extLst>
              </a:tr>
              <a:tr h="34397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t"/>
                      <a:r>
                        <a:rPr kumimoji="1" lang="ja-JP" altLang="en-US" sz="1050" kern="1200">
                          <a:solidFill>
                            <a:srgbClr val="0D0D0D"/>
                          </a:solidFill>
                          <a:effectLst/>
                          <a:latin typeface="メイリオ" panose="020B0604030504040204" pitchFamily="50" charset="-128"/>
                          <a:ea typeface="+mn-ea"/>
                          <a:cs typeface="+mn-cs"/>
                        </a:rPr>
                        <a:t>オークションなら</a:t>
                      </a:r>
                      <a:r>
                        <a:rPr kumimoji="1" lang="en-US" altLang="ja-JP" sz="1050" kern="1200">
                          <a:solidFill>
                            <a:srgbClr val="0D0D0D"/>
                          </a:solidFill>
                          <a:effectLst/>
                          <a:latin typeface="メイリオ" panose="020B0604030504040204" pitchFamily="50" charset="-128"/>
                          <a:ea typeface="+mn-ea"/>
                          <a:cs typeface="+mn-cs"/>
                        </a:rPr>
                        <a:t>Yahoo!</a:t>
                      </a:r>
                      <a:r>
                        <a:rPr kumimoji="1" lang="ja-JP" altLang="en-US" sz="1050" kern="1200">
                          <a:solidFill>
                            <a:srgbClr val="0D0D0D"/>
                          </a:solidFill>
                          <a:effectLst/>
                          <a:latin typeface="メイリオ" panose="020B0604030504040204" pitchFamily="50" charset="-128"/>
                          <a:ea typeface="+mn-ea"/>
                          <a:cs typeface="+mn-cs"/>
                        </a:rPr>
                        <a:t>オークション</a:t>
                      </a:r>
                    </a:p>
                  </a:txBody>
                  <a:tcPr marL="63500" marR="63500" marT="44450" marB="44450">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t" latinLnBrk="0"/>
                      <a:r>
                        <a:rPr lang="ja-JP" altLang="en-US" sz="1050" b="1">
                          <a:solidFill>
                            <a:srgbClr val="0D0D0D"/>
                          </a:solidFill>
                          <a:effectLst/>
                          <a:latin typeface="メイリオ" panose="020B0604030504040204" pitchFamily="50" charset="-128"/>
                          <a:ea typeface="メイリオ" panose="020B0604030504040204" pitchFamily="50" charset="-128"/>
                        </a:rPr>
                        <a:t>不可</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t" latinLnBrk="0"/>
                      <a:r>
                        <a:rPr lang="ja-JP" altLang="en-US" sz="1050">
                          <a:solidFill>
                            <a:srgbClr val="0D0D0D"/>
                          </a:solidFill>
                          <a:effectLst/>
                          <a:latin typeface="メイリオ" panose="020B0604030504040204" pitchFamily="50" charset="-128"/>
                          <a:ea typeface="メイリオ" panose="020B0604030504040204" pitchFamily="50" charset="-128"/>
                        </a:rPr>
                        <a:t>主体者の名称以外（オークションなら）を記載しているため</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751082555"/>
                  </a:ext>
                </a:extLst>
              </a:tr>
            </a:tbl>
          </a:graphicData>
        </a:graphic>
      </p:graphicFrame>
      <p:sp>
        <p:nvSpPr>
          <p:cNvPr id="10" name="テキスト ボックス 9">
            <a:extLst>
              <a:ext uri="{FF2B5EF4-FFF2-40B4-BE49-F238E27FC236}">
                <a16:creationId xmlns:a16="http://schemas.microsoft.com/office/drawing/2014/main" id="{5614965C-D0E3-2EEE-053B-D9529B52F972}"/>
              </a:ext>
            </a:extLst>
          </p:cNvPr>
          <p:cNvSpPr txBox="1"/>
          <p:nvPr/>
        </p:nvSpPr>
        <p:spPr>
          <a:xfrm>
            <a:off x="437090" y="6311292"/>
            <a:ext cx="9968442" cy="246221"/>
          </a:xfrm>
          <a:prstGeom prst="rect">
            <a:avLst/>
          </a:prstGeom>
          <a:noFill/>
        </p:spPr>
        <p:txBody>
          <a:bodyPr wrap="square" rtlCol="0">
            <a:spAutoFit/>
          </a:bodyPr>
          <a:lstStyle/>
          <a:p>
            <a:pPr eaLnBrk="1" fontAlgn="auto" hangingPunct="1">
              <a:spcBef>
                <a:spcPts val="0"/>
              </a:spcBef>
              <a:spcAft>
                <a:spcPts val="0"/>
              </a:spcAft>
              <a:defRPr/>
            </a:pPr>
            <a:r>
              <a:rPr lang="en-US" altLang="ja-JP" sz="1000">
                <a:solidFill>
                  <a:srgbClr val="0D0D0D"/>
                </a:solidFill>
                <a:latin typeface="メイリオ" panose="020B0604030504040204" pitchFamily="50" charset="-128"/>
                <a:ea typeface="メイリオ" panose="020B0604030504040204" pitchFamily="50" charset="-128"/>
              </a:rPr>
              <a:t>※</a:t>
            </a:r>
            <a:r>
              <a:rPr lang="ja-JP" altLang="en-US" sz="1000">
                <a:solidFill>
                  <a:srgbClr val="0D0D0D"/>
                </a:solidFill>
                <a:latin typeface="メイリオ" panose="020B0604030504040204" pitchFamily="50" charset="-128"/>
                <a:ea typeface="メイリオ" panose="020B0604030504040204" pitchFamily="50" charset="-128"/>
              </a:rPr>
              <a:t>最新の内容は必ず</a:t>
            </a:r>
            <a:r>
              <a:rPr lang="ja-JP" altLang="en-US" sz="1000">
                <a:solidFill>
                  <a:srgbClr val="FF0033"/>
                </a:solidFill>
                <a:latin typeface="メイリオ" panose="020B0604030504040204" pitchFamily="50" charset="-128"/>
                <a:ea typeface="メイリオ" panose="020B0604030504040204" pitchFamily="50" charset="-128"/>
                <a:hlinkClick r:id="rId3"/>
              </a:rPr>
              <a:t>入稿規定</a:t>
            </a:r>
            <a:r>
              <a:rPr lang="ja-JP" altLang="en-US" sz="1000">
                <a:solidFill>
                  <a:srgbClr val="0D0D0D"/>
                </a:solidFill>
                <a:latin typeface="メイリオ" panose="020B0604030504040204" pitchFamily="50" charset="-128"/>
                <a:ea typeface="メイリオ" panose="020B0604030504040204" pitchFamily="50" charset="-128"/>
              </a:rPr>
              <a:t>にてご確認ください。</a:t>
            </a:r>
          </a:p>
        </p:txBody>
      </p:sp>
    </p:spTree>
    <p:extLst>
      <p:ext uri="{BB962C8B-B14F-4D97-AF65-F5344CB8AC3E}">
        <p14:creationId xmlns:p14="http://schemas.microsoft.com/office/powerpoint/2010/main" val="21812823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E5713D-66E1-E803-5770-57677FA0CD28}"/>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FB8E03A-9016-113F-D0A5-5CFC759E3485}"/>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314FC3E3-2378-C544-1011-24C2718269A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テキスト プレースホルダー 1">
            <a:extLst>
              <a:ext uri="{FF2B5EF4-FFF2-40B4-BE49-F238E27FC236}">
                <a16:creationId xmlns:a16="http://schemas.microsoft.com/office/drawing/2014/main" id="{AFABF351-CA5C-0815-CDE8-640CEA1616FF}"/>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rPr>
              <a:t>入稿前審査依頼について　①</a:t>
            </a:r>
          </a:p>
        </p:txBody>
      </p:sp>
      <p:sp>
        <p:nvSpPr>
          <p:cNvPr id="10" name="四角形: 角を丸くする 9">
            <a:extLst>
              <a:ext uri="{FF2B5EF4-FFF2-40B4-BE49-F238E27FC236}">
                <a16:creationId xmlns:a16="http://schemas.microsoft.com/office/drawing/2014/main" id="{D0A7570D-A8A5-FE5D-73ED-9B5D03779F15}"/>
              </a:ext>
            </a:extLst>
          </p:cNvPr>
          <p:cNvSpPr/>
          <p:nvPr/>
        </p:nvSpPr>
        <p:spPr>
          <a:xfrm>
            <a:off x="447622" y="4109879"/>
            <a:ext cx="11296756" cy="2032344"/>
          </a:xfrm>
          <a:prstGeom prst="roundRect">
            <a:avLst/>
          </a:prstGeom>
          <a:solidFill>
            <a:srgbClr val="000048">
              <a:alpha val="5098"/>
            </a:srgbClr>
          </a:solidFill>
          <a:ln w="9525" cap="flat" cmpd="sng" algn="ctr">
            <a:solidFill>
              <a:srgbClr val="000048"/>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a:solidFill>
                <a:srgbClr val="000000"/>
              </a:solidFill>
              <a:latin typeface="Calibri" panose="020F0502020204030204"/>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0A344CD4-A528-6524-B15F-1CD9C0E499D9}"/>
              </a:ext>
            </a:extLst>
          </p:cNvPr>
          <p:cNvSpPr txBox="1"/>
          <p:nvPr/>
        </p:nvSpPr>
        <p:spPr>
          <a:xfrm>
            <a:off x="479425" y="1275697"/>
            <a:ext cx="11233149" cy="2052870"/>
          </a:xfrm>
          <a:prstGeom prst="rect">
            <a:avLst/>
          </a:prstGeom>
          <a:noFill/>
        </p:spPr>
        <p:txBody>
          <a:bodyPr wrap="square">
            <a:spAutoFit/>
          </a:bodyPr>
          <a:lstStyle/>
          <a:p>
            <a:pPr eaLnBrk="1" fontAlgn="auto" hangingPunct="1">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■入稿前審査にて</a:t>
            </a:r>
            <a:r>
              <a:rPr lang="ja-JP" altLang="en-US" sz="1400" dirty="0">
                <a:solidFill>
                  <a:srgbClr val="002AFF"/>
                </a:solidFill>
                <a:latin typeface="メイリオ" panose="020B0604030504040204" pitchFamily="50" charset="-128"/>
                <a:ea typeface="メイリオ" panose="020B0604030504040204" pitchFamily="50" charset="-128"/>
              </a:rPr>
              <a:t>事前原稿確認が必須</a:t>
            </a:r>
            <a:r>
              <a:rPr lang="ja-JP" altLang="en-US" sz="1400" dirty="0">
                <a:solidFill>
                  <a:srgbClr val="0D0D0D"/>
                </a:solidFill>
                <a:latin typeface="メイリオ" panose="020B0604030504040204" pitchFamily="50" charset="-128"/>
                <a:ea typeface="メイリオ" panose="020B0604030504040204" pitchFamily="50" charset="-128"/>
              </a:rPr>
              <a:t>です。次ページの項目を弊社までご依頼ください。回答まで</a:t>
            </a:r>
            <a:r>
              <a:rPr lang="ja-JP" altLang="en-US" sz="1400" b="1" dirty="0">
                <a:solidFill>
                  <a:srgbClr val="0D0D0D"/>
                </a:solidFill>
                <a:latin typeface="メイリオ" panose="020B0604030504040204" pitchFamily="50" charset="-128"/>
                <a:ea typeface="メイリオ" panose="020B0604030504040204" pitchFamily="50" charset="-128"/>
              </a:rPr>
              <a:t>最大</a:t>
            </a:r>
            <a:r>
              <a:rPr lang="en-US" altLang="ja-JP" sz="1400" b="1" dirty="0">
                <a:solidFill>
                  <a:srgbClr val="0D0D0D"/>
                </a:solidFill>
                <a:latin typeface="メイリオ" panose="020B0604030504040204" pitchFamily="50" charset="-128"/>
                <a:ea typeface="メイリオ" panose="020B0604030504040204" pitchFamily="50" charset="-128"/>
              </a:rPr>
              <a:t>3</a:t>
            </a:r>
            <a:r>
              <a:rPr lang="ja-JP" altLang="en-US" sz="1400" b="1" dirty="0">
                <a:solidFill>
                  <a:srgbClr val="0D0D0D"/>
                </a:solidFill>
                <a:latin typeface="メイリオ" panose="020B0604030504040204" pitchFamily="50" charset="-128"/>
                <a:ea typeface="メイリオ" panose="020B0604030504040204" pitchFamily="50" charset="-128"/>
              </a:rPr>
              <a:t>営業日</a:t>
            </a:r>
            <a:r>
              <a:rPr lang="ja-JP" altLang="en-US" sz="1400" dirty="0">
                <a:solidFill>
                  <a:srgbClr val="0D0D0D"/>
                </a:solidFill>
                <a:latin typeface="メイリオ" panose="020B0604030504040204" pitchFamily="50" charset="-128"/>
                <a:ea typeface="メイリオ" panose="020B0604030504040204" pitchFamily="50" charset="-128"/>
              </a:rPr>
              <a:t>いただきます。</a:t>
            </a:r>
            <a:endParaRPr lang="en-US" altLang="ja-JP" sz="140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　（掲載反映日の</a:t>
            </a:r>
            <a:r>
              <a:rPr lang="en-US" altLang="ja-JP" sz="1400" dirty="0">
                <a:solidFill>
                  <a:srgbClr val="002AFF"/>
                </a:solidFill>
                <a:latin typeface="メイリオ" panose="020B0604030504040204" pitchFamily="50" charset="-128"/>
                <a:ea typeface="メイリオ" panose="020B0604030504040204" pitchFamily="50" charset="-128"/>
              </a:rPr>
              <a:t>7</a:t>
            </a:r>
            <a:r>
              <a:rPr lang="ja-JP" altLang="en-US" sz="1400" dirty="0">
                <a:solidFill>
                  <a:srgbClr val="002AFF"/>
                </a:solidFill>
                <a:latin typeface="メイリオ" panose="020B0604030504040204" pitchFamily="50" charset="-128"/>
                <a:ea typeface="メイリオ" panose="020B0604030504040204" pitchFamily="50" charset="-128"/>
              </a:rPr>
              <a:t>営業日前</a:t>
            </a:r>
            <a:r>
              <a:rPr lang="ja-JP" altLang="en-US" sz="1400" dirty="0">
                <a:solidFill>
                  <a:srgbClr val="0D0D0D"/>
                </a:solidFill>
                <a:latin typeface="メイリオ" panose="020B0604030504040204" pitchFamily="50" charset="-128"/>
                <a:ea typeface="メイリオ" panose="020B0604030504040204" pitchFamily="50" charset="-128"/>
              </a:rPr>
              <a:t>までには申請をお願いします） </a:t>
            </a:r>
            <a:endParaRPr lang="en-US" altLang="ja-JP" sz="1400" dirty="0">
              <a:solidFill>
                <a:srgbClr val="0D0D0D"/>
              </a:solidFill>
              <a:latin typeface="メイリオ" panose="020B0604030504040204" pitchFamily="50" charset="-128"/>
              <a:ea typeface="メイリオ" panose="020B0604030504040204" pitchFamily="50" charset="-128"/>
            </a:endParaRPr>
          </a:p>
          <a:p>
            <a:pPr marL="179388" eaLnBrk="1" fontAlgn="auto" hangingPunct="1">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掲載内容について確認させていただき、「</a:t>
            </a:r>
            <a:r>
              <a:rPr lang="ja-JP" altLang="en-US" sz="1400" dirty="0">
                <a:solidFill>
                  <a:srgbClr val="002AFF"/>
                </a:solidFill>
                <a:latin typeface="メイリオ" panose="020B0604030504040204" pitchFamily="50" charset="-128"/>
                <a:ea typeface="メイリオ" panose="020B0604030504040204" pitchFamily="50" charset="-128"/>
              </a:rPr>
              <a:t>事前承認</a:t>
            </a:r>
            <a:r>
              <a:rPr lang="en-US" altLang="ja-JP" sz="1400" dirty="0">
                <a:solidFill>
                  <a:srgbClr val="002AFF"/>
                </a:solidFill>
                <a:latin typeface="メイリオ" panose="020B0604030504040204" pitchFamily="50" charset="-128"/>
                <a:ea typeface="メイリオ" panose="020B0604030504040204" pitchFamily="50" charset="-128"/>
              </a:rPr>
              <a:t>ID</a:t>
            </a:r>
            <a:r>
              <a:rPr lang="ja-JP" altLang="en-US" sz="1400" dirty="0">
                <a:solidFill>
                  <a:srgbClr val="0D0D0D"/>
                </a:solidFill>
                <a:latin typeface="メイリオ" panose="020B0604030504040204" pitchFamily="50" charset="-128"/>
                <a:ea typeface="メイリオ" panose="020B0604030504040204" pitchFamily="50" charset="-128"/>
              </a:rPr>
              <a:t>」を発行いたします。広告管理ツール入稿時に、「</a:t>
            </a:r>
            <a:r>
              <a:rPr lang="ja-JP" altLang="en-US" sz="1400" dirty="0">
                <a:solidFill>
                  <a:srgbClr val="002AFF"/>
                </a:solidFill>
                <a:latin typeface="メイリオ" panose="020B0604030504040204" pitchFamily="50" charset="-128"/>
                <a:ea typeface="メイリオ" panose="020B0604030504040204" pitchFamily="50" charset="-128"/>
              </a:rPr>
              <a:t>事前承認</a:t>
            </a:r>
            <a:r>
              <a:rPr lang="en-US" altLang="ja-JP" sz="1400" dirty="0">
                <a:solidFill>
                  <a:srgbClr val="002AFF"/>
                </a:solidFill>
                <a:latin typeface="メイリオ" panose="020B0604030504040204" pitchFamily="50" charset="-128"/>
                <a:ea typeface="メイリオ" panose="020B0604030504040204" pitchFamily="50" charset="-128"/>
              </a:rPr>
              <a:t>ID</a:t>
            </a:r>
            <a:r>
              <a:rPr lang="ja-JP" altLang="en-US" sz="1400" dirty="0">
                <a:solidFill>
                  <a:srgbClr val="0D0D0D"/>
                </a:solidFill>
                <a:latin typeface="メイリオ" panose="020B0604030504040204" pitchFamily="50" charset="-128"/>
                <a:ea typeface="メイリオ" panose="020B0604030504040204" pitchFamily="50" charset="-128"/>
              </a:rPr>
              <a:t>」欄に入力して</a:t>
            </a:r>
            <a:br>
              <a:rPr lang="en-US" altLang="ja-JP" sz="1400" dirty="0">
                <a:solidFill>
                  <a:srgbClr val="0D0D0D"/>
                </a:solidFill>
                <a:latin typeface="メイリオ" panose="020B0604030504040204" pitchFamily="50" charset="-128"/>
                <a:ea typeface="メイリオ" panose="020B0604030504040204" pitchFamily="50" charset="-128"/>
              </a:rPr>
            </a:br>
            <a:r>
              <a:rPr lang="ja-JP" altLang="en-US" sz="1400" dirty="0">
                <a:solidFill>
                  <a:srgbClr val="0D0D0D"/>
                </a:solidFill>
                <a:latin typeface="メイリオ" panose="020B0604030504040204" pitchFamily="50" charset="-128"/>
                <a:ea typeface="メイリオ" panose="020B0604030504040204" pitchFamily="50" charset="-128"/>
              </a:rPr>
              <a:t>いただく必要があります。</a:t>
            </a:r>
            <a:endParaRPr lang="en-US" altLang="ja-JP" sz="1400" dirty="0">
              <a:solidFill>
                <a:srgbClr val="0D0D0D"/>
              </a:solidFill>
              <a:latin typeface="メイリオ" panose="020B0604030504040204" pitchFamily="50" charset="-128"/>
              <a:ea typeface="メイリオ" panose="020B0604030504040204" pitchFamily="50" charset="-128"/>
            </a:endParaRPr>
          </a:p>
          <a:p>
            <a:pPr marL="180975" eaLnBrk="1" fontAlgn="auto" hangingPunct="1">
              <a:spcBef>
                <a:spcPts val="0"/>
              </a:spcBef>
              <a:spcAft>
                <a:spcPts val="0"/>
              </a:spcAft>
              <a:defRPr/>
            </a:pPr>
            <a:endParaRPr lang="en-US" altLang="ja-JP" sz="14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　</a:t>
            </a:r>
            <a:endParaRPr lang="en-US" altLang="ja-JP" sz="14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1400" u="sng" dirty="0">
                <a:solidFill>
                  <a:srgbClr val="0D0D0D"/>
                </a:solidFill>
                <a:latin typeface="メイリオ" panose="020B0604030504040204" pitchFamily="50" charset="-128"/>
                <a:ea typeface="メイリオ" panose="020B0604030504040204" pitchFamily="50" charset="-128"/>
              </a:rPr>
              <a:t>トピックス</a:t>
            </a:r>
            <a:r>
              <a:rPr lang="en-US" altLang="ja-JP" sz="1400" u="sng" dirty="0">
                <a:solidFill>
                  <a:srgbClr val="0D0D0D"/>
                </a:solidFill>
                <a:latin typeface="メイリオ" panose="020B0604030504040204" pitchFamily="50" charset="-128"/>
                <a:ea typeface="メイリオ" panose="020B0604030504040204" pitchFamily="50" charset="-128"/>
              </a:rPr>
              <a:t>PR</a:t>
            </a:r>
            <a:r>
              <a:rPr lang="ja-JP" altLang="en-US" sz="1400" u="sng" dirty="0">
                <a:solidFill>
                  <a:srgbClr val="0D0D0D"/>
                </a:solidFill>
                <a:latin typeface="メイリオ" panose="020B0604030504040204" pitchFamily="50" charset="-128"/>
                <a:ea typeface="メイリオ" panose="020B0604030504040204" pitchFamily="50" charset="-128"/>
              </a:rPr>
              <a:t>広告を見たユーザが誤解をしかねないか、広告とリンク先</a:t>
            </a:r>
            <a:r>
              <a:rPr lang="en-US" altLang="ja-JP" sz="1400" u="sng" dirty="0">
                <a:solidFill>
                  <a:srgbClr val="0D0D0D"/>
                </a:solidFill>
                <a:latin typeface="メイリオ" panose="020B0604030504040204" pitchFamily="50" charset="-128"/>
                <a:ea typeface="メイリオ" panose="020B0604030504040204" pitchFamily="50" charset="-128"/>
              </a:rPr>
              <a:t>URL</a:t>
            </a:r>
            <a:r>
              <a:rPr lang="ja-JP" altLang="en-US" sz="1400" u="sng" dirty="0">
                <a:solidFill>
                  <a:srgbClr val="0D0D0D"/>
                </a:solidFill>
                <a:latin typeface="メイリオ" panose="020B0604030504040204" pitchFamily="50" charset="-128"/>
                <a:ea typeface="メイリオ" panose="020B0604030504040204" pitchFamily="50" charset="-128"/>
              </a:rPr>
              <a:t>に違和感を持つことがないか、などの観点からトピックス</a:t>
            </a:r>
            <a:r>
              <a:rPr lang="en-US" altLang="ja-JP" sz="1400" u="sng" dirty="0">
                <a:solidFill>
                  <a:srgbClr val="0D0D0D"/>
                </a:solidFill>
                <a:latin typeface="メイリオ" panose="020B0604030504040204" pitchFamily="50" charset="-128"/>
                <a:ea typeface="メイリオ" panose="020B0604030504040204" pitchFamily="50" charset="-128"/>
              </a:rPr>
              <a:t>PR</a:t>
            </a:r>
            <a:r>
              <a:rPr lang="ja-JP" altLang="en-US" sz="1400" u="sng" dirty="0">
                <a:solidFill>
                  <a:srgbClr val="0D0D0D"/>
                </a:solidFill>
                <a:latin typeface="メイリオ" panose="020B0604030504040204" pitchFamily="50" charset="-128"/>
                <a:ea typeface="メイリオ" panose="020B0604030504040204" pitchFamily="50" charset="-128"/>
              </a:rPr>
              <a:t>独自のガイドラインを制定し、審査しています。</a:t>
            </a:r>
            <a:endParaRPr lang="en-US" altLang="ja-JP" sz="1400" u="sng"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ja-JP" altLang="en-US" sz="1400" u="sng" dirty="0">
              <a:solidFill>
                <a:srgbClr val="000000">
                  <a:lumMod val="65000"/>
                  <a:lumOff val="35000"/>
                </a:srgbClr>
              </a:solidFill>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B368DCA0-F3C9-441F-5E84-5899838113F5}"/>
              </a:ext>
            </a:extLst>
          </p:cNvPr>
          <p:cNvSpPr txBox="1"/>
          <p:nvPr/>
        </p:nvSpPr>
        <p:spPr>
          <a:xfrm>
            <a:off x="595671" y="4346941"/>
            <a:ext cx="11186753" cy="661720"/>
          </a:xfrm>
          <a:prstGeom prst="rect">
            <a:avLst/>
          </a:prstGeom>
          <a:noFill/>
        </p:spPr>
        <p:txBody>
          <a:bodyPr wrap="square" rtlCol="0">
            <a:spAutoFit/>
          </a:bodyPr>
          <a:lstStyle/>
          <a:p>
            <a:pPr eaLnBrk="1" fontAlgn="auto" hangingPunct="1">
              <a:spcBef>
                <a:spcPts val="0"/>
              </a:spcBef>
              <a:spcAft>
                <a:spcPts val="0"/>
              </a:spcAft>
              <a:defRPr/>
            </a:pPr>
            <a:endParaRPr kumimoji="0" lang="en-US" altLang="ja-JP" sz="500" kern="0">
              <a:solidFill>
                <a:srgbClr val="333333"/>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ja-JP" altLang="en-US" sz="1400" kern="0">
                <a:solidFill>
                  <a:srgbClr val="333333"/>
                </a:solidFill>
                <a:latin typeface="メイリオ" panose="020B0604030504040204" pitchFamily="50" charset="-128"/>
                <a:ea typeface="メイリオ" panose="020B0604030504040204" pitchFamily="50" charset="-128"/>
              </a:rPr>
              <a:t>・</a:t>
            </a:r>
            <a:r>
              <a:rPr kumimoji="0" lang="ja-JP" altLang="en-US" sz="1200" kern="0">
                <a:solidFill>
                  <a:srgbClr val="1A72B0"/>
                </a:solidFill>
                <a:latin typeface="メイリオ" panose="020B0604030504040204" pitchFamily="50" charset="-128"/>
                <a:ea typeface="メイリオ" panose="020B0604030504040204" pitchFamily="50" charset="-128"/>
                <a:hlinkClick r:id="rId3"/>
              </a:rPr>
              <a:t>ディスプレイ広告（予約型） 入稿前審査依頼フォーム</a:t>
            </a:r>
            <a:r>
              <a:rPr kumimoji="0" lang="ja-JP" altLang="en-US" sz="1400" kern="0">
                <a:solidFill>
                  <a:srgbClr val="333333"/>
                </a:solidFill>
                <a:latin typeface="メイリオ" panose="020B0604030504040204" pitchFamily="50" charset="-128"/>
                <a:ea typeface="メイリオ" panose="020B0604030504040204" pitchFamily="50" charset="-128"/>
              </a:rPr>
              <a:t>：</a:t>
            </a:r>
            <a:r>
              <a:rPr kumimoji="0" lang="en-US" altLang="ja-JP" sz="1400" kern="0">
                <a:solidFill>
                  <a:srgbClr val="333333"/>
                </a:solidFill>
                <a:latin typeface="メイリオ" panose="020B0604030504040204" pitchFamily="50" charset="-128"/>
                <a:ea typeface="メイリオ" panose="020B0604030504040204" pitchFamily="50" charset="-128"/>
              </a:rPr>
              <a:t> </a:t>
            </a:r>
            <a:r>
              <a:rPr kumimoji="0" lang="en-US" altLang="ja-JP" sz="1200" kern="0">
                <a:solidFill>
                  <a:srgbClr val="333333"/>
                </a:solidFill>
                <a:latin typeface="メイリオ" panose="020B0604030504040204" pitchFamily="50" charset="-128"/>
                <a:ea typeface="メイリオ" panose="020B0604030504040204" pitchFamily="50" charset="-128"/>
                <a:hlinkClick r:id="rId3"/>
              </a:rPr>
              <a:t>https://form-business.yahoo.co.jp/claris/enqueteForm?inquiry_type=guaranteed_review</a:t>
            </a:r>
            <a:endParaRPr kumimoji="0" lang="en-US" altLang="ja-JP" sz="1600" kern="0">
              <a:solidFill>
                <a:srgbClr val="333333"/>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kumimoji="0" lang="ja-JP" altLang="en-US" kern="0">
              <a:solidFill>
                <a:srgbClr val="000000"/>
              </a:solidFill>
              <a:latin typeface="Calibri" panose="020F0502020204030204"/>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76CBC17C-E079-9BC5-A7A1-3E5314427E07}"/>
              </a:ext>
            </a:extLst>
          </p:cNvPr>
          <p:cNvSpPr txBox="1"/>
          <p:nvPr/>
        </p:nvSpPr>
        <p:spPr>
          <a:xfrm>
            <a:off x="1958382" y="5007186"/>
            <a:ext cx="9824041" cy="523220"/>
          </a:xfrm>
          <a:prstGeom prst="rect">
            <a:avLst/>
          </a:prstGeom>
          <a:noFill/>
        </p:spPr>
        <p:txBody>
          <a:bodyPr wrap="square" rtlCol="0">
            <a:spAutoFit/>
          </a:bodyPr>
          <a:lstStyle/>
          <a:p>
            <a:pPr eaLnBrk="1" fontAlgn="auto" hangingPunct="1">
              <a:spcBef>
                <a:spcPts val="0"/>
              </a:spcBef>
              <a:spcAft>
                <a:spcPts val="0"/>
              </a:spcAft>
              <a:defRPr/>
            </a:pPr>
            <a:r>
              <a:rPr kumimoji="0" lang="ja-JP" altLang="en-US" sz="1400" b="1" kern="0" dirty="0">
                <a:solidFill>
                  <a:srgbClr val="002AFF"/>
                </a:solidFill>
                <a:latin typeface="メイリオ" panose="020B0604030504040204" pitchFamily="50" charset="-128"/>
                <a:ea typeface="メイリオ" panose="020B0604030504040204" pitchFamily="50" charset="-128"/>
              </a:rPr>
              <a:t>注意事項　</a:t>
            </a:r>
            <a:r>
              <a:rPr kumimoji="0" lang="ja-JP" altLang="en-US" sz="1100" kern="0" dirty="0">
                <a:solidFill>
                  <a:srgbClr val="002AFF"/>
                </a:solidFill>
                <a:latin typeface="メイリオ" panose="020B0604030504040204" pitchFamily="50" charset="-128"/>
                <a:ea typeface="メイリオ" panose="020B0604030504040204" pitchFamily="50" charset="-128"/>
              </a:rPr>
              <a:t>申請時、「追加連絡先」に以下アドレスを必ず追加してください。</a:t>
            </a:r>
            <a:endParaRPr kumimoji="0" lang="en-US" altLang="ja-JP" sz="1100" kern="0" dirty="0">
              <a:solidFill>
                <a:srgbClr val="002AFF"/>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en-US" altLang="ja-JP" sz="1400" kern="0" dirty="0">
                <a:solidFill>
                  <a:srgbClr val="000000"/>
                </a:solidFill>
                <a:latin typeface="メイリオ" panose="020B0604030504040204" pitchFamily="50" charset="-128"/>
                <a:ea typeface="メイリオ" panose="020B0604030504040204" pitchFamily="50" charset="-128"/>
                <a:hlinkClick r:id="rId4"/>
              </a:rPr>
              <a:t>ml-toppage-pr-desk@lycorp.co.jp</a:t>
            </a:r>
            <a:endParaRPr kumimoji="0" lang="en-US" altLang="ja-JP" sz="1400" kern="0" dirty="0">
              <a:solidFill>
                <a:srgbClr val="000000"/>
              </a:solidFill>
              <a:latin typeface="メイリオ" panose="020B0604030504040204" pitchFamily="50" charset="-128"/>
              <a:ea typeface="メイリオ" panose="020B0604030504040204" pitchFamily="50" charset="-128"/>
            </a:endParaRPr>
          </a:p>
        </p:txBody>
      </p:sp>
      <p:pic>
        <p:nvPicPr>
          <p:cNvPr id="14" name="グラフィックス 13" descr="警告 単色塗りつぶし">
            <a:extLst>
              <a:ext uri="{FF2B5EF4-FFF2-40B4-BE49-F238E27FC236}">
                <a16:creationId xmlns:a16="http://schemas.microsoft.com/office/drawing/2014/main" id="{F1204E51-9863-123F-6D88-5CA85DD2F2A6}"/>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46573" y="4815269"/>
            <a:ext cx="860908" cy="860908"/>
          </a:xfrm>
          <a:prstGeom prst="rect">
            <a:avLst/>
          </a:prstGeom>
        </p:spPr>
      </p:pic>
    </p:spTree>
    <p:extLst>
      <p:ext uri="{BB962C8B-B14F-4D97-AF65-F5344CB8AC3E}">
        <p14:creationId xmlns:p14="http://schemas.microsoft.com/office/powerpoint/2010/main" val="17018077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AC7730-19BE-2CAB-0321-EDF57CC5C354}"/>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A111EB59-11CA-9950-4D0A-4A043ACF9521}"/>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3E288AA0-9C4E-DF74-7628-2DFAD6DF9AA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8" name="テキスト プレースホルダー 1">
            <a:extLst>
              <a:ext uri="{FF2B5EF4-FFF2-40B4-BE49-F238E27FC236}">
                <a16:creationId xmlns:a16="http://schemas.microsoft.com/office/drawing/2014/main" id="{AE749812-9E4B-13E5-ECB0-EF70C413E0C8}"/>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rPr>
              <a:t>入稿前審査依頼について　②－</a:t>
            </a:r>
            <a:r>
              <a:rPr kumimoji="1" lang="en-US" altLang="ja-JP"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rPr>
              <a:t>1</a:t>
            </a:r>
            <a:endParaRPr kumimoji="1" lang="ja-JP" altLang="en-US"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endParaRPr>
          </a:p>
        </p:txBody>
      </p:sp>
      <p:pic>
        <p:nvPicPr>
          <p:cNvPr id="9" name="図 8">
            <a:extLst>
              <a:ext uri="{FF2B5EF4-FFF2-40B4-BE49-F238E27FC236}">
                <a16:creationId xmlns:a16="http://schemas.microsoft.com/office/drawing/2014/main" id="{01520CA1-1692-A337-E4AD-A712EA14F11E}"/>
              </a:ext>
            </a:extLst>
          </p:cNvPr>
          <p:cNvPicPr>
            <a:picLocks noChangeAspect="1"/>
          </p:cNvPicPr>
          <p:nvPr/>
        </p:nvPicPr>
        <p:blipFill rotWithShape="1">
          <a:blip r:embed="rId3"/>
          <a:srcRect l="5270" r="32919" b="56645"/>
          <a:stretch/>
        </p:blipFill>
        <p:spPr>
          <a:xfrm>
            <a:off x="166254" y="1834585"/>
            <a:ext cx="4210505" cy="4021953"/>
          </a:xfrm>
          <a:prstGeom prst="rect">
            <a:avLst/>
          </a:prstGeom>
        </p:spPr>
      </p:pic>
      <p:sp>
        <p:nvSpPr>
          <p:cNvPr id="10" name="テキスト ボックス 9">
            <a:extLst>
              <a:ext uri="{FF2B5EF4-FFF2-40B4-BE49-F238E27FC236}">
                <a16:creationId xmlns:a16="http://schemas.microsoft.com/office/drawing/2014/main" id="{9D1AAE42-8E40-E7FD-3879-46A647310092}"/>
              </a:ext>
            </a:extLst>
          </p:cNvPr>
          <p:cNvSpPr txBox="1"/>
          <p:nvPr/>
        </p:nvSpPr>
        <p:spPr>
          <a:xfrm>
            <a:off x="306000" y="851175"/>
            <a:ext cx="11186753" cy="661720"/>
          </a:xfrm>
          <a:prstGeom prst="rect">
            <a:avLst/>
          </a:prstGeom>
          <a:noFill/>
        </p:spPr>
        <p:txBody>
          <a:bodyPr wrap="square" rtlCol="0">
            <a:spAutoFit/>
          </a:bodyPr>
          <a:lstStyle/>
          <a:p>
            <a:pPr eaLnBrk="1" fontAlgn="auto" hangingPunct="1">
              <a:spcBef>
                <a:spcPts val="0"/>
              </a:spcBef>
              <a:spcAft>
                <a:spcPts val="0"/>
              </a:spcAft>
              <a:defRPr/>
            </a:pPr>
            <a:endParaRPr kumimoji="0" lang="en-US" altLang="ja-JP" sz="500" kern="0">
              <a:solidFill>
                <a:srgbClr val="333333"/>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ja-JP" altLang="en-US" sz="1400" kern="0">
                <a:solidFill>
                  <a:srgbClr val="333333"/>
                </a:solidFill>
                <a:latin typeface="メイリオ" panose="020B0604030504040204" pitchFamily="50" charset="-128"/>
                <a:ea typeface="メイリオ" panose="020B0604030504040204" pitchFamily="50" charset="-128"/>
              </a:rPr>
              <a:t>・</a:t>
            </a:r>
            <a:r>
              <a:rPr kumimoji="0" lang="ja-JP" altLang="en-US" sz="1200" kern="0">
                <a:solidFill>
                  <a:srgbClr val="1A72B0"/>
                </a:solidFill>
                <a:latin typeface="メイリオ" panose="020B0604030504040204" pitchFamily="50" charset="-128"/>
                <a:ea typeface="メイリオ" panose="020B0604030504040204" pitchFamily="50" charset="-128"/>
                <a:hlinkClick r:id="rId4"/>
              </a:rPr>
              <a:t>ディスプレイ広告（予約型） 入稿前審査依頼フォーム</a:t>
            </a:r>
            <a:r>
              <a:rPr kumimoji="0" lang="ja-JP" altLang="en-US" sz="1400" kern="0">
                <a:solidFill>
                  <a:srgbClr val="333333"/>
                </a:solidFill>
                <a:latin typeface="メイリオ" panose="020B0604030504040204" pitchFamily="50" charset="-128"/>
                <a:ea typeface="メイリオ" panose="020B0604030504040204" pitchFamily="50" charset="-128"/>
              </a:rPr>
              <a:t>：</a:t>
            </a:r>
            <a:r>
              <a:rPr kumimoji="0" lang="en-US" altLang="ja-JP" sz="1400" kern="0">
                <a:solidFill>
                  <a:srgbClr val="333333"/>
                </a:solidFill>
                <a:latin typeface="メイリオ" panose="020B0604030504040204" pitchFamily="50" charset="-128"/>
                <a:ea typeface="メイリオ" panose="020B0604030504040204" pitchFamily="50" charset="-128"/>
              </a:rPr>
              <a:t> </a:t>
            </a:r>
            <a:r>
              <a:rPr kumimoji="0" lang="en-US" altLang="ja-JP" sz="1200" kern="0">
                <a:solidFill>
                  <a:srgbClr val="333333"/>
                </a:solidFill>
                <a:latin typeface="メイリオ" panose="020B0604030504040204" pitchFamily="50" charset="-128"/>
                <a:ea typeface="メイリオ" panose="020B0604030504040204" pitchFamily="50" charset="-128"/>
                <a:hlinkClick r:id="rId4"/>
              </a:rPr>
              <a:t>https://form-business.yahoo.co.jp/claris/enqueteForm?inquiry_type=guaranteed_review</a:t>
            </a:r>
            <a:endParaRPr kumimoji="0" lang="en-US" altLang="ja-JP" sz="1600" kern="0">
              <a:solidFill>
                <a:srgbClr val="333333"/>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kumimoji="0" lang="ja-JP" altLang="en-US" kern="0">
              <a:solidFill>
                <a:srgbClr val="000000"/>
              </a:solidFill>
              <a:latin typeface="Calibri" panose="020F0502020204030204"/>
              <a:ea typeface="メイリオ" panose="020B0604030504040204" pitchFamily="50" charset="-128"/>
            </a:endParaRPr>
          </a:p>
        </p:txBody>
      </p:sp>
      <p:graphicFrame>
        <p:nvGraphicFramePr>
          <p:cNvPr id="11" name="表 8">
            <a:extLst>
              <a:ext uri="{FF2B5EF4-FFF2-40B4-BE49-F238E27FC236}">
                <a16:creationId xmlns:a16="http://schemas.microsoft.com/office/drawing/2014/main" id="{493F0319-753B-6BF3-8C18-F68BD8B95666}"/>
              </a:ext>
            </a:extLst>
          </p:cNvPr>
          <p:cNvGraphicFramePr>
            <a:graphicFrameLocks noGrp="1"/>
          </p:cNvGraphicFramePr>
          <p:nvPr>
            <p:extLst>
              <p:ext uri="{D42A27DB-BD31-4B8C-83A1-F6EECF244321}">
                <p14:modId xmlns:p14="http://schemas.microsoft.com/office/powerpoint/2010/main" val="2113881744"/>
              </p:ext>
            </p:extLst>
          </p:nvPr>
        </p:nvGraphicFramePr>
        <p:xfrm>
          <a:off x="4626141" y="1270083"/>
          <a:ext cx="7218303" cy="5291065"/>
        </p:xfrm>
        <a:graphic>
          <a:graphicData uri="http://schemas.openxmlformats.org/drawingml/2006/table">
            <a:tbl>
              <a:tblPr firstRow="1" bandRow="1"/>
              <a:tblGrid>
                <a:gridCol w="1473033">
                  <a:extLst>
                    <a:ext uri="{9D8B030D-6E8A-4147-A177-3AD203B41FA5}">
                      <a16:colId xmlns:a16="http://schemas.microsoft.com/office/drawing/2014/main" val="525440357"/>
                    </a:ext>
                  </a:extLst>
                </a:gridCol>
                <a:gridCol w="5745270">
                  <a:extLst>
                    <a:ext uri="{9D8B030D-6E8A-4147-A177-3AD203B41FA5}">
                      <a16:colId xmlns:a16="http://schemas.microsoft.com/office/drawing/2014/main" val="817764732"/>
                    </a:ext>
                  </a:extLst>
                </a:gridCol>
              </a:tblGrid>
              <a:tr h="496037">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200" dirty="0">
                          <a:latin typeface="メイリオ" panose="020B0604030504040204" pitchFamily="50" charset="-128"/>
                          <a:ea typeface="メイリオ" panose="020B0604030504040204" pitchFamily="50" charset="-128"/>
                        </a:rPr>
                        <a:t>項目</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200" dirty="0">
                          <a:latin typeface="メイリオ" panose="020B0604030504040204" pitchFamily="50" charset="-128"/>
                          <a:ea typeface="メイリオ" panose="020B0604030504040204" pitchFamily="50" charset="-128"/>
                        </a:rPr>
                        <a:t>備考</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774821521"/>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lang="ja-JP" altLang="en-US" sz="900" dirty="0">
                          <a:solidFill>
                            <a:srgbClr val="0D0D0D"/>
                          </a:solidFill>
                          <a:latin typeface="+mn-ea"/>
                          <a:ea typeface="+mn-ea"/>
                        </a:rPr>
                        <a:t>審査区分</a:t>
                      </a:r>
                      <a:endParaRPr kumimoji="1" lang="ja-JP" altLang="en-US" sz="900" dirty="0">
                        <a:solidFill>
                          <a:srgbClr val="0D0D0D"/>
                        </a:solidFill>
                        <a:latin typeface="+mn-ea"/>
                        <a:ea typeface="+mn-ea"/>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lang="ja-JP" altLang="en-US" sz="900">
                          <a:solidFill>
                            <a:srgbClr val="0D0D0D"/>
                          </a:solidFill>
                          <a:latin typeface="+mn-ea"/>
                          <a:ea typeface="+mn-ea"/>
                        </a:rPr>
                        <a:t>予約型専用広告（画像）（ブランドパネル クインティ除く）</a:t>
                      </a:r>
                      <a:endParaRPr kumimoji="1" lang="ja-JP" altLang="en-US" sz="900">
                        <a:solidFill>
                          <a:srgbClr val="0D0D0D"/>
                        </a:solidFill>
                        <a:latin typeface="+mn-ea"/>
                        <a:ea typeface="+mn-ea"/>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279972503"/>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ja-JP" altLang="en-US" sz="900" dirty="0">
                          <a:solidFill>
                            <a:srgbClr val="0D0D0D"/>
                          </a:solidFill>
                          <a:latin typeface="+mn-ea"/>
                          <a:ea typeface="+mn-ea"/>
                        </a:rPr>
                        <a:t>広告タイプ</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lang="ja-JP" altLang="en-US" sz="900" dirty="0">
                          <a:solidFill>
                            <a:srgbClr val="0D0D0D"/>
                          </a:solidFill>
                          <a:latin typeface="+mn-ea"/>
                          <a:ea typeface="+mn-ea"/>
                        </a:rPr>
                        <a:t>トップページ トピックスPR</a:t>
                      </a:r>
                      <a:endParaRPr kumimoji="1" lang="ja-JP" altLang="en-US" sz="900" dirty="0">
                        <a:solidFill>
                          <a:srgbClr val="0D0D0D"/>
                        </a:solidFill>
                        <a:latin typeface="+mn-ea"/>
                        <a:ea typeface="+mn-ea"/>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062271676"/>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ja-JP" altLang="en-US" sz="900">
                          <a:solidFill>
                            <a:srgbClr val="0D0D0D"/>
                          </a:solidFill>
                          <a:latin typeface="+mn-ea"/>
                          <a:ea typeface="+mn-ea"/>
                        </a:rPr>
                        <a:t>掲載面</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kumimoji="1" lang="ja-JP" altLang="en-US" sz="900" dirty="0">
                          <a:solidFill>
                            <a:srgbClr val="0D0D0D"/>
                          </a:solidFill>
                          <a:latin typeface="+mn-ea"/>
                          <a:ea typeface="+mn-ea"/>
                        </a:rPr>
                        <a:t>選択不要</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397024266"/>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ja-JP" altLang="en-US" sz="900">
                          <a:solidFill>
                            <a:srgbClr val="0D0D0D"/>
                          </a:solidFill>
                          <a:latin typeface="+mn-ea"/>
                          <a:ea typeface="+mn-ea"/>
                        </a:rPr>
                        <a:t>アイテムデバイス</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kumimoji="1" lang="ja-JP" altLang="en-US" sz="900" dirty="0">
                          <a:solidFill>
                            <a:srgbClr val="0D0D0D"/>
                          </a:solidFill>
                          <a:latin typeface="+mn-ea"/>
                          <a:ea typeface="+mn-ea"/>
                        </a:rPr>
                        <a:t>スマートフォン　</a:t>
                      </a:r>
                      <a:r>
                        <a:rPr kumimoji="1" lang="en-US" altLang="ja-JP" sz="900" dirty="0">
                          <a:solidFill>
                            <a:srgbClr val="0D0D0D"/>
                          </a:solidFill>
                          <a:latin typeface="+mn-ea"/>
                          <a:ea typeface="+mn-ea"/>
                        </a:rPr>
                        <a:t>/</a:t>
                      </a:r>
                      <a:r>
                        <a:rPr kumimoji="1" lang="ja-JP" altLang="en-US" sz="900" dirty="0">
                          <a:solidFill>
                            <a:srgbClr val="0D0D0D"/>
                          </a:solidFill>
                          <a:latin typeface="+mn-ea"/>
                          <a:ea typeface="+mn-ea"/>
                        </a:rPr>
                        <a:t>　</a:t>
                      </a:r>
                      <a:r>
                        <a:rPr kumimoji="1" lang="ja-JP" altLang="en-US" sz="900" kern="1200" dirty="0">
                          <a:solidFill>
                            <a:srgbClr val="0D0D0D"/>
                          </a:solidFill>
                          <a:latin typeface="+mn-ea"/>
                          <a:ea typeface="+mn-ea"/>
                          <a:cs typeface="+mn-cs"/>
                        </a:rPr>
                        <a:t>マルチデバイス　</a:t>
                      </a:r>
                      <a:r>
                        <a:rPr kumimoji="1" lang="en-US" altLang="ja-JP" sz="900" kern="1200" dirty="0">
                          <a:solidFill>
                            <a:srgbClr val="0D0D0D"/>
                          </a:solidFill>
                          <a:latin typeface="+mn-ea"/>
                          <a:ea typeface="+mn-ea"/>
                          <a:cs typeface="+mn-cs"/>
                        </a:rPr>
                        <a:t>/</a:t>
                      </a:r>
                      <a:r>
                        <a:rPr kumimoji="1" lang="ja-JP" altLang="en-US" sz="900" kern="1200" dirty="0">
                          <a:solidFill>
                            <a:srgbClr val="0D0D0D"/>
                          </a:solidFill>
                          <a:latin typeface="+mn-ea"/>
                          <a:ea typeface="+mn-ea"/>
                          <a:cs typeface="+mn-cs"/>
                        </a:rPr>
                        <a:t>　</a:t>
                      </a:r>
                      <a:r>
                        <a:rPr kumimoji="1" lang="en-US" altLang="ja-JP" sz="900" kern="1200" dirty="0">
                          <a:solidFill>
                            <a:srgbClr val="0D0D0D"/>
                          </a:solidFill>
                          <a:latin typeface="+mn-ea"/>
                          <a:ea typeface="+mn-ea"/>
                          <a:cs typeface="+mn-cs"/>
                        </a:rPr>
                        <a:t>PC</a:t>
                      </a:r>
                      <a:endParaRPr kumimoji="1" lang="ja-JP" altLang="en-US" sz="900" kern="1200" dirty="0">
                        <a:solidFill>
                          <a:srgbClr val="0D0D0D"/>
                        </a:solidFill>
                        <a:latin typeface="+mn-ea"/>
                        <a:ea typeface="+mn-ea"/>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152985454"/>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zh-TW" altLang="en-US" sz="900">
                          <a:solidFill>
                            <a:srgbClr val="0D0D0D"/>
                          </a:solidFill>
                          <a:latin typeface="メイリオ" panose="020B0604030504040204" pitchFamily="50" charset="-128"/>
                          <a:ea typeface="メイリオ" panose="020B0604030504040204" pitchFamily="50" charset="-128"/>
                        </a:rPr>
                        <a:t>掲載開始日（予定日）</a:t>
                      </a:r>
                      <a:endParaRPr kumimoji="1" lang="ja-JP" altLang="en-US" sz="900">
                        <a:solidFill>
                          <a:srgbClr val="0D0D0D"/>
                        </a:solidFill>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285750" indent="-285750">
                        <a:lnSpc>
                          <a:spcPct val="150000"/>
                        </a:lnSpc>
                        <a:buFont typeface="Arial" panose="020B0604020202020204" pitchFamily="34" charset="0"/>
                        <a:buChar char="•"/>
                      </a:pPr>
                      <a:endParaRPr kumimoji="1" lang="ja-JP" altLang="en-US" sz="900" dirty="0">
                        <a:solidFill>
                          <a:srgbClr val="0D0D0D"/>
                        </a:solidFill>
                        <a:latin typeface="+mn-ea"/>
                        <a:ea typeface="+mn-ea"/>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03636053"/>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zh-TW" altLang="en-US" sz="900">
                          <a:solidFill>
                            <a:srgbClr val="0D0D0D"/>
                          </a:solidFill>
                          <a:latin typeface="メイリオ" panose="020B0604030504040204" pitchFamily="50" charset="-128"/>
                          <a:ea typeface="メイリオ" panose="020B0604030504040204" pitchFamily="50" charset="-128"/>
                        </a:rPr>
                        <a:t>掲載終了日（予定日）</a:t>
                      </a:r>
                      <a:endParaRPr kumimoji="1" lang="ja-JP" altLang="en-US" sz="900">
                        <a:solidFill>
                          <a:srgbClr val="0D0D0D"/>
                        </a:solidFill>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endParaRPr kumimoji="1" lang="ja-JP" altLang="en-US" sz="900" dirty="0">
                        <a:solidFill>
                          <a:srgbClr val="0D0D0D"/>
                        </a:solidFill>
                        <a:latin typeface="+mn-ea"/>
                        <a:ea typeface="+mn-ea"/>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762775758"/>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ja-JP" altLang="en-US" sz="900">
                          <a:solidFill>
                            <a:srgbClr val="0D0D0D"/>
                          </a:solidFill>
                          <a:latin typeface="+mn-ea"/>
                          <a:ea typeface="+mn-ea"/>
                        </a:rPr>
                        <a:t>最終リンク先</a:t>
                      </a:r>
                      <a:r>
                        <a:rPr kumimoji="1" lang="en-US" altLang="ja-JP" sz="900">
                          <a:solidFill>
                            <a:srgbClr val="0D0D0D"/>
                          </a:solidFill>
                          <a:latin typeface="+mn-ea"/>
                          <a:ea typeface="+mn-ea"/>
                        </a:rPr>
                        <a:t>URL</a:t>
                      </a:r>
                      <a:endParaRPr kumimoji="1" lang="ja-JP" altLang="en-US" sz="900">
                        <a:solidFill>
                          <a:srgbClr val="0D0D0D"/>
                        </a:solidFill>
                        <a:latin typeface="+mn-ea"/>
                        <a:ea typeface="+mn-ea"/>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kumimoji="1" lang="ja-JP" altLang="en-US" sz="900">
                          <a:solidFill>
                            <a:srgbClr val="0D0D0D"/>
                          </a:solidFill>
                          <a:latin typeface="+mn-ea"/>
                          <a:ea typeface="+mn-ea"/>
                        </a:rPr>
                        <a:t>リンク先サイトが複数ある場合には改行して記載してください。</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550039541"/>
                  </a:ext>
                </a:extLst>
              </a:tr>
              <a:tr h="170857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ja-JP" altLang="en-US" sz="900">
                          <a:solidFill>
                            <a:srgbClr val="0D0D0D"/>
                          </a:solidFill>
                          <a:latin typeface="+mn-ea"/>
                          <a:ea typeface="+mn-ea"/>
                        </a:rPr>
                        <a:t>入稿時のリンク先の状態</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kumimoji="1" lang="ja-JP" altLang="en-US" sz="900" dirty="0">
                          <a:solidFill>
                            <a:srgbClr val="0D0D0D"/>
                          </a:solidFill>
                          <a:latin typeface="+mn-ea"/>
                          <a:ea typeface="+mn-ea"/>
                        </a:rPr>
                        <a:t>以下から選択</a:t>
                      </a:r>
                      <a:endParaRPr kumimoji="1" lang="en-US" altLang="ja-JP" sz="900" dirty="0">
                        <a:solidFill>
                          <a:srgbClr val="0D0D0D"/>
                        </a:solidFill>
                        <a:latin typeface="+mn-ea"/>
                        <a:ea typeface="+mn-ea"/>
                      </a:endParaRPr>
                    </a:p>
                    <a:p>
                      <a:pPr marL="285750" indent="-285750">
                        <a:lnSpc>
                          <a:spcPct val="150000"/>
                        </a:lnSpc>
                        <a:buFont typeface="Arial" panose="020B0604020202020204" pitchFamily="34" charset="0"/>
                        <a:buChar char="•"/>
                      </a:pPr>
                      <a:r>
                        <a:rPr kumimoji="1" lang="ja-JP" altLang="en-US" sz="900" dirty="0">
                          <a:solidFill>
                            <a:srgbClr val="0D0D0D"/>
                          </a:solidFill>
                          <a:latin typeface="+mn-ea"/>
                          <a:ea typeface="+mn-ea"/>
                        </a:rPr>
                        <a:t>完成</a:t>
                      </a:r>
                      <a:r>
                        <a:rPr kumimoji="1" lang="en-US" altLang="ja-JP" sz="900" dirty="0">
                          <a:solidFill>
                            <a:srgbClr val="0D0D0D"/>
                          </a:solidFill>
                          <a:latin typeface="+mn-ea"/>
                          <a:ea typeface="+mn-ea"/>
                        </a:rPr>
                        <a:t>/</a:t>
                      </a:r>
                      <a:r>
                        <a:rPr kumimoji="1" lang="ja-JP" altLang="en-US" sz="900" dirty="0">
                          <a:solidFill>
                            <a:srgbClr val="0D0D0D"/>
                          </a:solidFill>
                          <a:latin typeface="+mn-ea"/>
                          <a:ea typeface="+mn-ea"/>
                        </a:rPr>
                        <a:t>公開済み</a:t>
                      </a:r>
                    </a:p>
                    <a:p>
                      <a:pPr marL="285750" indent="-285750">
                        <a:lnSpc>
                          <a:spcPct val="150000"/>
                        </a:lnSpc>
                        <a:buFont typeface="Arial" panose="020B0604020202020204" pitchFamily="34" charset="0"/>
                        <a:buChar char="•"/>
                      </a:pPr>
                      <a:r>
                        <a:rPr kumimoji="1" lang="ja-JP" altLang="en-US" sz="900" dirty="0">
                          <a:solidFill>
                            <a:srgbClr val="0D0D0D"/>
                          </a:solidFill>
                          <a:latin typeface="+mn-ea"/>
                          <a:ea typeface="+mn-ea"/>
                        </a:rPr>
                        <a:t>後日更新</a:t>
                      </a:r>
                      <a:r>
                        <a:rPr kumimoji="1" lang="en-US" altLang="ja-JP" sz="900" dirty="0">
                          <a:solidFill>
                            <a:srgbClr val="0D0D0D"/>
                          </a:solidFill>
                          <a:latin typeface="+mn-ea"/>
                          <a:ea typeface="+mn-ea"/>
                        </a:rPr>
                        <a:t>/</a:t>
                      </a:r>
                      <a:r>
                        <a:rPr kumimoji="1" lang="ja-JP" altLang="en-US" sz="900" dirty="0">
                          <a:solidFill>
                            <a:srgbClr val="0D0D0D"/>
                          </a:solidFill>
                          <a:latin typeface="+mn-ea"/>
                          <a:ea typeface="+mn-ea"/>
                        </a:rPr>
                        <a:t>公開予定</a:t>
                      </a:r>
                      <a:endParaRPr kumimoji="1" lang="en-US" altLang="ja-JP" sz="900" dirty="0">
                        <a:solidFill>
                          <a:srgbClr val="0D0D0D"/>
                        </a:solidFill>
                        <a:latin typeface="+mn-ea"/>
                        <a:ea typeface="+mn-ea"/>
                      </a:endParaRPr>
                    </a:p>
                    <a:p>
                      <a:pPr marL="285750" indent="-285750">
                        <a:lnSpc>
                          <a:spcPct val="150000"/>
                        </a:lnSpc>
                        <a:buFont typeface="Arial" panose="020B0604020202020204" pitchFamily="34" charset="0"/>
                        <a:buChar char="•"/>
                      </a:pPr>
                      <a:endParaRPr kumimoji="1" lang="en-US" altLang="ja-JP" sz="900" dirty="0">
                        <a:solidFill>
                          <a:srgbClr val="0D0D0D"/>
                        </a:solidFill>
                        <a:latin typeface="+mn-ea"/>
                        <a:ea typeface="+mn-ea"/>
                      </a:endParaRPr>
                    </a:p>
                    <a:p>
                      <a:pPr>
                        <a:lnSpc>
                          <a:spcPct val="150000"/>
                        </a:lnSpc>
                      </a:pPr>
                      <a:r>
                        <a:rPr kumimoji="1" lang="en-US" altLang="ja-JP" sz="900" dirty="0">
                          <a:solidFill>
                            <a:srgbClr val="0D0D0D"/>
                          </a:solidFill>
                          <a:latin typeface="+mn-ea"/>
                          <a:ea typeface="+mn-ea"/>
                        </a:rPr>
                        <a:t>※</a:t>
                      </a:r>
                      <a:r>
                        <a:rPr lang="ja-JP" altLang="en-US" sz="900" b="0" i="0" dirty="0">
                          <a:solidFill>
                            <a:srgbClr val="0D0D0D"/>
                          </a:solidFill>
                          <a:effectLst/>
                          <a:latin typeface="+mn-ea"/>
                          <a:ea typeface="+mn-ea"/>
                        </a:rPr>
                        <a:t>広告管理ツールに広告を入稿する時点でリンク先サイトの</a:t>
                      </a:r>
                      <a:r>
                        <a:rPr lang="en-US" altLang="ja-JP" sz="900" b="0" i="0" dirty="0">
                          <a:solidFill>
                            <a:srgbClr val="0D0D0D"/>
                          </a:solidFill>
                          <a:effectLst/>
                          <a:latin typeface="+mn-ea"/>
                          <a:ea typeface="+mn-ea"/>
                        </a:rPr>
                        <a:t>URL</a:t>
                      </a:r>
                      <a:r>
                        <a:rPr lang="ja-JP" altLang="en-US" sz="900" b="0" i="0" dirty="0">
                          <a:solidFill>
                            <a:srgbClr val="0D0D0D"/>
                          </a:solidFill>
                          <a:effectLst/>
                          <a:latin typeface="+mn-ea"/>
                          <a:ea typeface="+mn-ea"/>
                        </a:rPr>
                        <a:t>が未公開または未完成の場合は、</a:t>
                      </a:r>
                      <a:endParaRPr lang="en-US" altLang="ja-JP" sz="900" b="0" i="0" dirty="0">
                        <a:solidFill>
                          <a:srgbClr val="0D0D0D"/>
                        </a:solidFill>
                        <a:effectLst/>
                        <a:latin typeface="+mn-ea"/>
                        <a:ea typeface="+mn-ea"/>
                      </a:endParaRPr>
                    </a:p>
                    <a:p>
                      <a:pPr>
                        <a:lnSpc>
                          <a:spcPct val="150000"/>
                        </a:lnSpc>
                      </a:pPr>
                      <a:r>
                        <a:rPr lang="ja-JP" altLang="en-US" sz="900" b="0" i="0" dirty="0">
                          <a:solidFill>
                            <a:srgbClr val="0D0D0D"/>
                          </a:solidFill>
                          <a:effectLst/>
                          <a:latin typeface="+mn-ea"/>
                          <a:ea typeface="+mn-ea"/>
                        </a:rPr>
                        <a:t>入稿前審査（＝公開前サイト審査）が必須です。</a:t>
                      </a:r>
                      <a:endParaRPr lang="en-US" altLang="ja-JP" sz="900" b="0" i="0" dirty="0">
                        <a:solidFill>
                          <a:srgbClr val="0D0D0D"/>
                        </a:solidFill>
                        <a:effectLst/>
                        <a:latin typeface="+mn-ea"/>
                        <a:ea typeface="+mn-ea"/>
                      </a:endParaRPr>
                    </a:p>
                    <a:p>
                      <a:pPr marL="0" marR="0" lvl="0" indent="0" algn="l" defTabSz="914423" rtl="0" eaLnBrk="1" fontAlgn="auto" latinLnBrk="0" hangingPunct="1">
                        <a:lnSpc>
                          <a:spcPct val="150000"/>
                        </a:lnSpc>
                        <a:spcBef>
                          <a:spcPts val="0"/>
                        </a:spcBef>
                        <a:spcAft>
                          <a:spcPts val="0"/>
                        </a:spcAft>
                        <a:buClrTx/>
                        <a:buSzTx/>
                        <a:buFontTx/>
                        <a:buNone/>
                        <a:tabLst/>
                        <a:defRPr/>
                      </a:pPr>
                      <a:r>
                        <a:rPr lang="ja-JP" altLang="en-US" sz="900" dirty="0">
                          <a:solidFill>
                            <a:srgbClr val="0D0D0D"/>
                          </a:solidFill>
                          <a:latin typeface="+mn-ea"/>
                          <a:ea typeface="+mn-ea"/>
                        </a:rPr>
                        <a:t>入稿時のリンク先の状態で「</a:t>
                      </a:r>
                      <a:r>
                        <a:rPr kumimoji="1" lang="ja-JP" altLang="en-US" sz="900" dirty="0">
                          <a:solidFill>
                            <a:srgbClr val="0D0D0D"/>
                          </a:solidFill>
                          <a:latin typeface="+mn-ea"/>
                          <a:ea typeface="+mn-ea"/>
                        </a:rPr>
                        <a:t>後日更新</a:t>
                      </a:r>
                      <a:r>
                        <a:rPr kumimoji="1" lang="en-US" altLang="ja-JP" sz="900" dirty="0">
                          <a:solidFill>
                            <a:srgbClr val="0D0D0D"/>
                          </a:solidFill>
                          <a:latin typeface="+mn-ea"/>
                          <a:ea typeface="+mn-ea"/>
                        </a:rPr>
                        <a:t>/</a:t>
                      </a:r>
                      <a:r>
                        <a:rPr kumimoji="1" lang="ja-JP" altLang="en-US" sz="900" dirty="0">
                          <a:solidFill>
                            <a:srgbClr val="0D0D0D"/>
                          </a:solidFill>
                          <a:latin typeface="+mn-ea"/>
                          <a:ea typeface="+mn-ea"/>
                        </a:rPr>
                        <a:t>公開予定</a:t>
                      </a:r>
                      <a:r>
                        <a:rPr lang="ja-JP" altLang="en-US" sz="900" dirty="0">
                          <a:solidFill>
                            <a:srgbClr val="0D0D0D"/>
                          </a:solidFill>
                          <a:latin typeface="+mn-ea"/>
                          <a:ea typeface="+mn-ea"/>
                        </a:rPr>
                        <a:t>」を選択し、必要項目を記入してください。</a:t>
                      </a:r>
                      <a:endParaRPr kumimoji="1" lang="ja-JP" altLang="en-US" sz="900" dirty="0">
                        <a:solidFill>
                          <a:srgbClr val="0D0D0D"/>
                        </a:solidFill>
                        <a:latin typeface="+mn-ea"/>
                        <a:ea typeface="+mn-ea"/>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12327422"/>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ja-JP" altLang="en-US" sz="900">
                          <a:solidFill>
                            <a:srgbClr val="0D0D0D"/>
                          </a:solidFill>
                          <a:latin typeface="+mn-ea"/>
                          <a:ea typeface="+mn-ea"/>
                        </a:rPr>
                        <a:t>リンク先更新日時</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kumimoji="1" lang="en-US" altLang="ja-JP" sz="900" dirty="0">
                          <a:solidFill>
                            <a:srgbClr val="0D0D0D"/>
                          </a:solidFill>
                          <a:latin typeface="+mn-ea"/>
                          <a:ea typeface="+mn-ea"/>
                        </a:rPr>
                        <a:t>※</a:t>
                      </a:r>
                      <a:r>
                        <a:rPr kumimoji="1" lang="ja-JP" altLang="en-US" sz="900" dirty="0">
                          <a:solidFill>
                            <a:srgbClr val="0D0D0D"/>
                          </a:solidFill>
                          <a:latin typeface="+mn-ea"/>
                          <a:ea typeface="+mn-ea"/>
                        </a:rPr>
                        <a:t>「入稿時のリンク先の状態」で「後日更新</a:t>
                      </a:r>
                      <a:r>
                        <a:rPr kumimoji="1" lang="en-US" altLang="ja-JP" sz="900" dirty="0">
                          <a:solidFill>
                            <a:srgbClr val="0D0D0D"/>
                          </a:solidFill>
                          <a:latin typeface="+mn-ea"/>
                          <a:ea typeface="+mn-ea"/>
                        </a:rPr>
                        <a:t>/</a:t>
                      </a:r>
                      <a:r>
                        <a:rPr kumimoji="1" lang="ja-JP" altLang="en-US" sz="900" dirty="0">
                          <a:solidFill>
                            <a:srgbClr val="0D0D0D"/>
                          </a:solidFill>
                          <a:latin typeface="+mn-ea"/>
                          <a:ea typeface="+mn-ea"/>
                        </a:rPr>
                        <a:t>公開予定」を選んだ場合に表示されます。</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640976697"/>
                  </a:ext>
                </a:extLst>
              </a:tr>
            </a:tbl>
          </a:graphicData>
        </a:graphic>
      </p:graphicFrame>
    </p:spTree>
    <p:extLst>
      <p:ext uri="{BB962C8B-B14F-4D97-AF65-F5344CB8AC3E}">
        <p14:creationId xmlns:p14="http://schemas.microsoft.com/office/powerpoint/2010/main" val="16748055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3CD11-8726-4003-034A-41A0F535FDBE}"/>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80B850C8-65DD-A33C-66A8-085315FE436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4F34CD45-46BA-10BD-9C5F-14DFA85DAB0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テキスト プレースホルダー 1">
            <a:extLst>
              <a:ext uri="{FF2B5EF4-FFF2-40B4-BE49-F238E27FC236}">
                <a16:creationId xmlns:a16="http://schemas.microsoft.com/office/drawing/2014/main" id="{B8960F26-DF4D-A83F-9258-D7347A13FAC6}"/>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lvl="0"/>
            <a:r>
              <a:rPr kumimoji="1" lang="ja-JP" altLang="en-US"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rPr>
              <a:t>入稿前審査依頼に</a:t>
            </a:r>
            <a:r>
              <a:rPr lang="ja-JP" altLang="en-US" dirty="0">
                <a:solidFill>
                  <a:srgbClr val="000048"/>
                </a:solidFill>
              </a:rPr>
              <a:t>ついて　②－</a:t>
            </a:r>
            <a:r>
              <a:rPr lang="en-US" altLang="ja-JP" dirty="0">
                <a:solidFill>
                  <a:srgbClr val="000048"/>
                </a:solidFill>
              </a:rPr>
              <a:t>2</a:t>
            </a:r>
            <a:endParaRPr kumimoji="1" lang="ja-JP" altLang="en-US"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endParaRPr>
          </a:p>
        </p:txBody>
      </p:sp>
      <p:sp>
        <p:nvSpPr>
          <p:cNvPr id="3" name="テキスト ボックス 2">
            <a:extLst>
              <a:ext uri="{FF2B5EF4-FFF2-40B4-BE49-F238E27FC236}">
                <a16:creationId xmlns:a16="http://schemas.microsoft.com/office/drawing/2014/main" id="{FEF178B5-7AFB-A027-3683-644889DF3EF4}"/>
              </a:ext>
            </a:extLst>
          </p:cNvPr>
          <p:cNvSpPr txBox="1"/>
          <p:nvPr/>
        </p:nvSpPr>
        <p:spPr>
          <a:xfrm>
            <a:off x="306000" y="851175"/>
            <a:ext cx="11186753" cy="661720"/>
          </a:xfrm>
          <a:prstGeom prst="rect">
            <a:avLst/>
          </a:prstGeom>
          <a:noFill/>
        </p:spPr>
        <p:txBody>
          <a:bodyPr wrap="square" rtlCol="0">
            <a:spAutoFit/>
          </a:bodyPr>
          <a:lstStyle/>
          <a:p>
            <a:pPr eaLnBrk="1" fontAlgn="auto" hangingPunct="1">
              <a:spcBef>
                <a:spcPts val="0"/>
              </a:spcBef>
              <a:spcAft>
                <a:spcPts val="0"/>
              </a:spcAft>
              <a:defRPr/>
            </a:pPr>
            <a:endParaRPr kumimoji="0" lang="en-US" altLang="ja-JP" sz="500" kern="0">
              <a:solidFill>
                <a:srgbClr val="333333"/>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ja-JP" altLang="en-US" sz="1400" kern="0">
                <a:solidFill>
                  <a:srgbClr val="333333"/>
                </a:solidFill>
                <a:latin typeface="メイリオ" panose="020B0604030504040204" pitchFamily="50" charset="-128"/>
                <a:ea typeface="メイリオ" panose="020B0604030504040204" pitchFamily="50" charset="-128"/>
              </a:rPr>
              <a:t>・</a:t>
            </a:r>
            <a:r>
              <a:rPr kumimoji="0" lang="ja-JP" altLang="en-US" sz="1200" kern="0">
                <a:solidFill>
                  <a:srgbClr val="1A72B0"/>
                </a:solidFill>
                <a:latin typeface="メイリオ" panose="020B0604030504040204" pitchFamily="50" charset="-128"/>
                <a:ea typeface="メイリオ" panose="020B0604030504040204" pitchFamily="50" charset="-128"/>
                <a:hlinkClick r:id="rId3"/>
              </a:rPr>
              <a:t>ディスプレイ広告（予約型） 入稿前審査依頼フォーム</a:t>
            </a:r>
            <a:r>
              <a:rPr kumimoji="0" lang="ja-JP" altLang="en-US" sz="1400" kern="0">
                <a:solidFill>
                  <a:srgbClr val="333333"/>
                </a:solidFill>
                <a:latin typeface="メイリオ" panose="020B0604030504040204" pitchFamily="50" charset="-128"/>
                <a:ea typeface="メイリオ" panose="020B0604030504040204" pitchFamily="50" charset="-128"/>
              </a:rPr>
              <a:t>：</a:t>
            </a:r>
            <a:r>
              <a:rPr kumimoji="0" lang="en-US" altLang="ja-JP" sz="1400" kern="0">
                <a:solidFill>
                  <a:srgbClr val="333333"/>
                </a:solidFill>
                <a:latin typeface="メイリオ" panose="020B0604030504040204" pitchFamily="50" charset="-128"/>
                <a:ea typeface="メイリオ" panose="020B0604030504040204" pitchFamily="50" charset="-128"/>
              </a:rPr>
              <a:t> </a:t>
            </a:r>
            <a:r>
              <a:rPr kumimoji="0" lang="en-US" altLang="ja-JP" sz="1200" kern="0">
                <a:solidFill>
                  <a:srgbClr val="333333"/>
                </a:solidFill>
                <a:latin typeface="メイリオ" panose="020B0604030504040204" pitchFamily="50" charset="-128"/>
                <a:ea typeface="メイリオ" panose="020B0604030504040204" pitchFamily="50" charset="-128"/>
                <a:hlinkClick r:id="rId3"/>
              </a:rPr>
              <a:t>https://form-business.yahoo.co.jp/claris/enqueteForm?inquiry_type=guaranteed_review</a:t>
            </a:r>
            <a:endParaRPr kumimoji="0" lang="en-US" altLang="ja-JP" sz="1600" kern="0">
              <a:solidFill>
                <a:srgbClr val="333333"/>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kumimoji="0" lang="ja-JP" altLang="en-US" kern="0">
              <a:solidFill>
                <a:srgbClr val="000000"/>
              </a:solidFill>
              <a:latin typeface="Calibri" panose="020F0502020204030204"/>
              <a:ea typeface="メイリオ" panose="020B0604030504040204" pitchFamily="50" charset="-128"/>
            </a:endParaRPr>
          </a:p>
        </p:txBody>
      </p:sp>
      <p:pic>
        <p:nvPicPr>
          <p:cNvPr id="4" name="図 3">
            <a:extLst>
              <a:ext uri="{FF2B5EF4-FFF2-40B4-BE49-F238E27FC236}">
                <a16:creationId xmlns:a16="http://schemas.microsoft.com/office/drawing/2014/main" id="{CD3797DC-0056-AE07-97E2-204E5A2A6F51}"/>
              </a:ext>
            </a:extLst>
          </p:cNvPr>
          <p:cNvPicPr>
            <a:picLocks noChangeAspect="1"/>
          </p:cNvPicPr>
          <p:nvPr/>
        </p:nvPicPr>
        <p:blipFill rotWithShape="1">
          <a:blip r:embed="rId4"/>
          <a:srcRect l="21921" t="42390" r="6646" b="30679"/>
          <a:stretch/>
        </p:blipFill>
        <p:spPr>
          <a:xfrm>
            <a:off x="93609" y="1690187"/>
            <a:ext cx="4744924" cy="2436184"/>
          </a:xfrm>
          <a:prstGeom prst="rect">
            <a:avLst/>
          </a:prstGeom>
        </p:spPr>
      </p:pic>
      <p:graphicFrame>
        <p:nvGraphicFramePr>
          <p:cNvPr id="5" name="表 8">
            <a:extLst>
              <a:ext uri="{FF2B5EF4-FFF2-40B4-BE49-F238E27FC236}">
                <a16:creationId xmlns:a16="http://schemas.microsoft.com/office/drawing/2014/main" id="{320074C0-C9C0-E0E2-3C3C-49EE2324125B}"/>
              </a:ext>
            </a:extLst>
          </p:cNvPr>
          <p:cNvGraphicFramePr>
            <a:graphicFrameLocks noGrp="1"/>
          </p:cNvGraphicFramePr>
          <p:nvPr>
            <p:extLst>
              <p:ext uri="{D42A27DB-BD31-4B8C-83A1-F6EECF244321}">
                <p14:modId xmlns:p14="http://schemas.microsoft.com/office/powerpoint/2010/main" val="3971937332"/>
              </p:ext>
            </p:extLst>
          </p:nvPr>
        </p:nvGraphicFramePr>
        <p:xfrm>
          <a:off x="4626141" y="1182034"/>
          <a:ext cx="7218303" cy="5492815"/>
        </p:xfrm>
        <a:graphic>
          <a:graphicData uri="http://schemas.openxmlformats.org/drawingml/2006/table">
            <a:tbl>
              <a:tblPr firstRow="1" bandRow="1"/>
              <a:tblGrid>
                <a:gridCol w="1473033">
                  <a:extLst>
                    <a:ext uri="{9D8B030D-6E8A-4147-A177-3AD203B41FA5}">
                      <a16:colId xmlns:a16="http://schemas.microsoft.com/office/drawing/2014/main" val="525440357"/>
                    </a:ext>
                  </a:extLst>
                </a:gridCol>
                <a:gridCol w="5745270">
                  <a:extLst>
                    <a:ext uri="{9D8B030D-6E8A-4147-A177-3AD203B41FA5}">
                      <a16:colId xmlns:a16="http://schemas.microsoft.com/office/drawing/2014/main" val="817764732"/>
                    </a:ext>
                  </a:extLst>
                </a:gridCol>
              </a:tblGrid>
              <a:tr h="531479">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200" dirty="0">
                          <a:latin typeface="メイリオ" panose="020B0604030504040204" pitchFamily="50" charset="-128"/>
                          <a:ea typeface="メイリオ" panose="020B0604030504040204" pitchFamily="50" charset="-128"/>
                        </a:rPr>
                        <a:t>項目</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200" dirty="0">
                          <a:latin typeface="メイリオ" panose="020B0604030504040204" pitchFamily="50" charset="-128"/>
                          <a:ea typeface="メイリオ" panose="020B0604030504040204" pitchFamily="50" charset="-128"/>
                        </a:rPr>
                        <a:t>備考</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774821521"/>
                  </a:ext>
                </a:extLst>
              </a:tr>
              <a:tr h="349200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900" kern="1200" dirty="0">
                          <a:solidFill>
                            <a:srgbClr val="0D0D0D"/>
                          </a:solidFill>
                          <a:latin typeface="+mn-ea"/>
                          <a:ea typeface="+mn-ea"/>
                          <a:cs typeface="+mn-cs"/>
                        </a:rPr>
                        <a:t>備考</a:t>
                      </a:r>
                    </a:p>
                  </a:txBody>
                  <a:tcP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900" kern="1200" dirty="0">
                          <a:solidFill>
                            <a:srgbClr val="0D0D0D"/>
                          </a:solidFill>
                          <a:latin typeface="+mn-ea"/>
                          <a:ea typeface="+mn-ea"/>
                          <a:cs typeface="+mn-cs"/>
                        </a:rPr>
                        <a:t>・広告主名</a:t>
                      </a:r>
                      <a:endParaRPr kumimoji="1" lang="en-US" altLang="ja-JP" sz="900" kern="1200" dirty="0">
                        <a:solidFill>
                          <a:srgbClr val="0D0D0D"/>
                        </a:solidFill>
                        <a:latin typeface="+mn-ea"/>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kern="1200" dirty="0">
                          <a:solidFill>
                            <a:srgbClr val="0D0D0D"/>
                          </a:solidFill>
                          <a:latin typeface="+mn-ea"/>
                          <a:ea typeface="+mn-ea"/>
                          <a:cs typeface="+mn-cs"/>
                        </a:rPr>
                        <a:t>・タイトル（見出し）</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kern="1200" dirty="0">
                          <a:solidFill>
                            <a:srgbClr val="0D0D0D"/>
                          </a:solidFill>
                          <a:latin typeface="+mn-ea"/>
                          <a:ea typeface="+mn-ea"/>
                          <a:cs typeface="+mn-cs"/>
                        </a:rPr>
                        <a:t>・画像（サムネイル画像）</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kern="1200" dirty="0">
                          <a:solidFill>
                            <a:srgbClr val="0D0D0D"/>
                          </a:solidFill>
                          <a:latin typeface="+mn-ea"/>
                          <a:ea typeface="+mn-ea"/>
                          <a:cs typeface="+mn-cs"/>
                        </a:rPr>
                        <a:t>　</a:t>
                      </a:r>
                      <a:r>
                        <a:rPr kumimoji="1" lang="en-US" altLang="ja-JP" sz="900" kern="1200" dirty="0">
                          <a:solidFill>
                            <a:srgbClr val="0D0D0D"/>
                          </a:solidFill>
                          <a:latin typeface="+mn-ea"/>
                          <a:ea typeface="+mn-ea"/>
                          <a:cs typeface="+mn-cs"/>
                        </a:rPr>
                        <a:t>※</a:t>
                      </a:r>
                      <a:r>
                        <a:rPr kumimoji="1" lang="ja-JP" altLang="en-US" sz="900" kern="1200" dirty="0">
                          <a:solidFill>
                            <a:srgbClr val="0D0D0D"/>
                          </a:solidFill>
                          <a:latin typeface="+mn-ea"/>
                          <a:ea typeface="+mn-ea"/>
                          <a:cs typeface="+mn-cs"/>
                        </a:rPr>
                        <a:t>タイトル（見出し）と画像のセットがわかるようにご連絡ください。</a:t>
                      </a:r>
                      <a:endParaRPr kumimoji="1" lang="en-US" altLang="ja-JP" sz="900" kern="1200" dirty="0">
                        <a:solidFill>
                          <a:srgbClr val="0D0D0D"/>
                        </a:solidFill>
                        <a:latin typeface="+mn-ea"/>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lang="ja-JP" altLang="en-US" sz="900" dirty="0">
                          <a:solidFill>
                            <a:srgbClr val="0D0D0D"/>
                          </a:solidFill>
                          <a:latin typeface="+mn-ea"/>
                          <a:ea typeface="+mn-ea"/>
                        </a:rPr>
                        <a:t>・主体者表記</a:t>
                      </a:r>
                      <a:endParaRPr lang="en-US" altLang="ja-JP" sz="900" dirty="0">
                        <a:solidFill>
                          <a:srgbClr val="0D0D0D"/>
                        </a:solidFill>
                        <a:latin typeface="+mn-ea"/>
                        <a:ea typeface="+mn-ea"/>
                      </a:endParaRPr>
                    </a:p>
                    <a:p>
                      <a:pPr defTabSz="914423"/>
                      <a:r>
                        <a:rPr kumimoji="1" lang="ja-JP" altLang="en-US" sz="900" b="0" i="0" dirty="0">
                          <a:solidFill>
                            <a:srgbClr val="0D0D0D"/>
                          </a:solidFill>
                          <a:latin typeface="+mn-ea"/>
                          <a:ea typeface="+mn-ea"/>
                        </a:rPr>
                        <a:t>・アカウント</a:t>
                      </a:r>
                      <a:r>
                        <a:rPr kumimoji="1" lang="en-US" altLang="ja-JP" sz="900" b="0" i="0" dirty="0">
                          <a:solidFill>
                            <a:srgbClr val="0D0D0D"/>
                          </a:solidFill>
                          <a:latin typeface="+mn-ea"/>
                          <a:ea typeface="+mn-ea"/>
                        </a:rPr>
                        <a:t>ID</a:t>
                      </a:r>
                    </a:p>
                    <a:p>
                      <a:pPr defTabSz="914423"/>
                      <a:r>
                        <a:rPr kumimoji="1" lang="ja-JP" altLang="en-US" sz="900" b="0" i="0" dirty="0">
                          <a:solidFill>
                            <a:srgbClr val="0D0D0D"/>
                          </a:solidFill>
                          <a:latin typeface="+mn-ea"/>
                          <a:ea typeface="+mn-ea"/>
                        </a:rPr>
                        <a:t>　</a:t>
                      </a:r>
                      <a:r>
                        <a:rPr kumimoji="1" lang="en-US" altLang="ja-JP" sz="900" b="0" i="0" dirty="0">
                          <a:solidFill>
                            <a:srgbClr val="0D0D0D"/>
                          </a:solidFill>
                          <a:latin typeface="+mn-ea"/>
                          <a:ea typeface="+mn-ea"/>
                        </a:rPr>
                        <a:t>※</a:t>
                      </a:r>
                      <a:r>
                        <a:rPr kumimoji="1" lang="ja-JP" altLang="en-US" sz="900" b="0" i="0" dirty="0">
                          <a:solidFill>
                            <a:srgbClr val="0D0D0D"/>
                          </a:solidFill>
                          <a:latin typeface="+mn-ea"/>
                          <a:ea typeface="+mn-ea"/>
                        </a:rPr>
                        <a:t>申請時にアカウントが未定の場合は、必ず</a:t>
                      </a:r>
                      <a:r>
                        <a:rPr kumimoji="1" lang="ja-JP" altLang="en-US" sz="900" b="0" i="0" dirty="0">
                          <a:solidFill>
                            <a:srgbClr val="002AFF"/>
                          </a:solidFill>
                          <a:latin typeface="+mn-ea"/>
                          <a:ea typeface="+mn-ea"/>
                        </a:rPr>
                        <a:t>広告管理ツール入稿前まで</a:t>
                      </a:r>
                      <a:r>
                        <a:rPr kumimoji="1" lang="ja-JP" altLang="en-US" sz="900" b="0" i="0" dirty="0">
                          <a:solidFill>
                            <a:srgbClr val="0D0D0D"/>
                          </a:solidFill>
                          <a:latin typeface="+mn-ea"/>
                          <a:ea typeface="+mn-ea"/>
                        </a:rPr>
                        <a:t>にご連絡ください。</a:t>
                      </a:r>
                      <a:endParaRPr kumimoji="1" lang="en-US" altLang="ja-JP" sz="900" b="0" i="0" dirty="0">
                        <a:solidFill>
                          <a:srgbClr val="0D0D0D"/>
                        </a:solidFill>
                        <a:latin typeface="+mn-ea"/>
                        <a:ea typeface="+mn-ea"/>
                      </a:endParaRPr>
                    </a:p>
                    <a:p>
                      <a:pPr defTabSz="914423"/>
                      <a:r>
                        <a:rPr lang="ja-JP" altLang="en-US" sz="900" dirty="0">
                          <a:solidFill>
                            <a:srgbClr val="0D0D0D"/>
                          </a:solidFill>
                          <a:latin typeface="+mn-ea"/>
                          <a:ea typeface="+mn-ea"/>
                        </a:rPr>
                        <a:t>・</a:t>
                      </a:r>
                      <a:r>
                        <a:rPr lang="en-US" altLang="ja-JP" sz="900" dirty="0">
                          <a:solidFill>
                            <a:srgbClr val="0D0D0D"/>
                          </a:solidFill>
                          <a:latin typeface="+mn-ea"/>
                          <a:ea typeface="+mn-ea"/>
                        </a:rPr>
                        <a:t>LINE</a:t>
                      </a:r>
                      <a:r>
                        <a:rPr lang="ja-JP" altLang="en-US" sz="900" dirty="0">
                          <a:solidFill>
                            <a:srgbClr val="0D0D0D"/>
                          </a:solidFill>
                          <a:latin typeface="+mn-ea"/>
                          <a:ea typeface="+mn-ea"/>
                        </a:rPr>
                        <a:t>ヤフー</a:t>
                      </a:r>
                      <a:r>
                        <a:rPr kumimoji="1" lang="ja-JP" altLang="en-US" sz="900" b="0" i="0" dirty="0">
                          <a:solidFill>
                            <a:srgbClr val="0D0D0D"/>
                          </a:solidFill>
                          <a:latin typeface="+mn-ea"/>
                          <a:ea typeface="+mn-ea"/>
                        </a:rPr>
                        <a:t>から提案したタイトル（見出し）が含まれているか</a:t>
                      </a:r>
                      <a:endParaRPr kumimoji="1" lang="en-US" altLang="ja-JP" sz="900" b="0" i="0" dirty="0">
                        <a:solidFill>
                          <a:srgbClr val="0D0D0D"/>
                        </a:solidFill>
                        <a:latin typeface="+mn-ea"/>
                        <a:ea typeface="+mn-ea"/>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1" i="0" kern="1200" dirty="0">
                          <a:solidFill>
                            <a:srgbClr val="002AFF"/>
                          </a:solidFill>
                          <a:latin typeface="+mn-ea"/>
                          <a:ea typeface="+mn-ea"/>
                          <a:cs typeface="+mn-cs"/>
                        </a:rPr>
                        <a:t>・配信先デバイス：</a:t>
                      </a:r>
                      <a:endParaRPr kumimoji="1" lang="en-US" altLang="ja-JP" sz="900" b="1" i="0" kern="1200" dirty="0">
                        <a:solidFill>
                          <a:srgbClr val="002AFF"/>
                        </a:solidFill>
                        <a:latin typeface="+mn-ea"/>
                        <a:ea typeface="+mn-ea"/>
                        <a:cs typeface="+mn-cs"/>
                      </a:endParaRPr>
                    </a:p>
                    <a:p>
                      <a:pPr marL="457200" marR="0" lvl="1" indent="0" algn="l" defTabSz="914423" rtl="0" eaLnBrk="1" fontAlgn="auto" latinLnBrk="0" hangingPunct="1">
                        <a:lnSpc>
                          <a:spcPct val="100000"/>
                        </a:lnSpc>
                        <a:spcBef>
                          <a:spcPts val="0"/>
                        </a:spcBef>
                        <a:spcAft>
                          <a:spcPts val="0"/>
                        </a:spcAft>
                        <a:buClrTx/>
                        <a:buSzTx/>
                        <a:buFontTx/>
                        <a:buNone/>
                        <a:tabLst/>
                        <a:defRPr/>
                      </a:pPr>
                      <a:r>
                        <a:rPr kumimoji="1" lang="ja-JP" altLang="en-US" sz="900" b="1" i="0" kern="1200" dirty="0">
                          <a:solidFill>
                            <a:srgbClr val="002AFF"/>
                          </a:solidFill>
                          <a:latin typeface="+mn-ea"/>
                          <a:ea typeface="+mn-ea"/>
                          <a:cs typeface="+mn-cs"/>
                        </a:rPr>
                        <a:t>    ・スマートフォン　　　</a:t>
                      </a:r>
                      <a:endParaRPr kumimoji="1" lang="en-US" altLang="ja-JP" sz="900" b="1" i="0" kern="1200" dirty="0">
                        <a:solidFill>
                          <a:srgbClr val="002AFF"/>
                        </a:solidFill>
                        <a:latin typeface="+mn-ea"/>
                        <a:ea typeface="+mn-ea"/>
                        <a:cs typeface="+mn-cs"/>
                      </a:endParaRPr>
                    </a:p>
                    <a:p>
                      <a:pPr marL="457200" marR="0" lvl="1" indent="176213" algn="l" defTabSz="914423" rtl="0" eaLnBrk="1" fontAlgn="auto" latinLnBrk="0" hangingPunct="1">
                        <a:lnSpc>
                          <a:spcPct val="100000"/>
                        </a:lnSpc>
                        <a:spcBef>
                          <a:spcPts val="0"/>
                        </a:spcBef>
                        <a:spcAft>
                          <a:spcPts val="0"/>
                        </a:spcAft>
                        <a:buClrTx/>
                        <a:buSzTx/>
                        <a:buFontTx/>
                        <a:buNone/>
                        <a:tabLst/>
                        <a:defRPr/>
                      </a:pPr>
                      <a:r>
                        <a:rPr kumimoji="1" lang="ja-JP" altLang="en-US" sz="900" b="1" i="0" kern="1200" dirty="0">
                          <a:solidFill>
                            <a:srgbClr val="002AFF"/>
                          </a:solidFill>
                          <a:latin typeface="+mn-ea"/>
                          <a:ea typeface="+mn-ea"/>
                          <a:cs typeface="+mn-cs"/>
                        </a:rPr>
                        <a:t>・マルチデバイス（スマートフォン</a:t>
                      </a:r>
                      <a:r>
                        <a:rPr kumimoji="1" lang="en-US" altLang="ja-JP" sz="900" b="1" i="0" kern="1200" dirty="0">
                          <a:solidFill>
                            <a:srgbClr val="002AFF"/>
                          </a:solidFill>
                          <a:latin typeface="+mn-ea"/>
                          <a:ea typeface="+mn-ea"/>
                          <a:cs typeface="+mn-cs"/>
                        </a:rPr>
                        <a:t>/PC</a:t>
                      </a:r>
                      <a:r>
                        <a:rPr kumimoji="1" lang="ja-JP" altLang="en-US" sz="900" b="1" i="0" kern="1200" dirty="0">
                          <a:solidFill>
                            <a:srgbClr val="002AFF"/>
                          </a:solidFill>
                          <a:latin typeface="+mn-ea"/>
                          <a:ea typeface="+mn-ea"/>
                          <a:cs typeface="+mn-cs"/>
                        </a:rPr>
                        <a:t>）、</a:t>
                      </a:r>
                      <a:endParaRPr kumimoji="1" lang="en-US" altLang="ja-JP" sz="900" b="1" i="0" kern="1200" dirty="0">
                        <a:solidFill>
                          <a:srgbClr val="002AFF"/>
                        </a:solidFill>
                        <a:latin typeface="+mn-ea"/>
                        <a:ea typeface="+mn-ea"/>
                        <a:cs typeface="+mn-cs"/>
                      </a:endParaRPr>
                    </a:p>
                    <a:p>
                      <a:pPr marL="457200" marR="0" lvl="1" indent="176213" algn="l" defTabSz="914423" rtl="0" eaLnBrk="1" fontAlgn="auto" latinLnBrk="0" hangingPunct="1">
                        <a:lnSpc>
                          <a:spcPct val="100000"/>
                        </a:lnSpc>
                        <a:spcBef>
                          <a:spcPts val="0"/>
                        </a:spcBef>
                        <a:spcAft>
                          <a:spcPts val="0"/>
                        </a:spcAft>
                        <a:buClrTx/>
                        <a:buSzTx/>
                        <a:buFontTx/>
                        <a:buNone/>
                        <a:tabLst/>
                        <a:defRPr/>
                      </a:pPr>
                      <a:r>
                        <a:rPr kumimoji="1" lang="ja-JP" altLang="en-US" sz="900" b="1" i="0" kern="1200" dirty="0">
                          <a:solidFill>
                            <a:srgbClr val="002AFF"/>
                          </a:solidFill>
                          <a:latin typeface="+mn-ea"/>
                          <a:ea typeface="+mn-ea"/>
                          <a:cs typeface="+mn-cs"/>
                        </a:rPr>
                        <a:t>・マルチデバイス（</a:t>
                      </a:r>
                      <a:r>
                        <a:rPr kumimoji="1" lang="en-US" altLang="ja-JP" sz="900" b="1" i="0" kern="1200" dirty="0">
                          <a:solidFill>
                            <a:srgbClr val="002AFF"/>
                          </a:solidFill>
                          <a:latin typeface="+mn-ea"/>
                          <a:ea typeface="+mn-ea"/>
                          <a:cs typeface="+mn-cs"/>
                        </a:rPr>
                        <a:t>PC</a:t>
                      </a:r>
                      <a:r>
                        <a:rPr kumimoji="1" lang="ja-JP" altLang="en-US" sz="900" b="1" i="0" kern="1200" dirty="0">
                          <a:solidFill>
                            <a:srgbClr val="002AFF"/>
                          </a:solidFill>
                          <a:latin typeface="+mn-ea"/>
                          <a:ea typeface="+mn-ea"/>
                          <a:cs typeface="+mn-cs"/>
                        </a:rPr>
                        <a:t>のみ）、</a:t>
                      </a:r>
                      <a:endParaRPr kumimoji="1" lang="en-US" altLang="ja-JP" sz="900" b="1" i="0" kern="1200" dirty="0">
                        <a:solidFill>
                          <a:srgbClr val="002AFF"/>
                        </a:solidFill>
                        <a:latin typeface="+mn-ea"/>
                        <a:ea typeface="+mn-ea"/>
                        <a:cs typeface="+mn-cs"/>
                      </a:endParaRPr>
                    </a:p>
                    <a:p>
                      <a:pPr marL="457200" marR="0" lvl="1" indent="176213" algn="l" defTabSz="914423" rtl="0" eaLnBrk="1" fontAlgn="auto" latinLnBrk="0" hangingPunct="1">
                        <a:lnSpc>
                          <a:spcPct val="100000"/>
                        </a:lnSpc>
                        <a:spcBef>
                          <a:spcPts val="0"/>
                        </a:spcBef>
                        <a:spcAft>
                          <a:spcPts val="0"/>
                        </a:spcAft>
                        <a:buClrTx/>
                        <a:buSzTx/>
                        <a:buFontTx/>
                        <a:buNone/>
                        <a:tabLst/>
                        <a:defRPr/>
                      </a:pPr>
                      <a:r>
                        <a:rPr kumimoji="1" lang="ja-JP" altLang="en-US" sz="900" b="1" i="0" kern="1200" dirty="0">
                          <a:solidFill>
                            <a:srgbClr val="002AFF"/>
                          </a:solidFill>
                          <a:latin typeface="+mn-ea"/>
                          <a:ea typeface="+mn-ea"/>
                          <a:cs typeface="+mn-cs"/>
                        </a:rPr>
                        <a:t>・マルチデバイス（スマートフォンのみ）、</a:t>
                      </a:r>
                      <a:endParaRPr kumimoji="1" lang="en-US" altLang="ja-JP" sz="900" b="1" i="0" kern="1200" dirty="0">
                        <a:solidFill>
                          <a:srgbClr val="002AFF"/>
                        </a:solidFill>
                        <a:latin typeface="+mn-ea"/>
                        <a:ea typeface="+mn-ea"/>
                        <a:cs typeface="+mn-cs"/>
                      </a:endParaRPr>
                    </a:p>
                    <a:p>
                      <a:pPr marL="457200" marR="0" lvl="1" indent="176213" algn="l" defTabSz="914423" rtl="0" eaLnBrk="1" fontAlgn="auto" latinLnBrk="0" hangingPunct="1">
                        <a:lnSpc>
                          <a:spcPct val="100000"/>
                        </a:lnSpc>
                        <a:spcBef>
                          <a:spcPts val="0"/>
                        </a:spcBef>
                        <a:spcAft>
                          <a:spcPts val="0"/>
                        </a:spcAft>
                        <a:buClrTx/>
                        <a:buSzTx/>
                        <a:buFontTx/>
                        <a:buNone/>
                        <a:tabLst/>
                        <a:defRPr/>
                      </a:pPr>
                      <a:r>
                        <a:rPr kumimoji="1" lang="ja-JP" altLang="en-US" sz="900" b="1" i="0" kern="1200" dirty="0">
                          <a:solidFill>
                            <a:srgbClr val="002AFF"/>
                          </a:solidFill>
                          <a:latin typeface="+mn-ea"/>
                          <a:ea typeface="+mn-ea"/>
                          <a:cs typeface="+mn-cs"/>
                        </a:rPr>
                        <a:t>・</a:t>
                      </a:r>
                      <a:r>
                        <a:rPr kumimoji="1" lang="en-US" altLang="ja-JP" sz="900" b="1" i="0" kern="1200" dirty="0">
                          <a:solidFill>
                            <a:srgbClr val="002AFF"/>
                          </a:solidFill>
                          <a:latin typeface="+mn-ea"/>
                          <a:ea typeface="+mn-ea"/>
                          <a:cs typeface="+mn-cs"/>
                        </a:rPr>
                        <a:t>PC</a:t>
                      </a:r>
                      <a:r>
                        <a:rPr kumimoji="1" lang="ja-JP" altLang="en-US" sz="900" b="1" i="0" kern="1200" dirty="0">
                          <a:solidFill>
                            <a:srgbClr val="002AFF"/>
                          </a:solidFill>
                          <a:latin typeface="+mn-ea"/>
                          <a:ea typeface="+mn-ea"/>
                          <a:cs typeface="+mn-cs"/>
                        </a:rPr>
                        <a:t>　　</a:t>
                      </a:r>
                      <a:endParaRPr kumimoji="1" lang="en-US" altLang="ja-JP" sz="900" b="1" i="0" kern="1200" dirty="0">
                        <a:solidFill>
                          <a:srgbClr val="002AFF"/>
                        </a:solidFill>
                        <a:latin typeface="+mn-ea"/>
                        <a:ea typeface="+mn-ea"/>
                        <a:cs typeface="+mn-cs"/>
                      </a:endParaRPr>
                    </a:p>
                    <a:p>
                      <a:pPr marL="90488"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1" i="0" kern="1200" dirty="0">
                          <a:solidFill>
                            <a:srgbClr val="002AFF"/>
                          </a:solidFill>
                          <a:latin typeface="+mn-ea"/>
                          <a:ea typeface="+mn-ea"/>
                          <a:cs typeface="+mn-cs"/>
                        </a:rPr>
                        <a:t>上記のうち、いずれかを記載（複数素材がある場合は、素材と配信先デバイスのセットがわかるように記載してください）</a:t>
                      </a:r>
                      <a:endParaRPr kumimoji="1" lang="en-US" altLang="ja-JP" sz="900" b="1" i="0" kern="1200" dirty="0">
                        <a:solidFill>
                          <a:srgbClr val="002AFF"/>
                        </a:solidFill>
                        <a:latin typeface="+mn-ea"/>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900" b="1" i="0" kern="1200" dirty="0">
                          <a:solidFill>
                            <a:srgbClr val="002AFF"/>
                          </a:solidFill>
                          <a:latin typeface="+mn-ea"/>
                          <a:ea typeface="+mn-ea"/>
                          <a:cs typeface="+mn-cs"/>
                        </a:rPr>
                        <a:t>※</a:t>
                      </a:r>
                      <a:r>
                        <a:rPr kumimoji="1" lang="ja-JP" altLang="en-US" sz="900" b="1" i="0" kern="1200" dirty="0">
                          <a:solidFill>
                            <a:srgbClr val="002AFF"/>
                          </a:solidFill>
                          <a:latin typeface="+mn-ea"/>
                          <a:ea typeface="+mn-ea"/>
                          <a:cs typeface="+mn-cs"/>
                        </a:rPr>
                        <a:t>審査結果に影響するため、配信先デバイスを必ず記載してください。</a:t>
                      </a:r>
                      <a:endParaRPr kumimoji="1" lang="en-US" altLang="ja-JP" sz="900" b="1" i="0" kern="1200" dirty="0">
                        <a:solidFill>
                          <a:srgbClr val="002AFF"/>
                        </a:solidFill>
                        <a:latin typeface="+mn-ea"/>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900" b="1" i="0" kern="1200" dirty="0">
                          <a:solidFill>
                            <a:srgbClr val="002AFF"/>
                          </a:solidFill>
                          <a:latin typeface="+mn-ea"/>
                          <a:ea typeface="+mn-ea"/>
                          <a:cs typeface="+mn-cs"/>
                        </a:rPr>
                        <a:t>※</a:t>
                      </a:r>
                      <a:r>
                        <a:rPr kumimoji="1" lang="ja-JP" altLang="en-US" sz="900" b="1" i="0" kern="1200" dirty="0">
                          <a:solidFill>
                            <a:srgbClr val="002AFF"/>
                          </a:solidFill>
                          <a:latin typeface="+mn-ea"/>
                          <a:ea typeface="+mn-ea"/>
                          <a:cs typeface="+mn-cs"/>
                        </a:rPr>
                        <a:t>「マルチデバイス（</a:t>
                      </a:r>
                      <a:r>
                        <a:rPr kumimoji="1" lang="en-US" altLang="ja-JP" sz="900" b="1" i="0" kern="1200" dirty="0">
                          <a:solidFill>
                            <a:srgbClr val="002AFF"/>
                          </a:solidFill>
                          <a:latin typeface="+mn-ea"/>
                          <a:ea typeface="+mn-ea"/>
                          <a:cs typeface="+mn-cs"/>
                        </a:rPr>
                        <a:t>PC</a:t>
                      </a:r>
                      <a:r>
                        <a:rPr kumimoji="1" lang="ja-JP" altLang="en-US" sz="900" b="1" i="0" kern="1200" dirty="0">
                          <a:solidFill>
                            <a:srgbClr val="002AFF"/>
                          </a:solidFill>
                          <a:latin typeface="+mn-ea"/>
                          <a:ea typeface="+mn-ea"/>
                          <a:cs typeface="+mn-cs"/>
                        </a:rPr>
                        <a:t>のみ）」、「マルチデバイス（スマートフォンのみ）」はクリエイティブプロファイルにて、配信先デバイスを指定する場合のみ利用します。</a:t>
                      </a:r>
                      <a:endParaRPr kumimoji="1" lang="en-US" altLang="ja-JP" sz="900" b="1" i="0" kern="1200" dirty="0">
                        <a:solidFill>
                          <a:srgbClr val="002AFF"/>
                        </a:solidFill>
                        <a:latin typeface="+mn-ea"/>
                        <a:ea typeface="+mn-ea"/>
                        <a:cs typeface="+mn-cs"/>
                      </a:endParaRP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985893962"/>
                  </a:ext>
                </a:extLst>
              </a:tr>
              <a:tr h="929336">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900">
                          <a:solidFill>
                            <a:srgbClr val="0D0D0D"/>
                          </a:solidFill>
                          <a:latin typeface="+mn-ea"/>
                          <a:ea typeface="+mn-ea"/>
                        </a:rPr>
                        <a:t>審査対象（添付ファイル）</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285750" indent="-285750">
                        <a:buFont typeface="Arial" panose="020B0604020202020204" pitchFamily="34" charset="0"/>
                        <a:buChar char="•"/>
                      </a:pPr>
                      <a:r>
                        <a:rPr kumimoji="1" lang="en-US" altLang="ja-JP" sz="900" dirty="0">
                          <a:solidFill>
                            <a:srgbClr val="0D0D0D"/>
                          </a:solidFill>
                          <a:latin typeface="+mn-ea"/>
                          <a:ea typeface="+mn-ea"/>
                        </a:rPr>
                        <a:t>zip</a:t>
                      </a:r>
                      <a:r>
                        <a:rPr kumimoji="1" lang="ja-JP" altLang="en-US" sz="900" dirty="0">
                          <a:solidFill>
                            <a:srgbClr val="0D0D0D"/>
                          </a:solidFill>
                          <a:latin typeface="+mn-ea"/>
                          <a:ea typeface="+mn-ea"/>
                        </a:rPr>
                        <a:t>ファイルにパスワードを設定しないでください。</a:t>
                      </a:r>
                    </a:p>
                    <a:p>
                      <a:pPr marL="285750" indent="-285750">
                        <a:buFont typeface="Arial" panose="020B0604020202020204" pitchFamily="34" charset="0"/>
                        <a:buChar char="•"/>
                      </a:pPr>
                      <a:r>
                        <a:rPr kumimoji="1" lang="ja-JP" altLang="en-US" sz="900" dirty="0">
                          <a:solidFill>
                            <a:srgbClr val="0D0D0D"/>
                          </a:solidFill>
                          <a:latin typeface="+mn-ea"/>
                          <a:ea typeface="+mn-ea"/>
                        </a:rPr>
                        <a:t>添付ファイルの容量が</a:t>
                      </a:r>
                      <a:r>
                        <a:rPr kumimoji="1" lang="en-US" altLang="ja-JP" sz="900" dirty="0">
                          <a:solidFill>
                            <a:srgbClr val="0D0D0D"/>
                          </a:solidFill>
                          <a:latin typeface="+mn-ea"/>
                          <a:ea typeface="+mn-ea"/>
                        </a:rPr>
                        <a:t>30MB</a:t>
                      </a:r>
                      <a:r>
                        <a:rPr kumimoji="1" lang="ja-JP" altLang="en-US" sz="900" dirty="0">
                          <a:solidFill>
                            <a:srgbClr val="0D0D0D"/>
                          </a:solidFill>
                          <a:latin typeface="+mn-ea"/>
                          <a:ea typeface="+mn-ea"/>
                        </a:rPr>
                        <a:t>を超える場合は、オンラインストレージにファイルをアップロードし、その</a:t>
                      </a:r>
                      <a:r>
                        <a:rPr kumimoji="1" lang="en-US" altLang="ja-JP" sz="900" dirty="0">
                          <a:solidFill>
                            <a:srgbClr val="0D0D0D"/>
                          </a:solidFill>
                          <a:latin typeface="+mn-ea"/>
                          <a:ea typeface="+mn-ea"/>
                        </a:rPr>
                        <a:t>URL</a:t>
                      </a:r>
                      <a:r>
                        <a:rPr kumimoji="1" lang="ja-JP" altLang="en-US" sz="900" dirty="0">
                          <a:solidFill>
                            <a:srgbClr val="0D0D0D"/>
                          </a:solidFill>
                          <a:latin typeface="+mn-ea"/>
                          <a:ea typeface="+mn-ea"/>
                        </a:rPr>
                        <a:t>を「備考」欄に記載してください。</a:t>
                      </a:r>
                    </a:p>
                    <a:p>
                      <a:pPr marL="285750" indent="-285750">
                        <a:buFont typeface="Arial" panose="020B0604020202020204" pitchFamily="34" charset="0"/>
                        <a:buChar char="•"/>
                      </a:pPr>
                      <a:r>
                        <a:rPr kumimoji="1" lang="ja-JP" altLang="en-US" sz="900" dirty="0">
                          <a:solidFill>
                            <a:srgbClr val="0D0D0D"/>
                          </a:solidFill>
                          <a:latin typeface="+mn-ea"/>
                          <a:ea typeface="+mn-ea"/>
                        </a:rPr>
                        <a:t>審査対象が複数ある場合には組み合わせが分かるように備考欄に記載してください。</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019795070"/>
                  </a:ext>
                </a:extLst>
              </a:tr>
              <a:tr h="54000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900">
                          <a:latin typeface="+mn-ea"/>
                          <a:ea typeface="+mn-ea"/>
                        </a:rPr>
                        <a:t>追加メールアドレス</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900" dirty="0">
                          <a:solidFill>
                            <a:srgbClr val="002AFF"/>
                          </a:solidFill>
                          <a:latin typeface="+mn-ea"/>
                          <a:ea typeface="+mn-ea"/>
                        </a:rPr>
                        <a:t>申請時、「追加連絡先」に以下アドレスを必ず追加してください。</a:t>
                      </a:r>
                      <a:endParaRPr kumimoji="1" lang="en-US" altLang="ja-JP" sz="900" dirty="0">
                        <a:solidFill>
                          <a:srgbClr val="002AFF"/>
                        </a:solidFill>
                        <a:latin typeface="+mn-ea"/>
                        <a:ea typeface="+mn-ea"/>
                      </a:endParaRPr>
                    </a:p>
                    <a:p>
                      <a:pPr marL="0" marR="0" lvl="0" indent="0" algn="l" defTabSz="91442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900" dirty="0">
                          <a:latin typeface="+mn-ea"/>
                          <a:ea typeface="+mn-ea"/>
                          <a:hlinkClick r:id="rId5"/>
                        </a:rPr>
                        <a:t>ml-toppage-pr-desk@lycorp.co.jp</a:t>
                      </a:r>
                      <a:endParaRPr kumimoji="1" lang="en-US" altLang="ja-JP" sz="900" kern="1200" dirty="0">
                        <a:solidFill>
                          <a:srgbClr val="0D0D0D"/>
                        </a:solidFill>
                        <a:latin typeface="+mn-ea"/>
                        <a:ea typeface="+mn-ea"/>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22798269"/>
                  </a:ext>
                </a:extLst>
              </a:tr>
            </a:tbl>
          </a:graphicData>
        </a:graphic>
      </p:graphicFrame>
      <p:sp>
        <p:nvSpPr>
          <p:cNvPr id="12" name="吹き出し: 角を丸めた四角形 11">
            <a:extLst>
              <a:ext uri="{FF2B5EF4-FFF2-40B4-BE49-F238E27FC236}">
                <a16:creationId xmlns:a16="http://schemas.microsoft.com/office/drawing/2014/main" id="{25ED407D-9A80-4DBD-3D8B-8FE96AFA0BC1}"/>
              </a:ext>
            </a:extLst>
          </p:cNvPr>
          <p:cNvSpPr/>
          <p:nvPr/>
        </p:nvSpPr>
        <p:spPr>
          <a:xfrm>
            <a:off x="6670476" y="4441977"/>
            <a:ext cx="5070061" cy="661721"/>
          </a:xfrm>
          <a:prstGeom prst="wedgeRoundRectCallout">
            <a:avLst>
              <a:gd name="adj1" fmla="val -38837"/>
              <a:gd name="adj2" fmla="val -64412"/>
              <a:gd name="adj3" fmla="val 16667"/>
            </a:avLst>
          </a:prstGeom>
          <a:solidFill>
            <a:srgbClr val="002AFF">
              <a:alpha val="10196"/>
            </a:srgbClr>
          </a:solidFill>
          <a:ln w="12700" cap="flat" cmpd="sng" algn="ctr">
            <a:noFill/>
            <a:prstDash val="solid"/>
            <a:miter lim="800000"/>
          </a:ln>
          <a:effectLst/>
        </p:spPr>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solidFill>
                  <a:srgbClr val="002AFF"/>
                </a:solidFill>
                <a:effectLst/>
                <a:uLnTx/>
                <a:uFillTx/>
                <a:latin typeface="Calibri" panose="020F0502020204030204"/>
                <a:ea typeface="メイリオ" panose="020B0604030504040204" pitchFamily="50" charset="-128"/>
                <a:cs typeface="+mn-cs"/>
              </a:rPr>
              <a:t>必ず、「配信先デバイス」を記載してください。審査結果に影響します。</a:t>
            </a:r>
            <a:endParaRPr kumimoji="0" lang="en-US" altLang="ja-JP" sz="1050" b="1" i="0" u="none" strike="noStrike" kern="0" cap="none" spc="0" normalizeH="0" baseline="0" noProof="0" dirty="0">
              <a:ln/>
              <a:solidFill>
                <a:srgbClr val="002AFF"/>
              </a:solidFill>
              <a:effectLst/>
              <a:uLnTx/>
              <a:uFillTx/>
              <a:latin typeface="Calibri" panose="020F0502020204030204"/>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solidFill>
                  <a:srgbClr val="002AFF"/>
                </a:solidFill>
                <a:effectLst/>
                <a:uLnTx/>
                <a:uFillTx/>
                <a:latin typeface="Calibri" panose="020F0502020204030204"/>
                <a:ea typeface="メイリオ" panose="020B0604030504040204" pitchFamily="50" charset="-128"/>
                <a:cs typeface="+mn-cs"/>
              </a:rPr>
              <a:t>記載がない場合、確認のためのやり取りが増え</a:t>
            </a:r>
            <a:endParaRPr kumimoji="0" lang="en-US" altLang="ja-JP" sz="1050" b="1" i="0" u="none" strike="noStrike" kern="0" cap="none" spc="0" normalizeH="0" baseline="0" noProof="0" dirty="0">
              <a:ln/>
              <a:solidFill>
                <a:srgbClr val="002AFF"/>
              </a:solidFill>
              <a:effectLst/>
              <a:uLnTx/>
              <a:uFillTx/>
              <a:latin typeface="Calibri" panose="020F0502020204030204"/>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solidFill>
                  <a:srgbClr val="002AFF"/>
                </a:solidFill>
                <a:effectLst/>
                <a:uLnTx/>
                <a:uFillTx/>
                <a:latin typeface="Calibri" panose="020F0502020204030204"/>
                <a:ea typeface="メイリオ" panose="020B0604030504040204" pitchFamily="50" charset="-128"/>
                <a:cs typeface="+mn-cs"/>
              </a:rPr>
              <a:t>審査の回答に時間を要します。</a:t>
            </a:r>
            <a:endParaRPr kumimoji="0" lang="ja-JP" altLang="en-US" sz="900" b="1" i="0" u="none" strike="noStrike" kern="0" cap="none" spc="0" normalizeH="0" baseline="0" noProof="0" dirty="0">
              <a:ln/>
              <a:solidFill>
                <a:srgbClr val="002AFF"/>
              </a:solidFill>
              <a:effectLst/>
              <a:uLnTx/>
              <a:uFillTx/>
              <a:latin typeface="Calibri" panose="020F0502020204030204"/>
              <a:ea typeface="メイリオ" panose="020B0604030504040204" pitchFamily="50" charset="-128"/>
              <a:cs typeface="+mn-cs"/>
            </a:endParaRPr>
          </a:p>
        </p:txBody>
      </p:sp>
      <p:pic>
        <p:nvPicPr>
          <p:cNvPr id="13" name="図 12">
            <a:extLst>
              <a:ext uri="{FF2B5EF4-FFF2-40B4-BE49-F238E27FC236}">
                <a16:creationId xmlns:a16="http://schemas.microsoft.com/office/drawing/2014/main" id="{BA56FE6F-F19C-8495-00A5-A9A3D8A69353}"/>
              </a:ext>
            </a:extLst>
          </p:cNvPr>
          <p:cNvPicPr>
            <a:picLocks noChangeAspect="1"/>
          </p:cNvPicPr>
          <p:nvPr/>
        </p:nvPicPr>
        <p:blipFill rotWithShape="1">
          <a:blip r:embed="rId4"/>
          <a:srcRect t="68409" r="32794" b="16204"/>
          <a:stretch/>
        </p:blipFill>
        <p:spPr>
          <a:xfrm>
            <a:off x="56609" y="4443308"/>
            <a:ext cx="4236066" cy="1320782"/>
          </a:xfrm>
          <a:prstGeom prst="rect">
            <a:avLst/>
          </a:prstGeom>
        </p:spPr>
      </p:pic>
      <p:pic>
        <p:nvPicPr>
          <p:cNvPr id="15" name="グラフィックス 14" descr="バッジ: チェックマーク 1 単色塗りつぶし">
            <a:extLst>
              <a:ext uri="{FF2B5EF4-FFF2-40B4-BE49-F238E27FC236}">
                <a16:creationId xmlns:a16="http://schemas.microsoft.com/office/drawing/2014/main" id="{DA0EF003-4E2C-0D63-9601-2D1FA5406F2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189030" y="4441977"/>
            <a:ext cx="469037" cy="469037"/>
          </a:xfrm>
          <a:prstGeom prst="rect">
            <a:avLst/>
          </a:prstGeom>
        </p:spPr>
      </p:pic>
    </p:spTree>
    <p:extLst>
      <p:ext uri="{BB962C8B-B14F-4D97-AF65-F5344CB8AC3E}">
        <p14:creationId xmlns:p14="http://schemas.microsoft.com/office/powerpoint/2010/main" val="22912169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DAD098-A4F3-DB19-6D42-F1076E51B767}"/>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B5E496BB-A365-C156-CFCD-74D8188244C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8589F8AE-F4D5-F84A-9E93-F3784109F12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テキスト プレースホルダー 1">
            <a:extLst>
              <a:ext uri="{FF2B5EF4-FFF2-40B4-BE49-F238E27FC236}">
                <a16:creationId xmlns:a16="http://schemas.microsoft.com/office/drawing/2014/main" id="{D2E5D089-4B21-1892-BB2C-131BA9EE6C93}"/>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rPr>
              <a:t>広告管理ツールへの入稿時の留意点</a:t>
            </a:r>
          </a:p>
        </p:txBody>
      </p:sp>
      <p:sp>
        <p:nvSpPr>
          <p:cNvPr id="11" name="テキスト ボックス 10">
            <a:extLst>
              <a:ext uri="{FF2B5EF4-FFF2-40B4-BE49-F238E27FC236}">
                <a16:creationId xmlns:a16="http://schemas.microsoft.com/office/drawing/2014/main" id="{BFE1A606-5D92-35A6-4246-7516C2363C44}"/>
              </a:ext>
            </a:extLst>
          </p:cNvPr>
          <p:cNvSpPr txBox="1"/>
          <p:nvPr/>
        </p:nvSpPr>
        <p:spPr>
          <a:xfrm>
            <a:off x="499420" y="1285811"/>
            <a:ext cx="11186754" cy="307777"/>
          </a:xfrm>
          <a:prstGeom prst="rect">
            <a:avLst/>
          </a:prstGeom>
          <a:noFill/>
        </p:spPr>
        <p:txBody>
          <a:bodyPr wrap="square">
            <a:spAutoFit/>
          </a:bodyPr>
          <a:lstStyle/>
          <a:p>
            <a:pPr eaLnBrk="1" fontAlgn="auto" hangingPunct="1">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■広告管理ツール入稿時に、入稿前審査にて発行された</a:t>
            </a:r>
            <a:r>
              <a:rPr lang="en-US" altLang="ja-JP" sz="1400" dirty="0">
                <a:solidFill>
                  <a:srgbClr val="0D0D0D"/>
                </a:solidFill>
                <a:latin typeface="メイリオ" panose="020B0604030504040204" pitchFamily="50" charset="-128"/>
                <a:ea typeface="メイリオ" panose="020B0604030504040204" pitchFamily="50" charset="-128"/>
              </a:rPr>
              <a:t>ID</a:t>
            </a:r>
            <a:r>
              <a:rPr lang="ja-JP" altLang="en-US" sz="1400" dirty="0">
                <a:solidFill>
                  <a:srgbClr val="0D0D0D"/>
                </a:solidFill>
                <a:latin typeface="メイリオ" panose="020B0604030504040204" pitchFamily="50" charset="-128"/>
                <a:ea typeface="メイリオ" panose="020B0604030504040204" pitchFamily="50" charset="-128"/>
              </a:rPr>
              <a:t>を「</a:t>
            </a:r>
            <a:r>
              <a:rPr lang="ja-JP" altLang="en-US" sz="1400" dirty="0">
                <a:solidFill>
                  <a:srgbClr val="002AFF"/>
                </a:solidFill>
                <a:latin typeface="メイリオ" panose="020B0604030504040204" pitchFamily="50" charset="-128"/>
                <a:ea typeface="メイリオ" panose="020B0604030504040204" pitchFamily="50" charset="-128"/>
              </a:rPr>
              <a:t>事前承認</a:t>
            </a:r>
            <a:r>
              <a:rPr lang="en-US" altLang="ja-JP" sz="1400" dirty="0">
                <a:solidFill>
                  <a:srgbClr val="002AFF"/>
                </a:solidFill>
                <a:latin typeface="メイリオ" panose="020B0604030504040204" pitchFamily="50" charset="-128"/>
                <a:ea typeface="メイリオ" panose="020B0604030504040204" pitchFamily="50" charset="-128"/>
              </a:rPr>
              <a:t>ID</a:t>
            </a:r>
            <a:r>
              <a:rPr lang="ja-JP" altLang="en-US" sz="1400" dirty="0">
                <a:solidFill>
                  <a:srgbClr val="0D0D0D"/>
                </a:solidFill>
                <a:latin typeface="メイリオ" panose="020B0604030504040204" pitchFamily="50" charset="-128"/>
                <a:ea typeface="メイリオ" panose="020B0604030504040204" pitchFamily="50" charset="-128"/>
              </a:rPr>
              <a:t>」欄に入力していただく必要があります。</a:t>
            </a:r>
          </a:p>
        </p:txBody>
      </p:sp>
      <p:sp>
        <p:nvSpPr>
          <p:cNvPr id="12" name="テキスト ボックス 11">
            <a:extLst>
              <a:ext uri="{FF2B5EF4-FFF2-40B4-BE49-F238E27FC236}">
                <a16:creationId xmlns:a16="http://schemas.microsoft.com/office/drawing/2014/main" id="{F966CBC6-EBB8-3607-96F3-CCA76FC37135}"/>
              </a:ext>
            </a:extLst>
          </p:cNvPr>
          <p:cNvSpPr txBox="1"/>
          <p:nvPr/>
        </p:nvSpPr>
        <p:spPr>
          <a:xfrm>
            <a:off x="497641" y="1557717"/>
            <a:ext cx="4483969" cy="523220"/>
          </a:xfrm>
          <a:prstGeom prst="rect">
            <a:avLst/>
          </a:prstGeom>
          <a:noFill/>
        </p:spPr>
        <p:txBody>
          <a:bodyPr wrap="square">
            <a:spAutoFit/>
          </a:bodyPr>
          <a:lstStyle/>
          <a:p>
            <a:pPr eaLnBrk="1" fontAlgn="auto" hangingPunct="1">
              <a:spcBef>
                <a:spcPts val="0"/>
              </a:spcBef>
              <a:spcAft>
                <a:spcPts val="0"/>
              </a:spcAft>
              <a:defRPr/>
            </a:pPr>
            <a:r>
              <a:rPr lang="ja-JP" altLang="en-US" sz="1400">
                <a:solidFill>
                  <a:srgbClr val="0D0D0D"/>
                </a:solidFill>
                <a:latin typeface="メイリオ" panose="020B0604030504040204" pitchFamily="50" charset="-128"/>
                <a:ea typeface="メイリオ" panose="020B0604030504040204" pitchFamily="50" charset="-128"/>
              </a:rPr>
              <a:t>■</a:t>
            </a:r>
            <a:r>
              <a:rPr lang="ja-JP" altLang="en-US" sz="1400" b="1">
                <a:solidFill>
                  <a:srgbClr val="0D0D0D"/>
                </a:solidFill>
                <a:latin typeface="メイリオ" panose="020B0604030504040204" pitchFamily="50" charset="-128"/>
                <a:ea typeface="メイリオ" panose="020B0604030504040204" pitchFamily="50" charset="-128"/>
              </a:rPr>
              <a:t>広告管理ツール入稿時の留意点　</a:t>
            </a:r>
            <a:endParaRPr lang="en-US" altLang="ja-JP" sz="1400" b="1">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1400">
                <a:solidFill>
                  <a:srgbClr val="0D0D0D"/>
                </a:solidFill>
                <a:latin typeface="メイリオ" panose="020B0604030504040204" pitchFamily="50" charset="-128"/>
                <a:ea typeface="メイリオ" panose="020B0604030504040204" pitchFamily="50" charset="-128"/>
              </a:rPr>
              <a:t>　・広告設定について（一部抜粋）</a:t>
            </a:r>
            <a:endParaRPr lang="en-US" altLang="ja-JP" sz="1400">
              <a:solidFill>
                <a:srgbClr val="0D0D0D"/>
              </a:solidFill>
              <a:latin typeface="メイリオ" panose="020B0604030504040204" pitchFamily="50" charset="-128"/>
              <a:ea typeface="メイリオ" panose="020B0604030504040204" pitchFamily="50" charset="-128"/>
            </a:endParaRPr>
          </a:p>
        </p:txBody>
      </p:sp>
      <p:graphicFrame>
        <p:nvGraphicFramePr>
          <p:cNvPr id="13" name="表 12">
            <a:extLst>
              <a:ext uri="{FF2B5EF4-FFF2-40B4-BE49-F238E27FC236}">
                <a16:creationId xmlns:a16="http://schemas.microsoft.com/office/drawing/2014/main" id="{1BD09D8D-92B6-99E6-05F6-8306B835C93D}"/>
              </a:ext>
            </a:extLst>
          </p:cNvPr>
          <p:cNvGraphicFramePr>
            <a:graphicFrameLocks noGrp="1"/>
          </p:cNvGraphicFramePr>
          <p:nvPr>
            <p:extLst>
              <p:ext uri="{D42A27DB-BD31-4B8C-83A1-F6EECF244321}">
                <p14:modId xmlns:p14="http://schemas.microsoft.com/office/powerpoint/2010/main" val="295587486"/>
              </p:ext>
            </p:extLst>
          </p:nvPr>
        </p:nvGraphicFramePr>
        <p:xfrm>
          <a:off x="497838" y="2167469"/>
          <a:ext cx="11186754" cy="4246229"/>
        </p:xfrm>
        <a:graphic>
          <a:graphicData uri="http://schemas.openxmlformats.org/drawingml/2006/table">
            <a:tbl>
              <a:tblPr firstCol="1" bandRow="1"/>
              <a:tblGrid>
                <a:gridCol w="2667882">
                  <a:extLst>
                    <a:ext uri="{9D8B030D-6E8A-4147-A177-3AD203B41FA5}">
                      <a16:colId xmlns:a16="http://schemas.microsoft.com/office/drawing/2014/main" val="135909385"/>
                    </a:ext>
                  </a:extLst>
                </a:gridCol>
                <a:gridCol w="8518872">
                  <a:extLst>
                    <a:ext uri="{9D8B030D-6E8A-4147-A177-3AD203B41FA5}">
                      <a16:colId xmlns:a16="http://schemas.microsoft.com/office/drawing/2014/main" val="2591893762"/>
                    </a:ext>
                  </a:extLst>
                </a:gridCol>
              </a:tblGrid>
              <a:tr h="5206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100" b="1" kern="1200" dirty="0">
                          <a:solidFill>
                            <a:schemeClr val="bg1"/>
                          </a:solidFill>
                          <a:latin typeface="メイリオ" panose="020B0604030504040204" pitchFamily="50" charset="-128"/>
                          <a:ea typeface="メイリオ" panose="020B0604030504040204" pitchFamily="50"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100" b="1" kern="1200" dirty="0">
                          <a:solidFill>
                            <a:schemeClr val="bg1"/>
                          </a:solidFill>
                          <a:latin typeface="メイリオ" panose="020B0604030504040204" pitchFamily="50" charset="-128"/>
                          <a:ea typeface="メイリオ" panose="020B0604030504040204" pitchFamily="50"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4608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100" b="0" i="0" kern="1200" dirty="0">
                          <a:solidFill>
                            <a:schemeClr val="bg1"/>
                          </a:solidFill>
                          <a:latin typeface="メイリオ" panose="020B0604030504040204" pitchFamily="50" charset="-128"/>
                          <a:ea typeface="メイリオ" panose="020B0604030504040204" pitchFamily="50" charset="-128"/>
                          <a:cs typeface="+mn-cs"/>
                        </a:rPr>
                        <a:t>広告</a:t>
                      </a:r>
                      <a:endParaRPr kumimoji="1" lang="ja-JP" altLang="en-US" sz="1100" b="0" i="0" kern="1200" noProof="0" dirty="0">
                        <a:solidFill>
                          <a:schemeClr val="bg1"/>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「予約型専用広告を追加」を選択</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86591261"/>
                  </a:ext>
                </a:extLst>
              </a:tr>
              <a:tr h="460844">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1100" b="0" i="0" kern="1200" dirty="0">
                          <a:solidFill>
                            <a:schemeClr val="bg1"/>
                          </a:solidFill>
                          <a:latin typeface="メイリオ" panose="020B0604030504040204" pitchFamily="50" charset="-128"/>
                          <a:ea typeface="メイリオ" panose="020B0604030504040204" pitchFamily="50" charset="-128"/>
                          <a:cs typeface="+mn-cs"/>
                        </a:rPr>
                        <a:t>メインメディアの形式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100" b="0" kern="1200" noProof="0" dirty="0">
                          <a:solidFill>
                            <a:srgbClr val="0D0D0D"/>
                          </a:solidFill>
                          <a:latin typeface="メイリオ" panose="020B0604030504040204" pitchFamily="50" charset="-128"/>
                          <a:ea typeface="メイリオ" panose="020B0604030504040204" pitchFamily="50" charset="-128"/>
                          <a:cs typeface="+mn-cs"/>
                        </a:rPr>
                        <a:t>「画像」</a:t>
                      </a:r>
                      <a:r>
                        <a:rPr kumimoji="1" lang="ja-JP" altLang="en-US" sz="11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を選択　</a:t>
                      </a:r>
                      <a:r>
                        <a:rPr kumimoji="1" lang="en-US" altLang="ja-JP" sz="11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1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「動画」は選択できません。</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023001256"/>
                  </a:ext>
                </a:extLst>
              </a:tr>
              <a:tr h="7587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100" b="0"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タイトル</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lang="ja-JP" altLang="en-US" sz="1100" dirty="0">
                          <a:solidFill>
                            <a:srgbClr val="0D0D0D"/>
                          </a:solidFill>
                          <a:latin typeface="メイリオ" panose="020B0604030504040204" pitchFamily="50" charset="-128"/>
                          <a:ea typeface="メイリオ" panose="020B0604030504040204" pitchFamily="50" charset="-128"/>
                        </a:rPr>
                        <a:t>見出し文言を入力してださい。</a:t>
                      </a:r>
                      <a:endParaRPr lang="en-US" altLang="ja-JP" sz="1100" dirty="0">
                        <a:solidFill>
                          <a:srgbClr val="0D0D0D"/>
                        </a:solidFill>
                        <a:latin typeface="メイリオ" panose="020B0604030504040204" pitchFamily="50" charset="-128"/>
                        <a:ea typeface="メイリオ" panose="020B0604030504040204" pitchFamily="50" charset="-128"/>
                      </a:endParaRPr>
                    </a:p>
                    <a:p>
                      <a:pPr algn="l">
                        <a:lnSpc>
                          <a:spcPct val="110000"/>
                        </a:lnSpc>
                      </a:pP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11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制限を超えた文字数や使用不可記号が登録できないように広告管理ツールで制御します。</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931917948"/>
                  </a:ext>
                </a:extLst>
              </a:tr>
              <a:tr h="155242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100" b="0" i="0" kern="1200" dirty="0">
                          <a:solidFill>
                            <a:schemeClr val="bg1"/>
                          </a:solidFill>
                          <a:latin typeface="メイリオ" panose="020B0604030504040204" pitchFamily="50" charset="-128"/>
                          <a:ea typeface="メイリオ" panose="020B0604030504040204" pitchFamily="50" charset="-128"/>
                          <a:cs typeface="+mn-cs"/>
                        </a:rPr>
                        <a:t>主体者表記</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半角全角問わず</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20</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文字以内となります。詳細は</a:t>
                      </a:r>
                      <a:r>
                        <a:rPr kumimoji="1" lang="ja-JP" altLang="en-US" sz="1100" b="0" kern="1200" dirty="0">
                          <a:solidFill>
                            <a:srgbClr val="0D0D0D"/>
                          </a:solidFill>
                          <a:latin typeface="メイリオ" panose="020B0604030504040204" pitchFamily="50" charset="-128"/>
                          <a:ea typeface="+mn-ea"/>
                          <a:cs typeface="+mn-cs"/>
                        </a:rPr>
                        <a:t>「入稿規定　</a:t>
                      </a:r>
                      <a:r>
                        <a:rPr kumimoji="1" lang="ja-JP" altLang="en-US" sz="1100" b="0" kern="1200">
                          <a:solidFill>
                            <a:srgbClr val="0D0D0D"/>
                          </a:solidFill>
                          <a:latin typeface="メイリオ" panose="020B0604030504040204" pitchFamily="50" charset="-128"/>
                          <a:ea typeface="+mn-ea"/>
                          <a:cs typeface="+mn-cs"/>
                        </a:rPr>
                        <a:t>留意点」のページ</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を</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ご確認ください。</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0" indent="0" algn="l">
                        <a:buFont typeface="Arial" panose="020B0604020202020204" pitchFamily="34" charset="0"/>
                        <a:buNone/>
                      </a:pP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171450" indent="-171450" algn="l">
                        <a:buFont typeface="Arial" panose="020B0604020202020204" pitchFamily="34" charset="0"/>
                        <a:buChar char="•"/>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クリエイティブの表現領域が狭く、ユーザーに訴求内容が伝わりづらくなるため、主体者の名称（</a:t>
                      </a:r>
                      <a:r>
                        <a:rPr kumimoji="1" lang="ja-JP" altLang="ja-JP" sz="1100" b="0" kern="1200" dirty="0">
                          <a:solidFill>
                            <a:srgbClr val="0D0D0D"/>
                          </a:solidFill>
                          <a:latin typeface="メイリオ" panose="020B0604030504040204" pitchFamily="50" charset="-128"/>
                          <a:ea typeface="メイリオ" panose="020B0604030504040204" pitchFamily="50" charset="-128"/>
                          <a:cs typeface="+mn-cs"/>
                        </a:rPr>
                        <a:t>会社名、ブランド名、商品名、サービス名</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）を複数記載することを推奨いたします。</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algn="l"/>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 </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　ただし、以下を遵守してください。</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628662" lvl="1" indent="-171450" algn="l">
                        <a:buFont typeface="Wingdings" panose="05000000000000000000" pitchFamily="2" charset="2"/>
                        <a:buChar char="ü"/>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」（半角スラッシュ）で区切ること</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628662" lvl="1" indent="-171450" algn="l">
                        <a:buFont typeface="Wingdings" panose="05000000000000000000" pitchFamily="2" charset="2"/>
                        <a:buChar char="ü"/>
                      </a:pPr>
                      <a:r>
                        <a:rPr kumimoji="1" lang="ja-JP" altLang="ja-JP" sz="1100" b="0" kern="1200" dirty="0">
                          <a:solidFill>
                            <a:srgbClr val="0D0D0D"/>
                          </a:solidFill>
                          <a:latin typeface="メイリオ" panose="020B0604030504040204" pitchFamily="50" charset="-128"/>
                          <a:ea typeface="メイリオ" panose="020B0604030504040204" pitchFamily="50" charset="-128"/>
                          <a:cs typeface="+mn-cs"/>
                        </a:rPr>
                        <a:t>会社名、ブランド名、商品名、サービス名の</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内、</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2</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種類を使用すること</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628662" lvl="1" indent="-171450" algn="l">
                        <a:buFont typeface="Wingdings" panose="05000000000000000000" pitchFamily="2" charset="2"/>
                        <a:buChar char="ü"/>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主体者の名称</a:t>
                      </a:r>
                      <a:r>
                        <a:rPr kumimoji="1" lang="ja-JP" altLang="ja-JP" sz="1100" b="0" kern="1200" dirty="0">
                          <a:solidFill>
                            <a:srgbClr val="0D0D0D"/>
                          </a:solidFill>
                          <a:latin typeface="メイリオ" panose="020B0604030504040204" pitchFamily="50" charset="-128"/>
                          <a:ea typeface="メイリオ" panose="020B0604030504040204" pitchFamily="50" charset="-128"/>
                          <a:cs typeface="+mn-cs"/>
                        </a:rPr>
                        <a:t>以外のものを</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記載しないこと</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063115345"/>
                  </a:ext>
                </a:extLst>
              </a:tr>
              <a:tr h="460844">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1100" b="0" i="0" kern="1200" dirty="0">
                          <a:solidFill>
                            <a:schemeClr val="bg1"/>
                          </a:solidFill>
                          <a:latin typeface="メイリオ" panose="020B0604030504040204" pitchFamily="50" charset="-128"/>
                          <a:ea typeface="メイリオ" panose="020B0604030504040204" pitchFamily="50" charset="-128"/>
                          <a:cs typeface="+mn-cs"/>
                        </a:rPr>
                        <a:t>事前承認</a:t>
                      </a:r>
                      <a:r>
                        <a:rPr kumimoji="1" lang="en-US" altLang="ja-JP" sz="1100" b="0" i="0" kern="1200" dirty="0">
                          <a:solidFill>
                            <a:schemeClr val="bg1"/>
                          </a:solidFill>
                          <a:latin typeface="メイリオ" panose="020B0604030504040204" pitchFamily="50" charset="-128"/>
                          <a:ea typeface="メイリオ" panose="020B0604030504040204" pitchFamily="50" charset="-128"/>
                          <a:cs typeface="+mn-cs"/>
                        </a:rPr>
                        <a:t>ID</a:t>
                      </a:r>
                      <a:endParaRPr kumimoji="1" lang="ja-JP" altLang="en-US" sz="1100" b="0" i="0" kern="1200" dirty="0">
                        <a:solidFill>
                          <a:schemeClr val="bg1"/>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入稿前審査で発行された</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ID</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を入力してください。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574707792"/>
                  </a:ext>
                </a:extLst>
              </a:tr>
            </a:tbl>
          </a:graphicData>
        </a:graphic>
      </p:graphicFrame>
    </p:spTree>
    <p:extLst>
      <p:ext uri="{BB962C8B-B14F-4D97-AF65-F5344CB8AC3E}">
        <p14:creationId xmlns:p14="http://schemas.microsoft.com/office/powerpoint/2010/main" val="38826453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FCCB3E-5CCD-7F13-403F-BBC8FAE2CAC6}"/>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5A81BE82-9F3D-11ED-E14D-1DE466CF1D25}"/>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78F71D00-4523-642B-15FA-90C003C7D55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テキスト プレースホルダー 1">
            <a:extLst>
              <a:ext uri="{FF2B5EF4-FFF2-40B4-BE49-F238E27FC236}">
                <a16:creationId xmlns:a16="http://schemas.microsoft.com/office/drawing/2014/main" id="{A6F79D89-27C8-3E0C-F8D7-3156C42C6B66}"/>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b="1" i="0" u="none" strike="noStrike" kern="1200" cap="none" spc="0" normalizeH="0" baseline="0" noProof="0" dirty="0">
                <a:ln>
                  <a:noFill/>
                </a:ln>
                <a:solidFill>
                  <a:srgbClr val="000048"/>
                </a:solidFill>
                <a:effectLst/>
                <a:uLnTx/>
                <a:uFillTx/>
                <a:latin typeface="Meiryo" panose="020B0604030504040204" pitchFamily="34" charset="-128"/>
                <a:ea typeface="Meiryo" panose="020B0604030504040204" pitchFamily="34" charset="-128"/>
                <a:cs typeface="+mn-cs"/>
              </a:rPr>
              <a:t>判断に迷う場合</a:t>
            </a:r>
          </a:p>
        </p:txBody>
      </p:sp>
      <p:graphicFrame>
        <p:nvGraphicFramePr>
          <p:cNvPr id="9" name="表 4">
            <a:extLst>
              <a:ext uri="{FF2B5EF4-FFF2-40B4-BE49-F238E27FC236}">
                <a16:creationId xmlns:a16="http://schemas.microsoft.com/office/drawing/2014/main" id="{8DAA8030-3289-8C34-7868-DFC85F5D00E6}"/>
              </a:ext>
            </a:extLst>
          </p:cNvPr>
          <p:cNvGraphicFramePr>
            <a:graphicFrameLocks noGrp="1"/>
          </p:cNvGraphicFramePr>
          <p:nvPr>
            <p:extLst>
              <p:ext uri="{D42A27DB-BD31-4B8C-83A1-F6EECF244321}">
                <p14:modId xmlns:p14="http://schemas.microsoft.com/office/powerpoint/2010/main" val="3024611071"/>
              </p:ext>
            </p:extLst>
          </p:nvPr>
        </p:nvGraphicFramePr>
        <p:xfrm>
          <a:off x="479425" y="1098084"/>
          <a:ext cx="11233151" cy="5113337"/>
        </p:xfrm>
        <a:graphic>
          <a:graphicData uri="http://schemas.openxmlformats.org/drawingml/2006/table">
            <a:tbl>
              <a:tblPr firstRow="1" bandRow="1"/>
              <a:tblGrid>
                <a:gridCol w="1016235">
                  <a:extLst>
                    <a:ext uri="{9D8B030D-6E8A-4147-A177-3AD203B41FA5}">
                      <a16:colId xmlns:a16="http://schemas.microsoft.com/office/drawing/2014/main" val="1088105503"/>
                    </a:ext>
                  </a:extLst>
                </a:gridCol>
                <a:gridCol w="3239450">
                  <a:extLst>
                    <a:ext uri="{9D8B030D-6E8A-4147-A177-3AD203B41FA5}">
                      <a16:colId xmlns:a16="http://schemas.microsoft.com/office/drawing/2014/main" val="1823859173"/>
                    </a:ext>
                  </a:extLst>
                </a:gridCol>
                <a:gridCol w="1450537">
                  <a:extLst>
                    <a:ext uri="{9D8B030D-6E8A-4147-A177-3AD203B41FA5}">
                      <a16:colId xmlns:a16="http://schemas.microsoft.com/office/drawing/2014/main" val="1924063142"/>
                    </a:ext>
                  </a:extLst>
                </a:gridCol>
                <a:gridCol w="5526929">
                  <a:extLst>
                    <a:ext uri="{9D8B030D-6E8A-4147-A177-3AD203B41FA5}">
                      <a16:colId xmlns:a16="http://schemas.microsoft.com/office/drawing/2014/main" val="3303207004"/>
                    </a:ext>
                  </a:extLst>
                </a:gridCol>
              </a:tblGrid>
              <a:tr h="654774">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dirty="0">
                          <a:latin typeface="メイリオ" panose="020B0604030504040204" pitchFamily="50" charset="-128"/>
                          <a:ea typeface="メイリオ" panose="020B0604030504040204" pitchFamily="50" charset="-128"/>
                        </a:rPr>
                        <a:t>項目</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dirty="0">
                          <a:latin typeface="メイリオ" panose="020B0604030504040204" pitchFamily="50" charset="-128"/>
                          <a:ea typeface="メイリオ" panose="020B0604030504040204" pitchFamily="50" charset="-128"/>
                        </a:rPr>
                        <a:t>対応方法</a:t>
                      </a:r>
                    </a:p>
                    <a:p>
                      <a:endParaRPr kumimoji="1" lang="ja-JP" altLang="en-US" dirty="0">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dirty="0">
                          <a:latin typeface="メイリオ" panose="020B0604030504040204" pitchFamily="50" charset="-128"/>
                          <a:ea typeface="メイリオ" panose="020B0604030504040204" pitchFamily="50" charset="-128"/>
                        </a:rPr>
                        <a:t>対応者</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dirty="0">
                          <a:latin typeface="メイリオ" panose="020B0604030504040204" pitchFamily="50" charset="-128"/>
                          <a:ea typeface="メイリオ" panose="020B0604030504040204" pitchFamily="50" charset="-128"/>
                        </a:rPr>
                        <a:t>リンク先</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516604836"/>
                  </a:ext>
                </a:extLst>
              </a:tr>
              <a:tr h="179015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kern="1200" dirty="0">
                          <a:solidFill>
                            <a:srgbClr val="0D0D0D"/>
                          </a:solidFill>
                          <a:latin typeface="メイリオ" panose="020B0604030504040204" pitchFamily="50" charset="-128"/>
                          <a:ea typeface="メイリオ" panose="020B0604030504040204" pitchFamily="50" charset="-128"/>
                          <a:cs typeface="+mn-cs"/>
                        </a:rPr>
                        <a:t>掲載制限</a:t>
                      </a:r>
                      <a:endParaRPr kumimoji="1" lang="en-US" altLang="ja-JP" sz="1400" b="1"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kern="1200" dirty="0">
                          <a:solidFill>
                            <a:srgbClr val="0D0D0D"/>
                          </a:solidFill>
                          <a:latin typeface="メイリオ" panose="020B0604030504040204" pitchFamily="50" charset="-128"/>
                          <a:ea typeface="メイリオ" panose="020B0604030504040204" pitchFamily="50" charset="-128"/>
                          <a:cs typeface="+mn-cs"/>
                        </a:rPr>
                        <a:t>カテゴリー</a:t>
                      </a:r>
                    </a:p>
                  </a:txBody>
                  <a:tcPr vert="wordArtVertRtl"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掲載制限カテゴリー確認窓口に</a:t>
                      </a:r>
                      <a:endParaRPr kumimoji="1" lang="en-US" altLang="ja-JP" sz="1400" b="0" kern="1200" dirty="0">
                        <a:solidFill>
                          <a:srgbClr val="0D0D0D"/>
                        </a:solidFill>
                        <a:latin typeface="メイリオ" panose="020B0604030504040204" pitchFamily="50" charset="-128"/>
                        <a:ea typeface="メイリオ" panose="020B0604030504040204" pitchFamily="50" charset="-128"/>
                        <a:cs typeface="+mn-cs"/>
                      </a:endParaRPr>
                    </a:p>
                    <a:p>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確認依頼</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・代理店</a:t>
                      </a:r>
                      <a:endParaRPr kumimoji="1" lang="en-US" altLang="ja-JP" sz="1400" b="0" kern="1200" dirty="0">
                        <a:solidFill>
                          <a:srgbClr val="0D0D0D"/>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hlinkClick r:id="rId3">
                            <a:extLst>
                              <a:ext uri="{A12FA001-AC4F-418D-AE19-62706E023703}">
                                <ahyp:hlinkClr xmlns:ahyp="http://schemas.microsoft.com/office/drawing/2018/hyperlinkcolor" val="tx"/>
                              </a:ext>
                            </a:extLst>
                          </a:hlinkClick>
                        </a:rPr>
                        <a:t>掲載制限カテゴリー確認　依頼フォーム</a:t>
                      </a:r>
                      <a:endParaRPr kumimoji="1" lang="en-US" altLang="ja-JP" sz="1400" b="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hlinkClick r:id="rId3"/>
                        </a:rPr>
                        <a:t>https://form-business.yahoo.co.jp/claris/enqueteForm?inquiry_type=placement_restrictions</a:t>
                      </a:r>
                      <a:endPar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50" b="0" kern="1200" noProof="0" dirty="0">
                          <a:solidFill>
                            <a:srgbClr val="0D0D0D"/>
                          </a:solidFill>
                          <a:latin typeface="メイリオ" panose="020B0604030504040204" pitchFamily="50" charset="-128"/>
                          <a:ea typeface="メイリオ" panose="020B0604030504040204" pitchFamily="50" charset="-128"/>
                          <a:cs typeface="+mn-cs"/>
                        </a:rPr>
                        <a:t>「掲載制限に該当する広告内容」の判断</a:t>
                      </a:r>
                      <a:endParaRPr kumimoji="1" lang="en-US" altLang="ja-JP" sz="1050" b="0" kern="1200" noProof="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50" b="0" kern="1200" noProof="0" dirty="0">
                          <a:solidFill>
                            <a:srgbClr val="0D0D0D"/>
                          </a:solidFill>
                          <a:latin typeface="メイリオ" panose="020B0604030504040204" pitchFamily="50" charset="-128"/>
                          <a:ea typeface="メイリオ" panose="020B0604030504040204" pitchFamily="50" charset="-128"/>
                          <a:cs typeface="+mn-cs"/>
                        </a:rPr>
                        <a:t>判断にはリンク先サイトが必要となり、クリエイティブのみでは判断できかねます。</a:t>
                      </a:r>
                      <a:endParaRPr kumimoji="1" lang="en-US" altLang="ja-JP" sz="1050" b="0" kern="1200" noProof="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741638071"/>
                  </a:ext>
                </a:extLst>
              </a:tr>
              <a:tr h="266841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ctr"/>
                      <a:r>
                        <a:rPr kumimoji="1" lang="ja-JP" altLang="en-US" sz="1400" b="1" kern="1200" dirty="0">
                          <a:solidFill>
                            <a:srgbClr val="0D0D0D"/>
                          </a:solidFill>
                          <a:latin typeface="メイリオ" panose="020B0604030504040204" pitchFamily="50" charset="-128"/>
                          <a:ea typeface="メイリオ" panose="020B0604030504040204" pitchFamily="50" charset="-128"/>
                          <a:cs typeface="+mn-cs"/>
                        </a:rPr>
                        <a:t>事前提案可否</a:t>
                      </a:r>
                    </a:p>
                  </a:txBody>
                  <a:tcPr vert="wordArtVertRtl"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掲載制限カテゴリー「健康・美容食品」</a:t>
                      </a:r>
                      <a:r>
                        <a:rPr kumimoji="1" lang="ja-JP" altLang="en-US" sz="1400" b="1" kern="1200" dirty="0">
                          <a:solidFill>
                            <a:srgbClr val="0D0D0D"/>
                          </a:solidFill>
                          <a:latin typeface="メイリオ" panose="020B0604030504040204" pitchFamily="50" charset="-128"/>
                          <a:ea typeface="メイリオ" panose="020B0604030504040204" pitchFamily="50" charset="-128"/>
                          <a:cs typeface="+mn-cs"/>
                        </a:rPr>
                        <a:t>以外</a:t>
                      </a: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については、入稿前審査依頼にて確認。</a:t>
                      </a:r>
                      <a:endParaRPr kumimoji="1" lang="en-US" altLang="ja-JP" sz="1400" b="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400" b="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掲載制限カテゴリー「健康・美容食品」については事前提案可否</a:t>
                      </a:r>
                      <a:r>
                        <a:rPr kumimoji="1" lang="ja-JP" altLang="en-US" sz="1400" b="1" kern="1200" dirty="0">
                          <a:solidFill>
                            <a:srgbClr val="0D0D0D"/>
                          </a:solidFill>
                          <a:latin typeface="メイリオ" panose="020B0604030504040204" pitchFamily="50" charset="-128"/>
                          <a:ea typeface="メイリオ" panose="020B0604030504040204" pitchFamily="50" charset="-128"/>
                          <a:cs typeface="+mn-cs"/>
                        </a:rPr>
                        <a:t>必須</a:t>
                      </a:r>
                      <a:r>
                        <a:rPr kumimoji="1" lang="ja-JP" altLang="en-US" sz="1400" b="0" kern="1200" dirty="0">
                          <a:solidFill>
                            <a:srgbClr val="0D0D0D"/>
                          </a:solidFill>
                          <a:latin typeface="メイリオ" panose="020B0604030504040204" pitchFamily="50" charset="-128"/>
                          <a:ea typeface="+mn-ea"/>
                          <a:cs typeface="+mn-cs"/>
                        </a:rPr>
                        <a:t>。</a:t>
                      </a:r>
                      <a:endParaRPr kumimoji="1" lang="en-US" altLang="ja-JP" sz="1400" b="0" kern="1200" dirty="0">
                        <a:solidFill>
                          <a:srgbClr val="0D0D0D"/>
                        </a:solidFill>
                        <a:latin typeface="メイリオ" panose="020B0604030504040204" pitchFamily="50" charset="-128"/>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メイリオ" panose="020B0604030504040204" pitchFamily="50" charset="-128"/>
                          <a:ea typeface="+mn-ea"/>
                          <a:cs typeface="+mn-cs"/>
                        </a:rPr>
                        <a:t>※</a:t>
                      </a:r>
                      <a:r>
                        <a:rPr kumimoji="1" lang="ja-JP" altLang="en-US" sz="1400" b="0" kern="1200" dirty="0">
                          <a:solidFill>
                            <a:srgbClr val="0D0D0D"/>
                          </a:solidFill>
                          <a:latin typeface="メイリオ" panose="020B0604030504040204" pitchFamily="50" charset="-128"/>
                          <a:ea typeface="+mn-ea"/>
                          <a:cs typeface="+mn-cs"/>
                        </a:rPr>
                        <a:t>「事前提案可否について」および「事前提案可否申請について（「健康・美容食品」カテゴリーのみ）</a:t>
                      </a: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」のページを</a:t>
                      </a:r>
                      <a:r>
                        <a:rPr lang="ja-JP" altLang="en-US" sz="1400" dirty="0">
                          <a:solidFill>
                            <a:srgbClr val="000000"/>
                          </a:solidFill>
                          <a:latin typeface="メイリオ" panose="020B0604030504040204" pitchFamily="50" charset="-128"/>
                          <a:ea typeface="メイリオ" panose="020B0604030504040204" pitchFamily="50" charset="-128"/>
                        </a:rPr>
                        <a:t>参照ください</a:t>
                      </a:r>
                      <a:endParaRPr kumimoji="1" lang="ja-JP" altLang="en-US" sz="1400" b="0" kern="1200" dirty="0">
                        <a:solidFill>
                          <a:srgbClr val="0D0D0D"/>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・代理店</a:t>
                      </a:r>
                      <a:endParaRPr kumimoji="1" lang="en-US" altLang="ja-JP" sz="1400" b="0" kern="1200" dirty="0">
                        <a:solidFill>
                          <a:srgbClr val="0D0D0D"/>
                        </a:solidFill>
                        <a:latin typeface="メイリオ" panose="020B0604030504040204" pitchFamily="50" charset="-128"/>
                        <a:ea typeface="メイリオ" panose="020B0604030504040204" pitchFamily="50" charset="-128"/>
                        <a:cs typeface="+mn-cs"/>
                      </a:endParaRPr>
                    </a:p>
                    <a:p>
                      <a:endParaRPr kumimoji="1" lang="ja-JP" altLang="en-US" sz="1400" b="0" kern="1200" dirty="0">
                        <a:solidFill>
                          <a:srgbClr val="0D0D0D"/>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ディスプレイ広告（予約型） 入稿前審査依頼フォーム</a:t>
                      </a:r>
                      <a:endParaRPr kumimoji="1" lang="en-US" altLang="ja-JP" sz="1400" b="0" kern="1200" dirty="0">
                        <a:solidFill>
                          <a:srgbClr val="0D0D0D"/>
                        </a:solidFill>
                        <a:latin typeface="メイリオ" panose="020B0604030504040204" pitchFamily="50" charset="-128"/>
                        <a:ea typeface="メイリオ" panose="020B0604030504040204" pitchFamily="50" charset="-128"/>
                        <a:cs typeface="+mn-cs"/>
                      </a:endParaRPr>
                    </a:p>
                    <a:p>
                      <a:r>
                        <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hlinkClick r:id="rId4"/>
                        </a:rPr>
                        <a:t>https://form-business.yahoo.co.jp/claris/enqueteForm?inquiry_type=guaranteed_review</a:t>
                      </a:r>
                      <a:endPar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endParaRPr kumimoji="1" lang="en-US" altLang="ja-JP" sz="140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ヘルプ＞予約型の審査について</a:t>
                      </a:r>
                      <a:b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br>
                      <a:r>
                        <a:rPr kumimoji="1" lang="en-US" altLang="ja-JP" sz="1050" b="0" kern="1200" dirty="0">
                          <a:solidFill>
                            <a:srgbClr val="0D0D0D"/>
                          </a:solidFill>
                          <a:latin typeface="メイリオ" panose="020B0604030504040204" pitchFamily="50" charset="-128"/>
                          <a:ea typeface="メイリオ" panose="020B0604030504040204" pitchFamily="50" charset="-128"/>
                          <a:cs typeface="+mn-cs"/>
                          <a:hlinkClick r:id="rId5">
                            <a:extLst>
                              <a:ext uri="{A12FA001-AC4F-418D-AE19-62706E023703}">
                                <ahyp:hlinkClr xmlns:ahyp="http://schemas.microsoft.com/office/drawing/2018/hyperlinkcolor" val="tx"/>
                              </a:ext>
                            </a:extLst>
                          </a:hlinkClick>
                        </a:rPr>
                        <a:t>https://ads-help.yahoo-net.jp/s/article/H000044534?language=ja</a:t>
                      </a:r>
                      <a:endParaRPr kumimoji="1" lang="en-US" altLang="ja-JP" sz="1050" b="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algn="l"/>
                      <a:endPar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algn="l"/>
                      <a:endParaRPr kumimoji="1" lang="en-US" altLang="ja-JP" sz="1400" b="1" dirty="0">
                        <a:solidFill>
                          <a:srgbClr val="C9002C"/>
                        </a:solidFill>
                        <a:latin typeface="メイリオ" panose="020B0604030504040204" pitchFamily="50" charset="-128"/>
                        <a:ea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40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793862802"/>
                  </a:ext>
                </a:extLst>
              </a:tr>
            </a:tbl>
          </a:graphicData>
        </a:graphic>
      </p:graphicFrame>
      <p:sp>
        <p:nvSpPr>
          <p:cNvPr id="10" name="四角形: 角を丸くする 9">
            <a:extLst>
              <a:ext uri="{FF2B5EF4-FFF2-40B4-BE49-F238E27FC236}">
                <a16:creationId xmlns:a16="http://schemas.microsoft.com/office/drawing/2014/main" id="{57F7B8FD-8D9B-1674-FE53-D7B59466CCF0}"/>
              </a:ext>
            </a:extLst>
          </p:cNvPr>
          <p:cNvSpPr/>
          <p:nvPr/>
        </p:nvSpPr>
        <p:spPr>
          <a:xfrm>
            <a:off x="6369600" y="4871208"/>
            <a:ext cx="4925654" cy="1138237"/>
          </a:xfrm>
          <a:prstGeom prst="roundRect">
            <a:avLst/>
          </a:prstGeom>
          <a:solidFill>
            <a:srgbClr val="002AFF">
              <a:alpha val="10196"/>
            </a:srgbClr>
          </a:solidFill>
          <a:ln w="9525" cap="flat" cmpd="sng" algn="ctr">
            <a:solidFill>
              <a:srgbClr val="000048"/>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a:solidFill>
                <a:srgbClr val="000000"/>
              </a:solidFill>
              <a:latin typeface="Calibri" panose="020F0502020204030204"/>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5BDB21C1-6080-78BB-BDDB-D8CE03416793}"/>
              </a:ext>
            </a:extLst>
          </p:cNvPr>
          <p:cNvSpPr txBox="1"/>
          <p:nvPr/>
        </p:nvSpPr>
        <p:spPr>
          <a:xfrm>
            <a:off x="6919682" y="5120349"/>
            <a:ext cx="4375572" cy="638636"/>
          </a:xfrm>
          <a:prstGeom prst="rect">
            <a:avLst/>
          </a:prstGeom>
          <a:noFill/>
        </p:spPr>
        <p:txBody>
          <a:bodyPr wrap="square" rtlCol="0">
            <a:spAutoFit/>
          </a:bodyPr>
          <a:lstStyle/>
          <a:p>
            <a:pPr eaLnBrk="1" fontAlgn="auto" hangingPunct="1">
              <a:spcBef>
                <a:spcPts val="0"/>
              </a:spcBef>
              <a:spcAft>
                <a:spcPts val="0"/>
              </a:spcAft>
              <a:defRPr/>
            </a:pPr>
            <a:r>
              <a:rPr kumimoji="0" lang="ja-JP" altLang="en-US" sz="1100" b="1" kern="0" dirty="0">
                <a:solidFill>
                  <a:srgbClr val="002AFF"/>
                </a:solidFill>
                <a:latin typeface="メイリオ" panose="020B0604030504040204" pitchFamily="50" charset="-128"/>
                <a:ea typeface="メイリオ" panose="020B0604030504040204" pitchFamily="50" charset="-128"/>
              </a:rPr>
              <a:t>注意事項　</a:t>
            </a:r>
            <a:endParaRPr kumimoji="0" lang="en-US" altLang="ja-JP" sz="1100" b="1" kern="0" dirty="0">
              <a:solidFill>
                <a:srgbClr val="002AFF"/>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ja-JP" altLang="en-US" sz="1050" kern="0" dirty="0">
                <a:solidFill>
                  <a:srgbClr val="002AFF"/>
                </a:solidFill>
                <a:latin typeface="メイリオ" panose="020B0604030504040204" pitchFamily="50" charset="-128"/>
                <a:ea typeface="メイリオ" panose="020B0604030504040204" pitchFamily="50" charset="-128"/>
              </a:rPr>
              <a:t>申請時、「追加連絡先」に以下アドレスを必ず追加してください。</a:t>
            </a:r>
            <a:endParaRPr kumimoji="0" lang="en-US" altLang="ja-JP" sz="1050" kern="0" dirty="0">
              <a:solidFill>
                <a:srgbClr val="002AFF"/>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en-US" altLang="ja-JP" sz="1400" kern="0" dirty="0">
                <a:solidFill>
                  <a:srgbClr val="1A72B0"/>
                </a:solidFill>
                <a:latin typeface="メイリオ" panose="020B0604030504040204" pitchFamily="50" charset="-128"/>
                <a:ea typeface="メイリオ" panose="020B0604030504040204" pitchFamily="50" charset="-128"/>
                <a:hlinkClick r:id="rId6"/>
              </a:rPr>
              <a:t>ml-toppage-pr-desk@lycorp.co.jp</a:t>
            </a:r>
            <a:endParaRPr kumimoji="0" lang="en-US" altLang="ja-JP" sz="1400" kern="0" dirty="0">
              <a:solidFill>
                <a:srgbClr val="1A72B0"/>
              </a:solidFill>
              <a:latin typeface="メイリオ" panose="020B0604030504040204" pitchFamily="50" charset="-128"/>
              <a:ea typeface="メイリオ" panose="020B0604030504040204" pitchFamily="50" charset="-128"/>
            </a:endParaRPr>
          </a:p>
        </p:txBody>
      </p:sp>
      <p:pic>
        <p:nvPicPr>
          <p:cNvPr id="13" name="グラフィックス 12" descr="警告 単色塗りつぶし">
            <a:extLst>
              <a:ext uri="{FF2B5EF4-FFF2-40B4-BE49-F238E27FC236}">
                <a16:creationId xmlns:a16="http://schemas.microsoft.com/office/drawing/2014/main" id="{A173435E-2E09-DA14-E201-6FB21125FB34}"/>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475262" y="4995247"/>
            <a:ext cx="444420" cy="444420"/>
          </a:xfrm>
          <a:prstGeom prst="rect">
            <a:avLst/>
          </a:prstGeom>
        </p:spPr>
      </p:pic>
    </p:spTree>
    <p:extLst>
      <p:ext uri="{BB962C8B-B14F-4D97-AF65-F5344CB8AC3E}">
        <p14:creationId xmlns:p14="http://schemas.microsoft.com/office/powerpoint/2010/main" val="21362913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840510-87E9-6621-7E48-C9891E485275}"/>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6FF20D11-5504-7306-4EEB-9962074EAECE}"/>
              </a:ext>
            </a:extLst>
          </p:cNvPr>
          <p:cNvSpPr>
            <a:spLocks noGrp="1"/>
          </p:cNvSpPr>
          <p:nvPr>
            <p:ph type="body" sz="quarter" idx="19"/>
          </p:nvPr>
        </p:nvSpPr>
        <p:spPr/>
        <p:txBody>
          <a:bodyPr/>
          <a:lstStyle/>
          <a:p>
            <a:r>
              <a:rPr lang="ja-JP" altLang="en-US" dirty="0"/>
              <a:t>ブランドリフト調査</a:t>
            </a:r>
          </a:p>
        </p:txBody>
      </p:sp>
      <p:sp>
        <p:nvSpPr>
          <p:cNvPr id="8" name="テキスト プレースホルダー 7">
            <a:extLst>
              <a:ext uri="{FF2B5EF4-FFF2-40B4-BE49-F238E27FC236}">
                <a16:creationId xmlns:a16="http://schemas.microsoft.com/office/drawing/2014/main" id="{033328B6-7B53-110C-7A47-77A2D1698A8C}"/>
              </a:ext>
            </a:extLst>
          </p:cNvPr>
          <p:cNvSpPr>
            <a:spLocks noGrp="1"/>
          </p:cNvSpPr>
          <p:nvPr>
            <p:ph type="body" sz="quarter" idx="20"/>
          </p:nvPr>
        </p:nvSpPr>
        <p:spPr/>
        <p:txBody>
          <a:bodyPr/>
          <a:lstStyle/>
          <a:p>
            <a:r>
              <a:rPr lang="en-US" altLang="ja-JP" dirty="0"/>
              <a:t>04</a:t>
            </a:r>
            <a:endParaRPr lang="ja-JP" altLang="en-US" dirty="0"/>
          </a:p>
        </p:txBody>
      </p:sp>
      <p:pic>
        <p:nvPicPr>
          <p:cNvPr id="5" name="図プレースホルダー 10" descr="アイコン&#10;&#10;自動的に生成された説明">
            <a:extLst>
              <a:ext uri="{FF2B5EF4-FFF2-40B4-BE49-F238E27FC236}">
                <a16:creationId xmlns:a16="http://schemas.microsoft.com/office/drawing/2014/main" id="{7CFC7AEC-7E67-CA5E-BECE-C107A8253ED0}"/>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2995886"/>
            <a:ext cx="1586282" cy="1464484"/>
          </a:xfrm>
        </p:spPr>
      </p:pic>
    </p:spTree>
    <p:extLst>
      <p:ext uri="{BB962C8B-B14F-4D97-AF65-F5344CB8AC3E}">
        <p14:creationId xmlns:p14="http://schemas.microsoft.com/office/powerpoint/2010/main" val="17301118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825366-E212-4D4E-74B6-C1D1861A8A41}"/>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F0E8D0EB-5F4B-121F-B54F-72EA77A4D9B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4833AAB7-A39C-6D76-577C-188102BFE45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AF565F44-D25A-7457-479B-8A5964988C8B}"/>
              </a:ext>
            </a:extLst>
          </p:cNvPr>
          <p:cNvSpPr>
            <a:spLocks noGrp="1"/>
          </p:cNvSpPr>
          <p:nvPr>
            <p:ph type="body" sz="quarter" idx="10"/>
          </p:nvPr>
        </p:nvSpPr>
        <p:spPr>
          <a:xfrm>
            <a:off x="1887808" y="252000"/>
            <a:ext cx="8136904" cy="335028"/>
          </a:xfrm>
        </p:spPr>
        <p:txBody>
          <a:bodyPr/>
          <a:lstStyle/>
          <a:p>
            <a:r>
              <a:rPr lang="ja-JP" altLang="en-US" dirty="0"/>
              <a:t>ブランドリフト調査について</a:t>
            </a:r>
          </a:p>
        </p:txBody>
      </p:sp>
      <p:sp>
        <p:nvSpPr>
          <p:cNvPr id="2" name="正方形/長方形 1">
            <a:extLst>
              <a:ext uri="{FF2B5EF4-FFF2-40B4-BE49-F238E27FC236}">
                <a16:creationId xmlns:a16="http://schemas.microsoft.com/office/drawing/2014/main" id="{F4F29774-2A65-4296-F714-ECB707EA2F11}"/>
              </a:ext>
            </a:extLst>
          </p:cNvPr>
          <p:cNvSpPr/>
          <p:nvPr/>
        </p:nvSpPr>
        <p:spPr>
          <a:xfrm>
            <a:off x="555391" y="1091522"/>
            <a:ext cx="11269662" cy="984885"/>
          </a:xfrm>
          <a:prstGeom prst="rect">
            <a:avLst/>
          </a:prstGeom>
        </p:spPr>
        <p:txBody>
          <a:bodyPr wrap="square" lIns="0" tIns="0" rIns="0" bIns="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トップページ　トピックス</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SP</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MD</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をご出稿いただいた場合は、無償にてブランドリフト調査（</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Measurement Partner</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）のご利用が可能です。</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Yahoo! JAPAN</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トップページ　トピックス</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PC</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は対象外</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endPar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600" dirty="0">
              <a:solidFill>
                <a:srgbClr val="0D0D0D"/>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マクロミル社のモニターを対象にアンケートを実施し、広告接触者と非接触者の差分を比較します。</a:t>
            </a:r>
          </a:p>
        </p:txBody>
      </p:sp>
      <p:pic>
        <p:nvPicPr>
          <p:cNvPr id="3" name="図 2">
            <a:extLst>
              <a:ext uri="{FF2B5EF4-FFF2-40B4-BE49-F238E27FC236}">
                <a16:creationId xmlns:a16="http://schemas.microsoft.com/office/drawing/2014/main" id="{DECB5768-75FB-4757-6376-DD9349D1C163}"/>
              </a:ext>
            </a:extLst>
          </p:cNvPr>
          <p:cNvPicPr>
            <a:picLocks noChangeAspect="1"/>
          </p:cNvPicPr>
          <p:nvPr/>
        </p:nvPicPr>
        <p:blipFill>
          <a:blip r:embed="rId3"/>
          <a:stretch>
            <a:fillRect/>
          </a:stretch>
        </p:blipFill>
        <p:spPr>
          <a:xfrm>
            <a:off x="5994961" y="2619302"/>
            <a:ext cx="5087041" cy="2705573"/>
          </a:xfrm>
          <a:prstGeom prst="rect">
            <a:avLst/>
          </a:prstGeom>
        </p:spPr>
      </p:pic>
      <p:sp>
        <p:nvSpPr>
          <p:cNvPr id="8" name="テキスト ボックス 7">
            <a:extLst>
              <a:ext uri="{FF2B5EF4-FFF2-40B4-BE49-F238E27FC236}">
                <a16:creationId xmlns:a16="http://schemas.microsoft.com/office/drawing/2014/main" id="{D20CEA01-6A6A-502C-7BB2-E0A6913010FE}"/>
              </a:ext>
            </a:extLst>
          </p:cNvPr>
          <p:cNvSpPr txBox="1"/>
          <p:nvPr/>
        </p:nvSpPr>
        <p:spPr>
          <a:xfrm>
            <a:off x="5956260" y="5766478"/>
            <a:ext cx="5087041" cy="400110"/>
          </a:xfrm>
          <a:prstGeom prst="rect">
            <a:avLst/>
          </a:prstGeom>
          <a:noFill/>
        </p:spPr>
        <p:txBody>
          <a:bodyPr wrap="square">
            <a:spAutoFit/>
          </a:bodyPr>
          <a:lstStyle/>
          <a:p>
            <a:r>
              <a:rPr lang="en-US" altLang="ja-JP" sz="1000" b="0" i="0" dirty="0">
                <a:solidFill>
                  <a:srgbClr val="1D1C1D"/>
                </a:solidFill>
                <a:effectLst/>
                <a:latin typeface="メイリオ" panose="020B0604030504040204" pitchFamily="50" charset="-128"/>
                <a:ea typeface="メイリオ" panose="020B0604030504040204" pitchFamily="50" charset="-128"/>
              </a:rPr>
              <a:t>※</a:t>
            </a:r>
            <a:r>
              <a:rPr lang="ja-JP" altLang="en-US" sz="1000" b="0" i="0" dirty="0">
                <a:solidFill>
                  <a:srgbClr val="1D1C1D"/>
                </a:solidFill>
                <a:effectLst/>
                <a:latin typeface="メイリオ" panose="020B0604030504040204" pitchFamily="50" charset="-128"/>
                <a:ea typeface="メイリオ" panose="020B0604030504040204" pitchFamily="50" charset="-128"/>
              </a:rPr>
              <a:t>アンケート提示用の広告素材は</a:t>
            </a:r>
            <a:r>
              <a:rPr lang="ja-JP" altLang="en-US" sz="1000" dirty="0">
                <a:solidFill>
                  <a:srgbClr val="1D1C1D"/>
                </a:solidFill>
                <a:latin typeface="メイリオ" panose="020B0604030504040204" pitchFamily="50" charset="-128"/>
                <a:ea typeface="メイリオ" panose="020B0604030504040204" pitchFamily="50" charset="-128"/>
              </a:rPr>
              <a:t>スマートフォン</a:t>
            </a:r>
            <a:r>
              <a:rPr lang="ja-JP" altLang="en-US" sz="1000" b="0" i="0" dirty="0">
                <a:solidFill>
                  <a:srgbClr val="1D1C1D"/>
                </a:solidFill>
                <a:effectLst/>
                <a:latin typeface="メイリオ" panose="020B0604030504040204" pitchFamily="50" charset="-128"/>
                <a:ea typeface="メイリオ" panose="020B0604030504040204" pitchFamily="50" charset="-128"/>
              </a:rPr>
              <a:t>のみ</a:t>
            </a:r>
            <a:r>
              <a:rPr lang="en-US" altLang="ja-JP" sz="1000" b="0" i="0" dirty="0">
                <a:solidFill>
                  <a:srgbClr val="1D1C1D"/>
                </a:solidFill>
                <a:effectLst/>
                <a:latin typeface="メイリオ" panose="020B0604030504040204" pitchFamily="50" charset="-128"/>
                <a:ea typeface="メイリオ" panose="020B0604030504040204" pitchFamily="50" charset="-128"/>
              </a:rPr>
              <a:t>1</a:t>
            </a:r>
            <a:r>
              <a:rPr lang="ja-JP" altLang="en-US" sz="1000" dirty="0">
                <a:solidFill>
                  <a:srgbClr val="1D1C1D"/>
                </a:solidFill>
                <a:latin typeface="メイリオ" panose="020B0604030504040204" pitchFamily="50" charset="-128"/>
                <a:ea typeface="メイリオ" panose="020B0604030504040204" pitchFamily="50" charset="-128"/>
              </a:rPr>
              <a:t>種類</a:t>
            </a:r>
            <a:r>
              <a:rPr lang="ja-JP" altLang="en-US" sz="1000" b="0" i="0" dirty="0">
                <a:solidFill>
                  <a:srgbClr val="1D1C1D"/>
                </a:solidFill>
                <a:effectLst/>
                <a:latin typeface="メイリオ" panose="020B0604030504040204" pitchFamily="50" charset="-128"/>
                <a:ea typeface="メイリオ" panose="020B0604030504040204" pitchFamily="50" charset="-128"/>
              </a:rPr>
              <a:t>となります。</a:t>
            </a:r>
            <a:endParaRPr lang="en-US" altLang="ja-JP" sz="1000" b="0" i="0" dirty="0">
              <a:solidFill>
                <a:srgbClr val="1D1C1D"/>
              </a:solidFill>
              <a:effectLst/>
              <a:latin typeface="メイリオ" panose="020B0604030504040204" pitchFamily="50" charset="-128"/>
              <a:ea typeface="メイリオ" panose="020B0604030504040204" pitchFamily="50" charset="-128"/>
            </a:endParaRPr>
          </a:p>
          <a:p>
            <a:r>
              <a:rPr lang="en-US" altLang="ja-JP" sz="1000" dirty="0">
                <a:solidFill>
                  <a:srgbClr val="1D1C1D"/>
                </a:solidFill>
                <a:latin typeface="メイリオ" panose="020B0604030504040204" pitchFamily="50" charset="-128"/>
                <a:ea typeface="メイリオ" panose="020B0604030504040204" pitchFamily="50" charset="-128"/>
              </a:rPr>
              <a:t>※</a:t>
            </a:r>
            <a:r>
              <a:rPr lang="ja-JP" altLang="en-US" sz="1000" b="0" i="0" dirty="0">
                <a:solidFill>
                  <a:srgbClr val="1D1C1D"/>
                </a:solidFill>
                <a:effectLst/>
                <a:latin typeface="メイリオ" panose="020B0604030504040204" pitchFamily="50" charset="-128"/>
                <a:ea typeface="メイリオ" panose="020B0604030504040204" pitchFamily="50" charset="-128"/>
              </a:rPr>
              <a:t>デバイスごとの結果はレポートにて</a:t>
            </a:r>
            <a:r>
              <a:rPr lang="ja-JP" altLang="en-US" sz="1000" dirty="0">
                <a:solidFill>
                  <a:srgbClr val="1D1C1D"/>
                </a:solidFill>
                <a:latin typeface="メイリオ" panose="020B0604030504040204" pitchFamily="50" charset="-128"/>
                <a:ea typeface="メイリオ" panose="020B0604030504040204" pitchFamily="50" charset="-128"/>
              </a:rPr>
              <a:t>表示されません。</a:t>
            </a:r>
            <a:endParaRPr lang="ja-JP" altLang="en-US" sz="1000" dirty="0">
              <a:latin typeface="メイリオ" panose="020B0604030504040204" pitchFamily="50" charset="-128"/>
              <a:ea typeface="メイリオ" panose="020B0604030504040204" pitchFamily="50" charset="-128"/>
            </a:endParaRPr>
          </a:p>
        </p:txBody>
      </p:sp>
      <p:graphicFrame>
        <p:nvGraphicFramePr>
          <p:cNvPr id="10" name="表 9">
            <a:extLst>
              <a:ext uri="{FF2B5EF4-FFF2-40B4-BE49-F238E27FC236}">
                <a16:creationId xmlns:a16="http://schemas.microsoft.com/office/drawing/2014/main" id="{87408FA1-E13F-1E5E-9A17-89962D69EC5D}"/>
              </a:ext>
            </a:extLst>
          </p:cNvPr>
          <p:cNvGraphicFramePr>
            <a:graphicFrameLocks noGrp="1"/>
          </p:cNvGraphicFramePr>
          <p:nvPr>
            <p:extLst>
              <p:ext uri="{D42A27DB-BD31-4B8C-83A1-F6EECF244321}">
                <p14:modId xmlns:p14="http://schemas.microsoft.com/office/powerpoint/2010/main" val="652561211"/>
              </p:ext>
            </p:extLst>
          </p:nvPr>
        </p:nvGraphicFramePr>
        <p:xfrm>
          <a:off x="700865" y="2660074"/>
          <a:ext cx="4988882" cy="2841448"/>
        </p:xfrm>
        <a:graphic>
          <a:graphicData uri="http://schemas.openxmlformats.org/drawingml/2006/table">
            <a:tbl>
              <a:tblPr firstCol="1" bandRow="1"/>
              <a:tblGrid>
                <a:gridCol w="1044191">
                  <a:extLst>
                    <a:ext uri="{9D8B030D-6E8A-4147-A177-3AD203B41FA5}">
                      <a16:colId xmlns:a16="http://schemas.microsoft.com/office/drawing/2014/main" val="1139432793"/>
                    </a:ext>
                  </a:extLst>
                </a:gridCol>
                <a:gridCol w="3944691">
                  <a:extLst>
                    <a:ext uri="{9D8B030D-6E8A-4147-A177-3AD203B41FA5}">
                      <a16:colId xmlns:a16="http://schemas.microsoft.com/office/drawing/2014/main" val="2464734719"/>
                    </a:ext>
                  </a:extLst>
                </a:gridCol>
              </a:tblGrid>
              <a:tr h="39520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endParaRPr kumimoji="1" lang="ja-JP" altLang="en-US" sz="600" b="1" kern="1200" dirty="0">
                        <a:solidFill>
                          <a:schemeClr val="bg1"/>
                        </a:solidFill>
                        <a:latin typeface="メイリオ" panose="020B0604030504040204" pitchFamily="50" charset="-128"/>
                        <a:ea typeface="メイリオ" panose="020B0604030504040204" pitchFamily="50"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i="0" u="none" strike="noStrike" kern="1200" cap="none" spc="0" normalizeH="0" baseline="0" noProof="0" dirty="0">
                          <a:ln>
                            <a:noFill/>
                          </a:ln>
                          <a:solidFill>
                            <a:schemeClr val="bg1"/>
                          </a:solidFill>
                          <a:effectLst/>
                          <a:uLnTx/>
                          <a:uFillTx/>
                          <a:latin typeface="メイリオ" panose="020B0604030504040204" pitchFamily="50" charset="-128"/>
                          <a:ea typeface="+mn-ea"/>
                          <a:cs typeface="+mn-cs"/>
                        </a:rPr>
                        <a:t>ブランドリフト調査（マクロミル）</a:t>
                      </a:r>
                      <a:endParaRPr kumimoji="1" lang="en-US" altLang="ja-JP" sz="800" b="1" i="0" u="none" strike="noStrike" kern="1200" cap="none" spc="0" normalizeH="0" baseline="0" noProof="0" dirty="0">
                        <a:ln>
                          <a:noFill/>
                        </a:ln>
                        <a:solidFill>
                          <a:schemeClr val="bg1"/>
                        </a:solidFill>
                        <a:effectLst/>
                        <a:uLnTx/>
                        <a:uFillTx/>
                        <a:latin typeface="メイリオ" panose="020B0604030504040204" pitchFamily="50" charset="-128"/>
                        <a:ea typeface="+mn-ea"/>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3425370486"/>
                  </a:ext>
                </a:extLst>
              </a:tr>
              <a:tr h="305780">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調査方式</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アンケート調査</a:t>
                      </a:r>
                      <a:endPar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99741015"/>
                  </a:ext>
                </a:extLst>
              </a:tr>
              <a:tr h="305780">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調査期間</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l" rtl="0" fontAlgn="t"/>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掲載終了</a:t>
                      </a: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4</a:t>
                      </a: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営業日後頃から開始</a:t>
                      </a:r>
                      <a:endParaRPr lang="ja-JP" altLang="en-US" sz="1000" b="0" i="0" u="none" strike="noStrike" dirty="0">
                        <a:solidFill>
                          <a:srgbClr val="0D0D0D"/>
                        </a:solidFill>
                        <a:effectLst/>
                        <a:latin typeface="メイリオ" panose="020B0604030504040204" pitchFamily="50" charset="-128"/>
                        <a:ea typeface="メイリオ" panose="020B0604030504040204" pitchFamily="50" charset="-128"/>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79221309"/>
                  </a:ext>
                </a:extLst>
              </a:tr>
              <a:tr h="305780">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調査対象者</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l" rtl="0" fontAlgn="t"/>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マクロミルモニター</a:t>
                      </a:r>
                      <a:endParaRPr lang="ja-JP" altLang="en-US" sz="1000" b="0" i="0" u="none" strike="noStrike" dirty="0">
                        <a:solidFill>
                          <a:srgbClr val="0D0D0D"/>
                        </a:solidFill>
                        <a:effectLst/>
                        <a:latin typeface="メイリオ" panose="020B0604030504040204" pitchFamily="50" charset="-128"/>
                        <a:ea typeface="メイリオ" panose="020B0604030504040204" pitchFamily="50" charset="-128"/>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02917193"/>
                  </a:ext>
                </a:extLst>
              </a:tr>
              <a:tr h="305780">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 設問数</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l" rtl="0" fontAlgn="t"/>
                      <a:r>
                        <a:rPr lang="en-US" altLang="ja-JP" sz="1000" b="0" i="0" u="none" strike="noStrike" dirty="0">
                          <a:solidFill>
                            <a:srgbClr val="0D0D0D"/>
                          </a:solidFill>
                          <a:effectLst/>
                          <a:latin typeface="メイリオ" panose="020B0604030504040204" pitchFamily="50" charset="-128"/>
                          <a:ea typeface="メイリオ" panose="020B0604030504040204" pitchFamily="50" charset="-128"/>
                        </a:rPr>
                        <a:t>10</a:t>
                      </a:r>
                      <a:r>
                        <a:rPr lang="ja-JP" altLang="en-US" sz="1000" b="0" i="0" u="none" strike="noStrike" dirty="0">
                          <a:solidFill>
                            <a:srgbClr val="0D0D0D"/>
                          </a:solidFill>
                          <a:effectLst/>
                          <a:latin typeface="メイリオ" panose="020B0604030504040204" pitchFamily="50" charset="-128"/>
                          <a:ea typeface="メイリオ" panose="020B0604030504040204" pitchFamily="50" charset="-128"/>
                        </a:rPr>
                        <a:t>問</a:t>
                      </a:r>
                      <a:endParaRPr lang="ja-JP" sz="1000" b="0" i="0" noProof="0" dirty="0">
                        <a:solidFill>
                          <a:srgbClr val="0D0D0D"/>
                        </a:solidFill>
                        <a:latin typeface="メイリオ" panose="020B0604030504040204" pitchFamily="50" charset="-128"/>
                        <a:ea typeface="メイリオ" panose="020B0604030504040204" pitchFamily="50" charset="-128"/>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21301050"/>
                  </a:ext>
                </a:extLst>
              </a:tr>
              <a:tr h="305780">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サンプル数</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l" rtl="0" fontAlgn="t"/>
                      <a:r>
                        <a:rPr lang="ja-JP" altLang="en-US" sz="1000" b="0" i="0" u="none" strike="noStrike" dirty="0">
                          <a:solidFill>
                            <a:srgbClr val="0D0D0D"/>
                          </a:solidFill>
                          <a:effectLst/>
                          <a:latin typeface="メイリオ" panose="020B0604030504040204" pitchFamily="50" charset="-128"/>
                          <a:ea typeface="メイリオ" panose="020B0604030504040204" pitchFamily="50" charset="-128"/>
                        </a:rPr>
                        <a:t>約</a:t>
                      </a:r>
                      <a:r>
                        <a:rPr lang="en-US" altLang="ja-JP" sz="1000" b="0" i="0" u="none" strike="noStrike" dirty="0">
                          <a:solidFill>
                            <a:srgbClr val="0D0D0D"/>
                          </a:solidFill>
                          <a:effectLst/>
                          <a:latin typeface="メイリオ" panose="020B0604030504040204" pitchFamily="50" charset="-128"/>
                          <a:ea typeface="メイリオ" panose="020B0604030504040204" pitchFamily="50" charset="-128"/>
                        </a:rPr>
                        <a:t>1,000</a:t>
                      </a:r>
                      <a:endParaRPr lang="en" sz="1000" b="0" i="0" u="none" strike="noStrike" dirty="0">
                        <a:solidFill>
                          <a:srgbClr val="0D0D0D"/>
                        </a:solidFill>
                        <a:effectLst/>
                        <a:latin typeface="メイリオ" panose="020B0604030504040204" pitchFamily="50" charset="-128"/>
                        <a:ea typeface="メイリオ" panose="020B0604030504040204" pitchFamily="50" charset="-128"/>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49018743"/>
                  </a:ext>
                </a:extLst>
              </a:tr>
              <a:tr h="305780">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集計軸</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l" rtl="0" fontAlgn="t"/>
                      <a:r>
                        <a:rPr lang="ja-JP" altLang="en-US" sz="1000" b="0" i="0" u="none" strike="noStrike" dirty="0">
                          <a:solidFill>
                            <a:srgbClr val="0D0D0D"/>
                          </a:solidFill>
                          <a:effectLst/>
                          <a:latin typeface="メイリオ" panose="020B0604030504040204" pitchFamily="50" charset="-128"/>
                          <a:ea typeface="メイリオ" panose="020B0604030504040204" pitchFamily="50" charset="-128"/>
                        </a:rPr>
                        <a:t>全体・性別・年代・接触回数別</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866735851"/>
                  </a:ext>
                </a:extLst>
              </a:tr>
              <a:tr h="305780">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レポート納品</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l" rtl="0" fontAlgn="t"/>
                      <a:r>
                        <a:rPr lang="ja-JP" altLang="en-US" sz="1000" b="0" i="0" u="none" strike="noStrike" dirty="0">
                          <a:solidFill>
                            <a:srgbClr val="0D0D0D"/>
                          </a:solidFill>
                          <a:effectLst/>
                          <a:latin typeface="メイリオ" panose="020B0604030504040204" pitchFamily="50" charset="-128"/>
                          <a:ea typeface="メイリオ" panose="020B0604030504040204" pitchFamily="50" charset="-128"/>
                        </a:rPr>
                        <a:t>広告配信終了から約</a:t>
                      </a:r>
                      <a:r>
                        <a:rPr lang="en-US" altLang="ja-JP" sz="1000" b="0" i="0" u="none" strike="noStrike" dirty="0">
                          <a:solidFill>
                            <a:srgbClr val="0D0D0D"/>
                          </a:solidFill>
                          <a:effectLst/>
                          <a:latin typeface="メイリオ" panose="020B0604030504040204" pitchFamily="50" charset="-128"/>
                          <a:ea typeface="メイリオ" panose="020B0604030504040204" pitchFamily="50" charset="-128"/>
                        </a:rPr>
                        <a:t>15</a:t>
                      </a:r>
                      <a:r>
                        <a:rPr lang="ja-JP" altLang="en-US" sz="1000" b="0" i="0" u="none" strike="noStrike" dirty="0">
                          <a:solidFill>
                            <a:srgbClr val="0D0D0D"/>
                          </a:solidFill>
                          <a:effectLst/>
                          <a:latin typeface="メイリオ" panose="020B0604030504040204" pitchFamily="50" charset="-128"/>
                          <a:ea typeface="メイリオ" panose="020B0604030504040204" pitchFamily="50" charset="-128"/>
                        </a:rPr>
                        <a:t>営業日が目安</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71052482"/>
                  </a:ext>
                </a:extLst>
              </a:tr>
              <a:tr h="305780">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調査実施</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sym typeface="Wingdings" pitchFamily="2" charset="2"/>
                        </a:rPr>
                        <a:t>(</a:t>
                      </a: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株</a:t>
                      </a: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マクロミル</a:t>
                      </a:r>
                      <a:endPar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03197661"/>
                  </a:ext>
                </a:extLst>
              </a:tr>
            </a:tbl>
          </a:graphicData>
        </a:graphic>
      </p:graphicFrame>
    </p:spTree>
    <p:extLst>
      <p:ext uri="{BB962C8B-B14F-4D97-AF65-F5344CB8AC3E}">
        <p14:creationId xmlns:p14="http://schemas.microsoft.com/office/powerpoint/2010/main" val="2094649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F786E-33B8-5B43-3D0E-069EBEACAC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E83382DD-0571-1D23-5663-0D9B9F789F4C}"/>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4D1749B8-C299-07C5-D7CD-0AA731D0DD1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10520842-9572-15A2-E8CB-A109CF290E74}"/>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4D7D8BE2-0870-CF9B-6459-6E5E2DE52E45}"/>
              </a:ext>
            </a:extLst>
          </p:cNvPr>
          <p:cNvSpPr/>
          <p:nvPr/>
        </p:nvSpPr>
        <p:spPr>
          <a:xfrm>
            <a:off x="555391" y="1570842"/>
            <a:ext cx="11175398" cy="4902147"/>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1</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．プラットフォーム統合以降の商品リリース情報</a:t>
            </a:r>
            <a:b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b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2</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．予約型商品全体にかかわる変更</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・ターゲティング項目</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2026</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年</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3</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月～</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4</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月の期またぎ掲載</a:t>
            </a: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・掲載制限カテゴリーリストの追加</a:t>
            </a: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・制作費申し込みフォームの変更</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3</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．ドキュメント関連</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・共通免責事項のヘルプ記載</a:t>
            </a: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・セールスシートの掲載場所追加</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
        <p:nvSpPr>
          <p:cNvPr id="2" name="1 つの角を丸めた四角形 22">
            <a:extLst>
              <a:ext uri="{FF2B5EF4-FFF2-40B4-BE49-F238E27FC236}">
                <a16:creationId xmlns:a16="http://schemas.microsoft.com/office/drawing/2014/main" id="{F1770C09-0F0F-4280-8641-22BC832B88A4}"/>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srgbClr val="FFFFFF"/>
                </a:solidFill>
                <a:effectLst/>
                <a:uLnTx/>
                <a:uFillTx/>
                <a:latin typeface="Meiryo"/>
                <a:ea typeface="Meiryo"/>
                <a:cs typeface="+mn-cs"/>
              </a:rPr>
              <a:t>変更点・お知らせサマリー</a:t>
            </a:r>
          </a:p>
        </p:txBody>
      </p:sp>
    </p:spTree>
    <p:extLst>
      <p:ext uri="{BB962C8B-B14F-4D97-AF65-F5344CB8AC3E}">
        <p14:creationId xmlns:p14="http://schemas.microsoft.com/office/powerpoint/2010/main" val="7083068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965C64-5363-502A-42DB-39D66FA7EBC0}"/>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0E4C8DA0-5489-CB5F-C3F5-88076AF3E982}"/>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3A5DF690-A3C4-3D71-974F-54D39C18AC7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4C0656CE-7426-2AC1-AE06-5A640C54AF26}"/>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ブランドリフト調査の調査項目（マクロミル）</a:t>
            </a:r>
          </a:p>
        </p:txBody>
      </p:sp>
      <p:sp>
        <p:nvSpPr>
          <p:cNvPr id="11" name="正方形/長方形 10">
            <a:extLst>
              <a:ext uri="{FF2B5EF4-FFF2-40B4-BE49-F238E27FC236}">
                <a16:creationId xmlns:a16="http://schemas.microsoft.com/office/drawing/2014/main" id="{D8930F0C-CF60-62B2-2A4D-B6DE43134469}"/>
              </a:ext>
            </a:extLst>
          </p:cNvPr>
          <p:cNvSpPr/>
          <p:nvPr/>
        </p:nvSpPr>
        <p:spPr>
          <a:xfrm>
            <a:off x="461047" y="1268413"/>
            <a:ext cx="11259898"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調査項目は最大</a:t>
            </a:r>
            <a:r>
              <a:rPr kumimoji="0" lang="en-US" altLang="ja-JP" sz="18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10</a:t>
            </a:r>
            <a:r>
              <a:rPr kumimoji="0" lang="ja-JP" altLang="en-US" sz="18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問の聴取が可能です。必須設問の変更や削除は不可となっています。</a:t>
            </a:r>
            <a:endParaRPr kumimoji="0" lang="en-US" altLang="ja-JP" sz="18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p:txBody>
      </p:sp>
      <p:graphicFrame>
        <p:nvGraphicFramePr>
          <p:cNvPr id="12" name="表 11">
            <a:extLst>
              <a:ext uri="{FF2B5EF4-FFF2-40B4-BE49-F238E27FC236}">
                <a16:creationId xmlns:a16="http://schemas.microsoft.com/office/drawing/2014/main" id="{70E39CC1-4993-06DE-1F19-6FA0C8BB452B}"/>
              </a:ext>
            </a:extLst>
          </p:cNvPr>
          <p:cNvGraphicFramePr>
            <a:graphicFrameLocks noGrp="1"/>
          </p:cNvGraphicFramePr>
          <p:nvPr>
            <p:extLst>
              <p:ext uri="{D42A27DB-BD31-4B8C-83A1-F6EECF244321}">
                <p14:modId xmlns:p14="http://schemas.microsoft.com/office/powerpoint/2010/main" val="3038602422"/>
              </p:ext>
            </p:extLst>
          </p:nvPr>
        </p:nvGraphicFramePr>
        <p:xfrm>
          <a:off x="461047" y="1766455"/>
          <a:ext cx="11233150" cy="4321329"/>
        </p:xfrm>
        <a:graphic>
          <a:graphicData uri="http://schemas.openxmlformats.org/drawingml/2006/table">
            <a:tbl>
              <a:tblPr/>
              <a:tblGrid>
                <a:gridCol w="822630">
                  <a:extLst>
                    <a:ext uri="{9D8B030D-6E8A-4147-A177-3AD203B41FA5}">
                      <a16:colId xmlns:a16="http://schemas.microsoft.com/office/drawing/2014/main" val="2742538758"/>
                    </a:ext>
                  </a:extLst>
                </a:gridCol>
                <a:gridCol w="1510518">
                  <a:extLst>
                    <a:ext uri="{9D8B030D-6E8A-4147-A177-3AD203B41FA5}">
                      <a16:colId xmlns:a16="http://schemas.microsoft.com/office/drawing/2014/main" val="1909798266"/>
                    </a:ext>
                  </a:extLst>
                </a:gridCol>
                <a:gridCol w="8900002">
                  <a:extLst>
                    <a:ext uri="{9D8B030D-6E8A-4147-A177-3AD203B41FA5}">
                      <a16:colId xmlns:a16="http://schemas.microsoft.com/office/drawing/2014/main" val="1744591630"/>
                    </a:ext>
                  </a:extLst>
                </a:gridCol>
              </a:tblGrid>
              <a:tr h="374365">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200" b="1" i="0" u="none" strike="noStrike" dirty="0">
                          <a:solidFill>
                            <a:schemeClr val="bg1"/>
                          </a:solidFill>
                          <a:effectLst/>
                          <a:latin typeface="メイリオ" panose="020B0604030504040204" pitchFamily="34" charset="-128"/>
                          <a:ea typeface="メイリオ" panose="020B0604030504040204" pitchFamily="34" charset="-128"/>
                        </a:rPr>
                        <a:t>設問区分</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200" b="1" i="0" u="none" strike="noStrike" dirty="0">
                          <a:solidFill>
                            <a:schemeClr val="bg1"/>
                          </a:solidFill>
                          <a:effectLst/>
                          <a:latin typeface="メイリオ" panose="020B0604030504040204" pitchFamily="34" charset="-128"/>
                          <a:ea typeface="メイリオ" panose="020B0604030504040204" pitchFamily="34" charset="-128"/>
                        </a:rPr>
                        <a:t>項目</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200" b="1" i="0" u="none" strike="noStrike" dirty="0">
                          <a:solidFill>
                            <a:schemeClr val="bg1"/>
                          </a:solidFill>
                          <a:effectLst/>
                          <a:latin typeface="メイリオ" panose="020B0604030504040204" pitchFamily="34" charset="-128"/>
                          <a:ea typeface="メイリオ" panose="020B0604030504040204" pitchFamily="34" charset="-128"/>
                        </a:rPr>
                        <a:t>設問内容</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75758837"/>
                  </a:ext>
                </a:extLst>
              </a:tr>
              <a:tr h="520292">
                <a:tc rowSpan="8">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200" b="0" i="0" u="none" strike="noStrike" dirty="0">
                          <a:solidFill>
                            <a:srgbClr val="FFFFFF"/>
                          </a:solidFill>
                          <a:effectLst/>
                          <a:latin typeface="メイリオ" panose="020B0604030504040204" pitchFamily="34" charset="-128"/>
                          <a:ea typeface="メイリオ" panose="020B0604030504040204" pitchFamily="34" charset="-128"/>
                        </a:rPr>
                        <a:t>必須</a:t>
                      </a:r>
                      <a:endParaRPr lang="en-US" altLang="ja-JP" sz="1200" b="0" i="0" u="none" strike="noStrike" dirty="0">
                        <a:solidFill>
                          <a:srgbClr val="FFFFFF"/>
                        </a:solidFill>
                        <a:effectLst/>
                        <a:latin typeface="メイリオ" panose="020B0604030504040204" pitchFamily="34" charset="-128"/>
                        <a:ea typeface="メイリオ" panose="020B0604030504040204" pitchFamily="34" charset="-128"/>
                      </a:endParaRPr>
                    </a:p>
                  </a:txBody>
                  <a:tcPr marL="9459"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lvl="0" algn="ctr">
                        <a:buNone/>
                      </a:pPr>
                      <a:r>
                        <a:rPr lang="ja-JP" altLang="en-US" sz="1100" dirty="0">
                          <a:solidFill>
                            <a:srgbClr val="FFFFFF"/>
                          </a:solidFill>
                          <a:latin typeface="メイリオ" panose="020B0604030504040204" pitchFamily="50" charset="-128"/>
                          <a:ea typeface="メイリオ" panose="020B0604030504040204" pitchFamily="50" charset="-128"/>
                        </a:rPr>
                        <a:t>商品・サービスの認知</a:t>
                      </a:r>
                      <a:endParaRPr lang="en-US" altLang="ja-JP" sz="1100" dirty="0">
                        <a:solidFill>
                          <a:srgbClr val="FFFFFF"/>
                        </a:solidFill>
                        <a:latin typeface="メイリオ" panose="020B0604030504040204" pitchFamily="50" charset="-128"/>
                        <a:ea typeface="メイリオ" panose="020B0604030504040204" pitchFamily="50" charset="-128"/>
                      </a:endParaRPr>
                    </a:p>
                    <a:p>
                      <a:pPr lvl="0" algn="ctr">
                        <a:buNone/>
                      </a:pPr>
                      <a:r>
                        <a:rPr lang="ja-JP" altLang="en-US" sz="1100" dirty="0">
                          <a:solidFill>
                            <a:srgbClr val="FFFFFF"/>
                          </a:solidFill>
                          <a:latin typeface="メイリオ" panose="020B0604030504040204" pitchFamily="50" charset="-128"/>
                          <a:ea typeface="メイリオ" panose="020B0604030504040204" pitchFamily="50" charset="-128"/>
                        </a:rPr>
                        <a:t>（ブランド認知）</a:t>
                      </a:r>
                      <a:endParaRPr lang="ja-JP" sz="1100" dirty="0">
                        <a:solidFill>
                          <a:srgbClr val="FFFFFF"/>
                        </a:solidFill>
                        <a:latin typeface="メイリオ" panose="020B0604030504040204" pitchFamily="50" charset="-128"/>
                        <a:ea typeface="メイリオ" panose="020B060403050404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ja-JP" altLang="en-US" sz="1200" b="0" i="0" u="none" strike="noStrike" dirty="0">
                          <a:solidFill>
                            <a:srgbClr val="0D0D0D"/>
                          </a:solidFill>
                          <a:effectLst/>
                          <a:latin typeface="メイリオ"/>
                          <a:ea typeface="メイリオ"/>
                        </a:rPr>
                        <a:t>広告に接触することで、ブランドをどの程度認知するようになっかたかを測定。知っている、「名前だけは知っている」を選択したユーザーを認知者としています</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3326812"/>
                  </a:ext>
                </a:extLst>
              </a:tr>
              <a:tr h="297310">
                <a:tc vMerge="1">
                  <a:txBody>
                    <a:bodyPr/>
                    <a:lstStyle/>
                    <a:p>
                      <a:pPr algn="ctr" rtl="0" fontAlgn="ctr"/>
                      <a:endParaRPr lang="ja-JP" altLang="en-US" sz="1200" b="0" i="0" u="none" strike="noStrike">
                        <a:solidFill>
                          <a:srgbClr val="000000"/>
                        </a:solidFill>
                        <a:effectLst/>
                        <a:latin typeface="メイリオ" panose="020B0604030504040204" pitchFamily="34" charset="-128"/>
                        <a:ea typeface="メイリオ" panose="020B0604030504040204" pitchFamily="34" charset="-128"/>
                      </a:endParaRPr>
                    </a:p>
                  </a:txBody>
                  <a:tcPr marL="9459"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200" dirty="0">
                          <a:solidFill>
                            <a:srgbClr val="FFFFFF"/>
                          </a:solidFill>
                          <a:latin typeface="メイリオ" panose="020B0604030504040204" pitchFamily="50" charset="-128"/>
                          <a:ea typeface="メイリオ" panose="020B0604030504040204" pitchFamily="50" charset="-128"/>
                        </a:rPr>
                        <a:t>商品・サービスへの</a:t>
                      </a:r>
                      <a:r>
                        <a:rPr lang="ja-JP" altLang="en-US" sz="1200" b="0" i="0" u="none" strike="noStrike" dirty="0">
                          <a:solidFill>
                            <a:srgbClr val="FFFFFF"/>
                          </a:solidFill>
                          <a:effectLst/>
                          <a:latin typeface="メイリオ" panose="020B0604030504040204" pitchFamily="50" charset="-128"/>
                          <a:ea typeface="メイリオ" panose="020B0604030504040204" pitchFamily="50" charset="-128"/>
                        </a:rPr>
                        <a:t>興味・関心</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ja-JP" altLang="en-US" sz="1200" b="0" i="0" u="none" strike="noStrike" dirty="0">
                          <a:solidFill>
                            <a:srgbClr val="0D0D0D"/>
                          </a:solidFill>
                          <a:effectLst/>
                          <a:latin typeface="メイリオ" panose="020B0604030504040204" pitchFamily="50" charset="-128"/>
                          <a:ea typeface="メイリオ" panose="020B0604030504040204" pitchFamily="50" charset="-128"/>
                        </a:rPr>
                        <a:t>広告に接触することで、ブランドに対する興味関心が上昇したかを測定します。</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053221761"/>
                  </a:ext>
                </a:extLst>
              </a:tr>
              <a:tr h="317151">
                <a:tc vMerge="1">
                  <a:txBody>
                    <a:bodyPr/>
                    <a:lstStyle/>
                    <a:p>
                      <a:pPr algn="ctr" rtl="0" fontAlgn="ctr"/>
                      <a:endParaRPr lang="ja-JP" altLang="en-US" sz="1200" b="0" i="0" u="none" strike="noStrike">
                        <a:solidFill>
                          <a:srgbClr val="000000"/>
                        </a:solidFill>
                        <a:effectLst/>
                        <a:latin typeface="メイリオ" panose="020B0604030504040204" pitchFamily="34" charset="-128"/>
                        <a:ea typeface="メイリオ" panose="020B0604030504040204" pitchFamily="34" charset="-128"/>
                      </a:endParaRPr>
                    </a:p>
                  </a:txBody>
                  <a:tcPr marL="9459"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200" b="0" i="0" u="none" strike="noStrike" dirty="0">
                          <a:solidFill>
                            <a:srgbClr val="FFFFFF"/>
                          </a:solidFill>
                          <a:effectLst/>
                          <a:latin typeface="メイリオ" panose="020B0604030504040204" pitchFamily="50" charset="-128"/>
                          <a:ea typeface="メイリオ" panose="020B0604030504040204" pitchFamily="50" charset="-128"/>
                        </a:rPr>
                        <a:t>商品・サービスへの好意度</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ja-JP" altLang="en-US" sz="1200" b="0" i="0" u="none" strike="noStrike" dirty="0">
                          <a:solidFill>
                            <a:srgbClr val="0D0D0D"/>
                          </a:solidFill>
                          <a:effectLst/>
                          <a:latin typeface="メイリオ" panose="020B0604030504040204" pitchFamily="50" charset="-128"/>
                          <a:ea typeface="メイリオ" panose="020B0604030504040204" pitchFamily="50" charset="-128"/>
                        </a:rPr>
                        <a:t>広告に接触することで、そのブランドを好きになったかを測定。「好き」を選択したユーザーを好意ありとしています。</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40486141"/>
                  </a:ext>
                </a:extLst>
              </a:tr>
              <a:tr h="374073">
                <a:tc vMerge="1">
                  <a:txBody>
                    <a:bodyPr/>
                    <a:lstStyle/>
                    <a:p>
                      <a:pPr marL="0" marR="0" lvl="0" indent="0" algn="ctr" defTabSz="1125444" rtl="0" eaLnBrk="1" fontAlgn="ctr" latinLnBrk="0" hangingPunct="1">
                        <a:lnSpc>
                          <a:spcPct val="100000"/>
                        </a:lnSpc>
                        <a:spcBef>
                          <a:spcPts val="0"/>
                        </a:spcBef>
                        <a:spcAft>
                          <a:spcPts val="0"/>
                        </a:spcAft>
                        <a:buClrTx/>
                        <a:buSzTx/>
                        <a:buFontTx/>
                        <a:buNone/>
                        <a:tabLst/>
                        <a:defRPr/>
                      </a:pPr>
                      <a:endParaRPr lang="en-US" altLang="ja-JP" sz="1200" b="0" i="0" u="none" strike="noStrike">
                        <a:solidFill>
                          <a:srgbClr val="000000"/>
                        </a:solidFill>
                        <a:effectLst/>
                        <a:latin typeface="メイリオ" panose="020B0604030504040204" pitchFamily="34" charset="-128"/>
                        <a:ea typeface="メイリオ" panose="020B0604030504040204" pitchFamily="34" charset="-128"/>
                      </a:endParaRPr>
                    </a:p>
                  </a:txBody>
                  <a:tcPr marL="9459"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rtl="0" eaLnBrk="1" fontAlgn="ctr" latinLnBrk="0" hangingPunct="1">
                        <a:lnSpc>
                          <a:spcPct val="100000"/>
                        </a:lnSpc>
                        <a:spcBef>
                          <a:spcPts val="0"/>
                        </a:spcBef>
                        <a:spcAft>
                          <a:spcPts val="0"/>
                        </a:spcAft>
                        <a:buClrTx/>
                        <a:buSzTx/>
                        <a:buFontTx/>
                        <a:buNone/>
                      </a:pPr>
                      <a:r>
                        <a:rPr lang="ja-JP" altLang="en-US" sz="1200" b="0" i="0" u="none" strike="noStrike" dirty="0">
                          <a:solidFill>
                            <a:srgbClr val="FFFFFF"/>
                          </a:solidFill>
                          <a:effectLst/>
                          <a:latin typeface="メイリオ"/>
                          <a:ea typeface="メイリオ"/>
                        </a:rPr>
                        <a:t>商品サービスの購入/利用意向</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ja-JP" altLang="en-US" sz="1200" b="0" i="0" u="none" strike="noStrike" dirty="0">
                          <a:solidFill>
                            <a:srgbClr val="0D0D0D"/>
                          </a:solidFill>
                          <a:effectLst/>
                          <a:latin typeface="メイリオ" panose="020B0604030504040204" pitchFamily="50" charset="-128"/>
                          <a:ea typeface="メイリオ" panose="020B0604030504040204" pitchFamily="50" charset="-128"/>
                        </a:rPr>
                        <a:t>広告に接触することで、広告商材を購入（あるいは利用）検討する際に、ブランドがどの程度候補に入りやすくなったかを測定。</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91013584"/>
                  </a:ext>
                </a:extLst>
              </a:tr>
              <a:tr h="290945">
                <a:tc vMerge="1">
                  <a:txBody>
                    <a:bodyPr/>
                    <a:lstStyle/>
                    <a:p>
                      <a:pPr marL="0" marR="0" lvl="0" indent="0" algn="ctr" defTabSz="1125444" rtl="0" eaLnBrk="1" fontAlgn="ctr" latinLnBrk="0" hangingPunct="1">
                        <a:lnSpc>
                          <a:spcPct val="100000"/>
                        </a:lnSpc>
                        <a:spcBef>
                          <a:spcPts val="0"/>
                        </a:spcBef>
                        <a:spcAft>
                          <a:spcPts val="0"/>
                        </a:spcAft>
                        <a:buClrTx/>
                        <a:buSzTx/>
                        <a:buFontTx/>
                        <a:buNone/>
                        <a:tabLst/>
                        <a:defRPr/>
                      </a:pPr>
                      <a:endParaRPr lang="ja-JP" altLang="en-US" sz="1200" b="0" i="0" u="none" strike="noStrike">
                        <a:solidFill>
                          <a:srgbClr val="000000"/>
                        </a:solidFill>
                        <a:effectLst/>
                        <a:latin typeface="メイリオ" panose="020B0604030504040204" pitchFamily="34" charset="-128"/>
                        <a:ea typeface="メイリオ" panose="020B0604030504040204" pitchFamily="34" charset="-128"/>
                      </a:endParaRPr>
                    </a:p>
                  </a:txBody>
                  <a:tcPr marL="9459"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1125444"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FFFFFF"/>
                          </a:solidFill>
                          <a:effectLst/>
                          <a:latin typeface="メイリオ" panose="020B0604030504040204" pitchFamily="50" charset="-128"/>
                          <a:ea typeface="メイリオ" panose="020B0604030504040204" pitchFamily="50" charset="-128"/>
                        </a:rPr>
                        <a:t>商品・サービスの購入</a:t>
                      </a:r>
                      <a:r>
                        <a:rPr lang="en-US" altLang="ja-JP" sz="1200" b="0" i="0" u="none" strike="noStrike" dirty="0">
                          <a:solidFill>
                            <a:srgbClr val="FFFFFF"/>
                          </a:solidFill>
                          <a:effectLst/>
                          <a:latin typeface="メイリオ" panose="020B0604030504040204" pitchFamily="50" charset="-128"/>
                          <a:ea typeface="メイリオ" panose="020B0604030504040204" pitchFamily="50" charset="-128"/>
                        </a:rPr>
                        <a:t>/</a:t>
                      </a:r>
                      <a:r>
                        <a:rPr lang="ja-JP" altLang="en-US" sz="1200" b="0" i="0" u="none" strike="noStrike" dirty="0">
                          <a:solidFill>
                            <a:srgbClr val="FFFFFF"/>
                          </a:solidFill>
                          <a:effectLst/>
                          <a:latin typeface="メイリオ" panose="020B0604030504040204" pitchFamily="50" charset="-128"/>
                          <a:ea typeface="メイリオ" panose="020B0604030504040204" pitchFamily="50" charset="-128"/>
                        </a:rPr>
                        <a:t>利用意向順序</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ja-JP" altLang="en-US" sz="1200" b="0" i="0" u="none" strike="noStrike" dirty="0">
                          <a:solidFill>
                            <a:srgbClr val="0D0D0D"/>
                          </a:solidFill>
                          <a:effectLst/>
                          <a:latin typeface="メイリオ" panose="020B0604030504040204" pitchFamily="50" charset="-128"/>
                          <a:ea typeface="メイリオ" panose="020B0604030504040204" pitchFamily="50" charset="-128"/>
                        </a:rPr>
                        <a:t>広告に接触することで、そのブランドが最も購入（あるいは利用）したいブランドとして選べるようになったかを測定</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12649717"/>
                  </a:ext>
                </a:extLst>
              </a:tr>
              <a:tr h="266704">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200" b="0" i="0" u="none" strike="noStrike" dirty="0">
                          <a:solidFill>
                            <a:srgbClr val="FFFFFF"/>
                          </a:solidFill>
                          <a:effectLst/>
                          <a:latin typeface="メイリオ" panose="020B0604030504040204" pitchFamily="50" charset="-128"/>
                          <a:ea typeface="メイリオ" panose="020B0604030504040204" pitchFamily="50" charset="-128"/>
                        </a:rPr>
                        <a:t>広告認知</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D0D0D"/>
                          </a:solidFill>
                          <a:effectLst/>
                          <a:latin typeface="メイリオ"/>
                          <a:ea typeface="メイリオ"/>
                        </a:rPr>
                        <a:t>広告に接触したユーザーに再度広告を提示し、対象広告を見たことを覚えているかを測定。「見た覚えがない」以外を選択したユーザーを広告認知者としています。</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603878612"/>
                  </a:ext>
                </a:extLst>
              </a:tr>
              <a:tr h="266704">
                <a:tc vMerge="1">
                  <a:txBody>
                    <a:bodyPr/>
                    <a:lstStyle/>
                    <a:p>
                      <a:pPr algn="ctr" rtl="0" fontAlgn="ctr"/>
                      <a:endParaRPr lang="ja-JP" altLang="en-US" sz="1200" b="0" i="0" u="none" strike="noStrike">
                        <a:solidFill>
                          <a:srgbClr val="000000"/>
                        </a:solidFill>
                        <a:effectLst/>
                        <a:latin typeface="メイリオ" panose="020B0604030504040204" pitchFamily="34" charset="-128"/>
                        <a:ea typeface="メイリオ" panose="020B0604030504040204" pitchFamily="34" charset="-128"/>
                      </a:endParaRPr>
                    </a:p>
                  </a:txBody>
                  <a:tcPr marL="9459"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200" b="0" i="0" u="none" strike="noStrike" dirty="0">
                          <a:solidFill>
                            <a:srgbClr val="FFFFFF"/>
                          </a:solidFill>
                          <a:effectLst/>
                          <a:latin typeface="メイリオ" panose="020B0604030504040204" pitchFamily="50" charset="-128"/>
                          <a:ea typeface="メイリオ" panose="020B0604030504040204" pitchFamily="50" charset="-128"/>
                        </a:rPr>
                        <a:t>行動確認</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ctr"/>
                      <a:r>
                        <a:rPr lang="ja-JP" altLang="en-US" sz="1200" b="0" i="0" u="none" strike="noStrike" dirty="0">
                          <a:solidFill>
                            <a:srgbClr val="0D0D0D"/>
                          </a:solidFill>
                          <a:effectLst/>
                          <a:latin typeface="メイリオ"/>
                          <a:ea typeface="メイリオ"/>
                        </a:rPr>
                        <a:t>直近</a:t>
                      </a:r>
                      <a:r>
                        <a:rPr lang="en-US" altLang="ja-JP" sz="1200" b="0" i="0" u="none" strike="noStrike" dirty="0">
                          <a:solidFill>
                            <a:srgbClr val="0D0D0D"/>
                          </a:solidFill>
                          <a:effectLst/>
                          <a:latin typeface="メイリオ"/>
                          <a:ea typeface="メイリオ"/>
                        </a:rPr>
                        <a:t>1</a:t>
                      </a:r>
                      <a:r>
                        <a:rPr lang="ja-JP" altLang="en-US" sz="1200" b="0" i="0" u="none" strike="noStrike" dirty="0">
                          <a:solidFill>
                            <a:srgbClr val="0D0D0D"/>
                          </a:solidFill>
                          <a:effectLst/>
                          <a:latin typeface="メイリオ"/>
                          <a:ea typeface="メイリオ"/>
                        </a:rPr>
                        <a:t>か月以内にブランドに対してどのような行動を行ったかを測定します。</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817978584"/>
                  </a:ext>
                </a:extLst>
              </a:tr>
              <a:tr h="266704">
                <a:tc vMerge="1">
                  <a:txBody>
                    <a:bodyPr/>
                    <a:lstStyle/>
                    <a:p>
                      <a:pPr algn="ctr" rtl="0" fontAlgn="ctr"/>
                      <a:endParaRPr lang="ja-JP" altLang="en-US" sz="1200" b="0" i="0" u="none" strike="noStrike">
                        <a:solidFill>
                          <a:srgbClr val="000000"/>
                        </a:solidFill>
                        <a:effectLst/>
                        <a:latin typeface="メイリオ" panose="020B0604030504040204" pitchFamily="34" charset="-128"/>
                        <a:ea typeface="メイリオ" panose="020B0604030504040204" pitchFamily="34" charset="-128"/>
                      </a:endParaRPr>
                    </a:p>
                  </a:txBody>
                  <a:tcPr marL="9459"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200" b="0" i="0" u="none" strike="noStrike" dirty="0">
                          <a:solidFill>
                            <a:srgbClr val="FFFFFF"/>
                          </a:solidFill>
                          <a:effectLst/>
                          <a:latin typeface="メイリオ" panose="020B0604030504040204" pitchFamily="50" charset="-128"/>
                          <a:ea typeface="メイリオ" panose="020B0604030504040204" pitchFamily="50" charset="-128"/>
                        </a:rPr>
                        <a:t>広告評価</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ctr"/>
                      <a:r>
                        <a:rPr lang="ja-JP" altLang="en-US" sz="1200" b="0" i="0" u="none" strike="noStrike" dirty="0">
                          <a:solidFill>
                            <a:srgbClr val="0D0D0D"/>
                          </a:solidFill>
                          <a:effectLst/>
                          <a:latin typeface="メイリオ" panose="020B0604030504040204" pitchFamily="50" charset="-128"/>
                          <a:ea typeface="メイリオ" panose="020B0604030504040204" pitchFamily="50" charset="-128"/>
                        </a:rPr>
                        <a:t>広告素材自体の評価を行い、心理や行動に影響を与えたかを測定します。</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885016308"/>
                  </a:ext>
                </a:extLst>
              </a:tr>
              <a:tr h="266703">
                <a:tc row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lvl="0" algn="ctr" rtl="0">
                        <a:buNone/>
                      </a:pPr>
                      <a:r>
                        <a:rPr lang="ja-JP" altLang="en-US" sz="1200" b="0" i="0" u="none" strike="noStrike" dirty="0">
                          <a:solidFill>
                            <a:srgbClr val="FFFFFF"/>
                          </a:solidFill>
                          <a:effectLst/>
                          <a:latin typeface="メイリオ"/>
                          <a:ea typeface="メイリオ"/>
                        </a:rPr>
                        <a:t>任意</a:t>
                      </a:r>
                      <a:endParaRPr lang="ja-JP" dirty="0">
                        <a:solidFill>
                          <a:srgbClr val="FFFFFF"/>
                        </a:solidFill>
                      </a:endParaRPr>
                    </a:p>
                  </a:txBody>
                  <a:tcPr marL="36000" marR="36000" marT="36000" marB="36000" anchor="ctr">
                    <a:lnL w="6350">
                      <a:solidFill>
                        <a:srgbClr val="000000"/>
                      </a:solidFill>
                    </a:lnL>
                    <a:lnR w="6350">
                      <a:solidFill>
                        <a:srgbClr val="000000"/>
                      </a:solidFill>
                    </a:lnR>
                    <a:lnT w="6350">
                      <a:solidFill>
                        <a:srgbClr val="000000"/>
                      </a:solidFill>
                    </a:lnT>
                    <a:lnB w="6350" cap="flat" cmpd="sng" algn="ctr">
                      <a:solidFill>
                        <a:srgbClr val="000000"/>
                      </a:solidFill>
                      <a:prstDash val="solid"/>
                      <a:round/>
                      <a:headEnd type="none" w="med" len="med"/>
                      <a:tailEnd type="none" w="med" len="med"/>
                    </a:lnB>
                    <a:lnTlToBr w="0">
                      <a:noFill/>
                    </a:lnTlToBr>
                    <a:lnBlToTr w="0">
                      <a:noFill/>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lvl="0" algn="ctr">
                        <a:lnSpc>
                          <a:spcPct val="100000"/>
                        </a:lnSpc>
                        <a:spcBef>
                          <a:spcPts val="0"/>
                        </a:spcBef>
                        <a:spcAft>
                          <a:spcPts val="0"/>
                        </a:spcAft>
                        <a:buNone/>
                      </a:pPr>
                      <a:r>
                        <a:rPr lang="ja-JP" altLang="en-US" sz="1200" b="0" i="0" u="none" strike="noStrike" noProof="0" dirty="0">
                          <a:solidFill>
                            <a:srgbClr val="FFFFFF"/>
                          </a:solidFill>
                          <a:effectLst/>
                          <a:latin typeface="Meiryo"/>
                          <a:ea typeface="Meiryo"/>
                        </a:rPr>
                        <a:t>商品・サービスの</a:t>
                      </a:r>
                      <a:endParaRPr lang="en-US" altLang="ja-JP" sz="1200" b="0" i="0" u="none" strike="noStrike" noProof="0" dirty="0">
                        <a:solidFill>
                          <a:srgbClr val="FFFFFF"/>
                        </a:solidFill>
                        <a:effectLst/>
                        <a:latin typeface="Meiryo"/>
                        <a:ea typeface="Meiryo"/>
                      </a:endParaRPr>
                    </a:p>
                    <a:p>
                      <a:pPr lvl="0" algn="ctr">
                        <a:lnSpc>
                          <a:spcPct val="100000"/>
                        </a:lnSpc>
                        <a:spcBef>
                          <a:spcPts val="0"/>
                        </a:spcBef>
                        <a:spcAft>
                          <a:spcPts val="0"/>
                        </a:spcAft>
                        <a:buNone/>
                      </a:pPr>
                      <a:r>
                        <a:rPr lang="ja-JP" sz="1200" b="0" i="0" u="none" strike="noStrike" noProof="0" dirty="0">
                          <a:solidFill>
                            <a:srgbClr val="FFFFFF"/>
                          </a:solidFill>
                          <a:effectLst/>
                          <a:latin typeface="Meiryo"/>
                          <a:ea typeface="Meiryo"/>
                        </a:rPr>
                        <a:t>想起順</a:t>
                      </a:r>
                    </a:p>
                  </a:txBody>
                  <a:tcPr marL="36000" marR="36000" marT="36000" marB="36000" anchor="ctr">
                    <a:lnL w="6350">
                      <a:solidFill>
                        <a:srgbClr val="000000"/>
                      </a:solidFill>
                    </a:lnL>
                    <a:lnR w="6350">
                      <a:solidFill>
                        <a:srgbClr val="000000"/>
                      </a:solidFill>
                    </a:lnR>
                    <a:lnT w="6350">
                      <a:solidFill>
                        <a:srgbClr val="000000"/>
                      </a:solidFill>
                    </a:lnT>
                    <a:lnB w="6350">
                      <a:solidFill>
                        <a:srgbClr val="000000"/>
                      </a:solidFill>
                    </a:lnB>
                    <a:lnTlToBr w="0">
                      <a:noFill/>
                    </a:lnTlToBr>
                    <a:lnBlToTr w="0">
                      <a:noFill/>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lvl="0" algn="l">
                        <a:buNone/>
                      </a:pPr>
                      <a:r>
                        <a:rPr lang="ja-JP" sz="1200" b="0" i="0" u="none" strike="noStrike" noProof="0" dirty="0">
                          <a:solidFill>
                            <a:srgbClr val="0D0D0D"/>
                          </a:solidFill>
                          <a:effectLst/>
                          <a:latin typeface="Meiryo"/>
                          <a:ea typeface="Meiryo"/>
                        </a:rPr>
                        <a:t>広告に接触することで、広告商材から思い浮かべるブランドの上位に入るようになったかを測定。</a:t>
                      </a:r>
                      <a:r>
                        <a:rPr lang="ja-JP" altLang="en-US" sz="1200" b="0" i="0" u="none" strike="noStrike" noProof="0" dirty="0">
                          <a:solidFill>
                            <a:srgbClr val="0D0D0D"/>
                          </a:solidFill>
                          <a:effectLst/>
                          <a:latin typeface="Meiryo"/>
                          <a:ea typeface="Meiryo"/>
                        </a:rPr>
                        <a:t>「</a:t>
                      </a:r>
                      <a:r>
                        <a:rPr lang="en-US" altLang="ja-JP" sz="1200" b="0" i="0" u="none" strike="noStrike" noProof="0" dirty="0">
                          <a:solidFill>
                            <a:srgbClr val="0D0D0D"/>
                          </a:solidFill>
                          <a:effectLst/>
                          <a:latin typeface="Meiryo"/>
                        </a:rPr>
                        <a:t>1</a:t>
                      </a:r>
                      <a:r>
                        <a:rPr lang="ja-JP" altLang="en-US" sz="1200" b="0" i="0" u="none" strike="noStrike" noProof="0" dirty="0">
                          <a:solidFill>
                            <a:srgbClr val="0D0D0D"/>
                          </a:solidFill>
                          <a:effectLst/>
                          <a:latin typeface="Meiryo"/>
                          <a:ea typeface="Meiryo"/>
                        </a:rPr>
                        <a:t>番めに思い浮かぶ」を選択したユーザーを第一想起としています。</a:t>
                      </a:r>
                    </a:p>
                  </a:txBody>
                  <a:tcPr marL="36000" marR="36000" marT="36000" marB="36000" anchor="ctr">
                    <a:lnL w="6350">
                      <a:solidFill>
                        <a:srgbClr val="000000"/>
                      </a:solidFill>
                    </a:lnL>
                    <a:lnR w="6350">
                      <a:solidFill>
                        <a:srgbClr val="000000"/>
                      </a:solidFill>
                    </a:lnR>
                    <a:lnT w="6350">
                      <a:solidFill>
                        <a:srgbClr val="000000"/>
                      </a:solidFill>
                    </a:lnT>
                    <a:lnB w="6350">
                      <a:solidFill>
                        <a:srgbClr val="000000"/>
                      </a:solidFill>
                    </a:lnB>
                    <a:lnTlToBr w="0">
                      <a:noFill/>
                    </a:lnTlToBr>
                    <a:lnBlToTr w="0">
                      <a:noFill/>
                    </a:lnBlToTr>
                    <a:solidFill>
                      <a:srgbClr val="000048">
                        <a:alpha val="10196"/>
                      </a:srgbClr>
                    </a:solidFill>
                  </a:tcPr>
                </a:tc>
                <a:extLst>
                  <a:ext uri="{0D108BD9-81ED-4DB2-BD59-A6C34878D82A}">
                    <a16:rowId xmlns:a16="http://schemas.microsoft.com/office/drawing/2014/main" val="798546678"/>
                  </a:ext>
                </a:extLst>
              </a:tr>
              <a:tr h="266704">
                <a:tc vMerge="1">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endParaRPr lang="ja-JP" altLang="en-US" sz="1200" b="0" i="0" u="none" strike="noStrike">
                        <a:solidFill>
                          <a:schemeClr val="tx1">
                            <a:lumMod val="75000"/>
                            <a:lumOff val="25000"/>
                          </a:schemeClr>
                        </a:solidFill>
                        <a:effectLst/>
                        <a:latin typeface="メイリオ" panose="020B0604030504040204" pitchFamily="50" charset="-128"/>
                        <a:ea typeface="メイリオ" panose="020B0604030504040204" pitchFamily="50" charset="-128"/>
                      </a:endParaRP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200" b="0" i="0" u="none" strike="noStrike" dirty="0">
                          <a:solidFill>
                            <a:srgbClr val="FFFFFF"/>
                          </a:solidFill>
                          <a:effectLst/>
                          <a:latin typeface="メイリオ" panose="020B0604030504040204" pitchFamily="50" charset="-128"/>
                          <a:ea typeface="メイリオ" panose="020B0604030504040204" pitchFamily="50" charset="-128"/>
                        </a:rPr>
                        <a:t>メッセージ連想</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ja-JP" altLang="en-US" sz="1200" b="0" i="0" u="none" strike="noStrike" dirty="0">
                          <a:solidFill>
                            <a:srgbClr val="0D0D0D"/>
                          </a:solidFill>
                          <a:effectLst/>
                          <a:latin typeface="メイリオ" panose="020B0604030504040204" pitchFamily="50" charset="-128"/>
                          <a:ea typeface="メイリオ" panose="020B0604030504040204" pitchFamily="50" charset="-128"/>
                        </a:rPr>
                        <a:t>広告に接触することで、広告内のキャッチフレーズからブランドを連想できるようになったかを測定</a:t>
                      </a:r>
                    </a:p>
                  </a:txBody>
                  <a:tcPr marL="36000" marR="36000" marT="36000" marB="360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663772073"/>
                  </a:ext>
                </a:extLst>
              </a:tr>
            </a:tbl>
          </a:graphicData>
        </a:graphic>
      </p:graphicFrame>
    </p:spTree>
    <p:extLst>
      <p:ext uri="{BB962C8B-B14F-4D97-AF65-F5344CB8AC3E}">
        <p14:creationId xmlns:p14="http://schemas.microsoft.com/office/powerpoint/2010/main" val="13717841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441D9E-FC34-00BF-CAA2-5C5F924A35DC}"/>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1C0229DC-26C1-005A-E8F6-A2ADDCDC4F93}"/>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31FF9DB0-E678-5E6C-44F7-003365A782B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正方形/長方形 1">
            <a:extLst>
              <a:ext uri="{FF2B5EF4-FFF2-40B4-BE49-F238E27FC236}">
                <a16:creationId xmlns:a16="http://schemas.microsoft.com/office/drawing/2014/main" id="{EBF054E7-68F7-71F8-E6A8-FDF49AE94AAB}"/>
              </a:ext>
            </a:extLst>
          </p:cNvPr>
          <p:cNvSpPr/>
          <p:nvPr/>
        </p:nvSpPr>
        <p:spPr>
          <a:xfrm>
            <a:off x="461047" y="1268413"/>
            <a:ext cx="11259898" cy="338554"/>
          </a:xfrm>
          <a:prstGeom prst="rect">
            <a:avLst/>
          </a:prstGeom>
        </p:spPr>
        <p:txBody>
          <a:bodyPr wrap="square">
            <a:spAutoFit/>
          </a:bodyPr>
          <a:lstStyle/>
          <a:p>
            <a:r>
              <a:rPr lang="ja-JP" altLang="en-US" sz="1600" b="1" dirty="0">
                <a:solidFill>
                  <a:srgbClr val="0D0D0D"/>
                </a:solidFill>
                <a:latin typeface="メイリオ" panose="020B0604030504040204" pitchFamily="50" charset="-128"/>
                <a:ea typeface="メイリオ" panose="020B0604030504040204" pitchFamily="50" charset="-128"/>
                <a:cs typeface="MS PGothic" charset="-128"/>
              </a:rPr>
              <a:t>ブランドリフト調査 </a:t>
            </a:r>
            <a:r>
              <a:rPr lang="en-US" altLang="ja-JP" sz="1600" b="1" dirty="0">
                <a:solidFill>
                  <a:srgbClr val="0D0D0D"/>
                </a:solidFill>
                <a:latin typeface="メイリオ" panose="020B0604030504040204" pitchFamily="50" charset="-128"/>
                <a:ea typeface="メイリオ" panose="020B0604030504040204" pitchFamily="50" charset="-128"/>
                <a:cs typeface="MS PGothic" charset="-128"/>
              </a:rPr>
              <a:t>(Measurement Partner) </a:t>
            </a:r>
            <a:r>
              <a:rPr lang="ja-JP" altLang="en-US" sz="1600" b="1" dirty="0">
                <a:solidFill>
                  <a:srgbClr val="0D0D0D"/>
                </a:solidFill>
                <a:latin typeface="メイリオ" panose="020B0604030504040204" pitchFamily="50" charset="-128"/>
                <a:ea typeface="メイリオ" panose="020B0604030504040204" pitchFamily="50" charset="-128"/>
                <a:cs typeface="MS PGothic" charset="-128"/>
              </a:rPr>
              <a:t>の依頼方法につきましては、後日記載いたします。</a:t>
            </a:r>
            <a:endParaRPr lang="en-US" altLang="ja-JP" sz="1600" b="1" dirty="0">
              <a:solidFill>
                <a:srgbClr val="0D0D0D"/>
              </a:solidFill>
              <a:latin typeface="メイリオ" panose="020B0604030504040204" pitchFamily="50" charset="-128"/>
              <a:ea typeface="メイリオ" panose="020B0604030504040204" pitchFamily="50" charset="-128"/>
              <a:cs typeface="MS PGothic" charset="-128"/>
            </a:endParaRPr>
          </a:p>
        </p:txBody>
      </p:sp>
      <p:sp>
        <p:nvSpPr>
          <p:cNvPr id="20" name="テキスト プレースホルダー 1">
            <a:extLst>
              <a:ext uri="{FF2B5EF4-FFF2-40B4-BE49-F238E27FC236}">
                <a16:creationId xmlns:a16="http://schemas.microsoft.com/office/drawing/2014/main" id="{B5C37772-D6F6-8624-8000-3A12A5C5FE93}"/>
              </a:ext>
            </a:extLst>
          </p:cNvPr>
          <p:cNvSpPr>
            <a:spLocks noGrp="1"/>
          </p:cNvSpPr>
          <p:nvPr>
            <p:ph type="body" sz="quarter" idx="10"/>
          </p:nvPr>
        </p:nvSpPr>
        <p:spPr>
          <a:xfrm>
            <a:off x="1887808" y="252000"/>
            <a:ext cx="8136904" cy="335028"/>
          </a:xfrm>
        </p:spPr>
        <p:txBody>
          <a:bodyPr/>
          <a:lstStyle/>
          <a:p>
            <a:r>
              <a:rPr lang="ja-JP" altLang="en-US" dirty="0"/>
              <a:t>ブランドリフト調査の依頼方法（マクロミル）</a:t>
            </a:r>
          </a:p>
        </p:txBody>
      </p:sp>
    </p:spTree>
    <p:extLst>
      <p:ext uri="{BB962C8B-B14F-4D97-AF65-F5344CB8AC3E}">
        <p14:creationId xmlns:p14="http://schemas.microsoft.com/office/powerpoint/2010/main" val="28459070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045318-B66D-339F-654F-B57F7F5C1706}"/>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83248267-D73C-FA77-B9F3-E3D108654130}"/>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07F9241A-ACD5-25BE-D923-87B9BABC35D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59EE4830-4632-AC09-137A-88951BAE1A2C}"/>
              </a:ext>
            </a:extLst>
          </p:cNvPr>
          <p:cNvSpPr>
            <a:spLocks noGrp="1"/>
          </p:cNvSpPr>
          <p:nvPr>
            <p:ph type="body" sz="quarter" idx="10"/>
          </p:nvPr>
        </p:nvSpPr>
        <p:spPr>
          <a:xfrm>
            <a:off x="1887808" y="252000"/>
            <a:ext cx="8136904" cy="335028"/>
          </a:xfrm>
        </p:spPr>
        <p:txBody>
          <a:bodyPr/>
          <a:lstStyle/>
          <a:p>
            <a:r>
              <a:rPr lang="ja-JP" altLang="en-US" dirty="0"/>
              <a:t>調査データの二次利用について</a:t>
            </a:r>
          </a:p>
        </p:txBody>
      </p:sp>
      <p:sp>
        <p:nvSpPr>
          <p:cNvPr id="2" name="コンテンツ プレースホルダー 2">
            <a:extLst>
              <a:ext uri="{FF2B5EF4-FFF2-40B4-BE49-F238E27FC236}">
                <a16:creationId xmlns:a16="http://schemas.microsoft.com/office/drawing/2014/main" id="{8294AAB4-44B7-E88E-6EE4-C838464EA12C}"/>
              </a:ext>
            </a:extLst>
          </p:cNvPr>
          <p:cNvSpPr txBox="1">
            <a:spLocks/>
          </p:cNvSpPr>
          <p:nvPr/>
        </p:nvSpPr>
        <p:spPr>
          <a:xfrm>
            <a:off x="479376" y="1196752"/>
            <a:ext cx="11344030" cy="2836007"/>
          </a:xfrm>
          <a:prstGeom prst="rect">
            <a:avLst/>
          </a:prstGeom>
        </p:spPr>
        <p:txBody>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ブランド効果測定の調査結果は、弊社の販促目的で二次利用させていただく可能性があります。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ご理解のうえご活用ください。</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■調査結果の活用例</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広告想起、態度変容指標の</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Norm</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値の形成（複数社の平均値）</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業種ごとの広告想起、態度変容指標傾向の可視化（複数社の平均値）</a:t>
            </a:r>
          </a:p>
        </p:txBody>
      </p:sp>
    </p:spTree>
    <p:extLst>
      <p:ext uri="{BB962C8B-B14F-4D97-AF65-F5344CB8AC3E}">
        <p14:creationId xmlns:p14="http://schemas.microsoft.com/office/powerpoint/2010/main" val="26828503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C5A43F-500B-2564-1905-A6C9CC34F643}"/>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745FAF00-D5E5-31BF-7CA4-A6E7DECDA28C}"/>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3081632D-8FFD-3116-D103-6395BDE639D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7F22175D-6BA5-4CB0-F61B-7E5851D081AF}"/>
              </a:ext>
            </a:extLst>
          </p:cNvPr>
          <p:cNvSpPr>
            <a:spLocks noGrp="1"/>
          </p:cNvSpPr>
          <p:nvPr>
            <p:ph type="body" sz="quarter" idx="10"/>
          </p:nvPr>
        </p:nvSpPr>
        <p:spPr>
          <a:xfrm>
            <a:off x="1887808" y="252000"/>
            <a:ext cx="8136904" cy="335028"/>
          </a:xfrm>
        </p:spPr>
        <p:txBody>
          <a:bodyPr/>
          <a:lstStyle/>
          <a:p>
            <a:r>
              <a:rPr lang="ja-JP" altLang="en-US" dirty="0"/>
              <a:t>ブランドリフト調査の注意事項</a:t>
            </a:r>
          </a:p>
        </p:txBody>
      </p:sp>
      <p:sp>
        <p:nvSpPr>
          <p:cNvPr id="2" name="コンテンツ プレースホルダー 2">
            <a:extLst>
              <a:ext uri="{FF2B5EF4-FFF2-40B4-BE49-F238E27FC236}">
                <a16:creationId xmlns:a16="http://schemas.microsoft.com/office/drawing/2014/main" id="{29803949-5656-9F5A-B145-63669748A728}"/>
              </a:ext>
            </a:extLst>
          </p:cNvPr>
          <p:cNvSpPr txBox="1">
            <a:spLocks/>
          </p:cNvSpPr>
          <p:nvPr/>
        </p:nvSpPr>
        <p:spPr>
          <a:xfrm>
            <a:off x="479425" y="1275579"/>
            <a:ext cx="11233150" cy="5285559"/>
          </a:xfrm>
          <a:prstGeom prst="rect">
            <a:avLst/>
          </a:prstGeom>
        </p:spPr>
        <p:txBody>
          <a:bodyPr>
            <a:normAutofit/>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■注意事項</a:t>
            </a: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1600" b="0" i="0" u="none" strike="noStrike" kern="1200" cap="none" spc="0" normalizeH="0" baseline="0" noProof="0" dirty="0">
                <a:ln>
                  <a:noFill/>
                </a:ln>
                <a:solidFill>
                  <a:srgbClr val="002AFF"/>
                </a:solidFill>
                <a:effectLst/>
                <a:uLnTx/>
                <a:uFillTx/>
                <a:latin typeface="メイリオ" panose="020B0604030504040204" pitchFamily="50" charset="-128"/>
                <a:ea typeface="メイリオ" panose="020B0604030504040204" pitchFamily="50" charset="-128"/>
                <a:cs typeface="+mn-cs"/>
              </a:rPr>
              <a:t>1</a:t>
            </a:r>
            <a:r>
              <a:rPr kumimoji="1" lang="ja-JP" altLang="en-US" sz="1600" b="0" i="0" u="none" strike="noStrike" kern="1200" cap="none" spc="0" normalizeH="0" baseline="0" noProof="0" dirty="0">
                <a:ln>
                  <a:noFill/>
                </a:ln>
                <a:solidFill>
                  <a:srgbClr val="002AFF"/>
                </a:solidFill>
                <a:effectLst/>
                <a:uLnTx/>
                <a:uFillTx/>
                <a:latin typeface="メイリオ" panose="020B0604030504040204" pitchFamily="50" charset="-128"/>
                <a:ea typeface="メイリオ" panose="020B0604030504040204" pitchFamily="50" charset="-128"/>
                <a:cs typeface="+mn-cs"/>
              </a:rPr>
              <a:t>キャンペーンにつき</a:t>
            </a:r>
            <a:r>
              <a:rPr kumimoji="1" lang="en-US" altLang="ja-JP" sz="1600" b="0" i="0" u="none" strike="noStrike" kern="1200" cap="none" spc="0" normalizeH="0" baseline="0" noProof="0" dirty="0">
                <a:ln>
                  <a:noFill/>
                </a:ln>
                <a:solidFill>
                  <a:srgbClr val="002AFF"/>
                </a:solidFill>
                <a:effectLst/>
                <a:uLnTx/>
                <a:uFillTx/>
                <a:latin typeface="メイリオ" panose="020B0604030504040204" pitchFamily="50" charset="-128"/>
                <a:ea typeface="メイリオ" panose="020B0604030504040204" pitchFamily="50" charset="-128"/>
                <a:cs typeface="+mn-cs"/>
              </a:rPr>
              <a:t>1</a:t>
            </a:r>
            <a:r>
              <a:rPr kumimoji="1" lang="ja-JP" altLang="en-US" sz="1600" b="0" i="0" u="none" strike="noStrike" kern="1200" cap="none" spc="0" normalizeH="0" baseline="0" noProof="0" dirty="0">
                <a:ln>
                  <a:noFill/>
                </a:ln>
                <a:solidFill>
                  <a:srgbClr val="002AFF"/>
                </a:solidFill>
                <a:effectLst/>
                <a:uLnTx/>
                <a:uFillTx/>
                <a:latin typeface="メイリオ" panose="020B0604030504040204" pitchFamily="50" charset="-128"/>
                <a:ea typeface="メイリオ" panose="020B0604030504040204" pitchFamily="50" charset="-128"/>
                <a:cs typeface="+mn-cs"/>
              </a:rPr>
              <a:t>調査</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となります。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調査につき、調査で表示する</a:t>
            </a:r>
            <a:r>
              <a:rPr kumimoji="1" lang="ja-JP" altLang="en-US" sz="1600" b="0" i="0" u="none" strike="noStrike" kern="1200" cap="none" spc="0" normalizeH="0" baseline="0" noProof="0" dirty="0">
                <a:ln>
                  <a:noFill/>
                </a:ln>
                <a:solidFill>
                  <a:srgbClr val="002AFF"/>
                </a:solidFill>
                <a:effectLst/>
                <a:uLnTx/>
                <a:uFillTx/>
                <a:latin typeface="メイリオ" panose="020B0604030504040204" pitchFamily="50" charset="-128"/>
                <a:ea typeface="メイリオ" panose="020B0604030504040204" pitchFamily="50" charset="-128"/>
                <a:cs typeface="+mn-cs"/>
              </a:rPr>
              <a:t>クリエイティブはスマートフォンのみ</a:t>
            </a:r>
            <a:r>
              <a:rPr kumimoji="1" lang="en-US" altLang="ja-JP" sz="1600" b="0" i="0" u="none" strike="noStrike" kern="1200" cap="none" spc="0" normalizeH="0" baseline="0" noProof="0" dirty="0">
                <a:ln>
                  <a:noFill/>
                </a:ln>
                <a:solidFill>
                  <a:srgbClr val="002AFF"/>
                </a:solidFill>
                <a:effectLst/>
                <a:uLnTx/>
                <a:uFillTx/>
                <a:latin typeface="メイリオ" panose="020B0604030504040204" pitchFamily="50" charset="-128"/>
                <a:ea typeface="メイリオ" panose="020B0604030504040204" pitchFamily="50" charset="-128"/>
                <a:cs typeface="+mn-cs"/>
              </a:rPr>
              <a:t>1</a:t>
            </a:r>
            <a:r>
              <a:rPr kumimoji="1" lang="ja-JP" altLang="en-US" sz="1600" b="0" i="0" u="none" strike="noStrike" kern="1200" cap="none" spc="0" normalizeH="0" baseline="0" noProof="0" dirty="0">
                <a:ln>
                  <a:noFill/>
                </a:ln>
                <a:solidFill>
                  <a:srgbClr val="002AFF"/>
                </a:solidFill>
                <a:effectLst/>
                <a:uLnTx/>
                <a:uFillTx/>
                <a:latin typeface="メイリオ" panose="020B0604030504040204" pitchFamily="50" charset="-128"/>
                <a:ea typeface="メイリオ" panose="020B0604030504040204" pitchFamily="50" charset="-128"/>
                <a:cs typeface="+mn-cs"/>
              </a:rPr>
              <a:t>種類</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です。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・調査の設計上、競合を指定し調査いたしますが、納品するレポートに指定した競合情報は含まれませんので、</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ご注意ください。</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・他広告との併載調査（インバナー調査との併用など）の場合、調査はそれぞれの接触者・非接触者を加味した</a:t>
            </a:r>
            <a:b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排他処理等の集計はしておりませんので、正確な調査ができません。あらかじめご了承ください。</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■調査中止条件</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・申込書に記入いただいた配信ターゲティング</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性別年代</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に対してアンケートを行います。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そのため、申込書に記入いただいた配信ターゲティング</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性別年代</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と実際の配信ターゲティングが</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一致していない場合は、アンケート回収が見込めず、調査結果を提供できないことがあります。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・配信条件を著しく満たしていなかった場合、アンケート回収が見込めず、調査結果を提供できないことがあります。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dirty="0">
              <a:ln>
                <a:noFill/>
              </a:ln>
              <a:solidFill>
                <a:srgbClr val="595959"/>
              </a:solidFill>
              <a:effectLst/>
              <a:uLnTx/>
              <a:uFillTx/>
              <a:latin typeface="Meiryo" panose="020B0604030504040204" pitchFamily="34" charset="-128"/>
              <a:ea typeface="メイリオ" panose="020B0604030504040204" pitchFamily="50" charset="-128"/>
              <a:cs typeface="+mn-cs"/>
            </a:endParaRPr>
          </a:p>
        </p:txBody>
      </p:sp>
    </p:spTree>
    <p:extLst>
      <p:ext uri="{BB962C8B-B14F-4D97-AF65-F5344CB8AC3E}">
        <p14:creationId xmlns:p14="http://schemas.microsoft.com/office/powerpoint/2010/main" val="1763883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220E70-7744-E418-F089-1451F0168D55}"/>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E917E526-7D15-E61B-469C-BE5045089B89}"/>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836B72DA-F507-138B-3D14-37528925D57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38D9A6BE-EB62-D592-EFF1-F76A4EECE2CD}"/>
              </a:ext>
            </a:extLst>
          </p:cNvPr>
          <p:cNvSpPr>
            <a:spLocks noGrp="1"/>
          </p:cNvSpPr>
          <p:nvPr>
            <p:ph type="body" sz="quarter" idx="10"/>
          </p:nvPr>
        </p:nvSpPr>
        <p:spPr>
          <a:xfrm>
            <a:off x="1887808" y="252000"/>
            <a:ext cx="8136904" cy="335028"/>
          </a:xfrm>
        </p:spPr>
        <p:txBody>
          <a:bodyPr/>
          <a:lstStyle/>
          <a:p>
            <a:r>
              <a:rPr lang="ja-JP" altLang="en-US" dirty="0"/>
              <a:t>ブランドリフト調査の免責事項</a:t>
            </a:r>
          </a:p>
        </p:txBody>
      </p:sp>
      <p:sp>
        <p:nvSpPr>
          <p:cNvPr id="2" name="コンテンツ プレースホルダー 2">
            <a:extLst>
              <a:ext uri="{FF2B5EF4-FFF2-40B4-BE49-F238E27FC236}">
                <a16:creationId xmlns:a16="http://schemas.microsoft.com/office/drawing/2014/main" id="{21894CC2-0224-AEF8-0351-392E289B3AB9}"/>
              </a:ext>
            </a:extLst>
          </p:cNvPr>
          <p:cNvSpPr txBox="1">
            <a:spLocks/>
          </p:cNvSpPr>
          <p:nvPr/>
        </p:nvSpPr>
        <p:spPr>
          <a:xfrm>
            <a:off x="479376" y="1122671"/>
            <a:ext cx="11344030" cy="5184576"/>
          </a:xfrm>
          <a:prstGeom prst="rect">
            <a:avLst/>
          </a:prstGeom>
        </p:spPr>
        <p:txBody>
          <a:bodyPr>
            <a:normAutofit/>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■免責事項</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・調査条件を満たしていない場合や、アンケート回答者が集まらなかった場合は、やむを得ず調査結果をご提供できない</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場合がございます。またその際に広告出稿費の補填、代替レポートの提供はいたしかねます。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・お申込み後に調査の実施を取りやめることはできません。</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・調査が中止となった場合、広告出稿費の補填、アンケート調査期間の延長、代替レポートの提供等の補填対応を、</a:t>
            </a:r>
            <a:b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弊社ではいたしかねます。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・調査項目・アンケート設問文・集計軸は全て弊社規定のものとなり、広告主様・代理店様のご要望に応じて内容を</a:t>
            </a:r>
            <a:b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カスタマイズはいたしかねます。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■その他</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・調査に付随する回答者データ、及び調査結果の利用権は弊社帰属となるため、回答者データの提供はいたしかねます。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また、調査結果を調査申込代理店様・広告主様への開示以外で利用する場合は事前に弊社営業担当までご連絡ください。</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・調査結果を</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LINE</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ヤフーが販売促進等を目的とした資料として、御社名を開示した状態での利用を</a:t>
            </a:r>
            <a:b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お願いさせていただくことがあります。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・調査結果につきましてはサーチリフトは含まれず、アンケート調査結果のみとなります。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・ご入稿いただく広告原稿については、必ず著作権者からの許諾を得たものをご用意ください。</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・広告出稿における免責事項に関しては最新の入稿規定をご参照ください。</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・計測は</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Cookie</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技術を使って行いますので、ユーザーの環境によっては一部正しく計測できない場合があります。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554519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F7C1C-2C1A-F672-7960-AAA4C3D5E426}"/>
            </a:ext>
          </a:extLst>
        </p:cNvPr>
        <p:cNvGrpSpPr/>
        <p:nvPr/>
      </p:nvGrpSpPr>
      <p:grpSpPr>
        <a:xfrm>
          <a:off x="0" y="0"/>
          <a:ext cx="0" cy="0"/>
          <a:chOff x="0" y="0"/>
          <a:chExt cx="0" cy="0"/>
        </a:xfrm>
      </p:grpSpPr>
      <p:sp>
        <p:nvSpPr>
          <p:cNvPr id="8" name="テキスト プレースホルダー 7">
            <a:extLst>
              <a:ext uri="{FF2B5EF4-FFF2-40B4-BE49-F238E27FC236}">
                <a16:creationId xmlns:a16="http://schemas.microsoft.com/office/drawing/2014/main" id="{47922574-0242-E3B3-E49E-B97A8EEBB3F4}"/>
              </a:ext>
            </a:extLst>
          </p:cNvPr>
          <p:cNvSpPr>
            <a:spLocks noGrp="1"/>
          </p:cNvSpPr>
          <p:nvPr>
            <p:ph type="body" sz="quarter" idx="20"/>
          </p:nvPr>
        </p:nvSpPr>
        <p:spPr/>
        <p:txBody>
          <a:bodyPr/>
          <a:lstStyle/>
          <a:p>
            <a:r>
              <a:rPr lang="en-US" altLang="ja-JP" dirty="0"/>
              <a:t>05</a:t>
            </a:r>
            <a:endParaRPr lang="ja-JP" altLang="en-US" dirty="0"/>
          </a:p>
        </p:txBody>
      </p:sp>
      <p:pic>
        <p:nvPicPr>
          <p:cNvPr id="6" name="図プレースホルダー 10" descr="アイコン&#10;&#10;自動的に生成された説明">
            <a:extLst>
              <a:ext uri="{FF2B5EF4-FFF2-40B4-BE49-F238E27FC236}">
                <a16:creationId xmlns:a16="http://schemas.microsoft.com/office/drawing/2014/main" id="{138ABCF6-FF7B-8E5E-A1FE-B3DFF708F18C}"/>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2995886"/>
            <a:ext cx="1586282" cy="1464484"/>
          </a:xfrm>
        </p:spPr>
      </p:pic>
      <p:sp>
        <p:nvSpPr>
          <p:cNvPr id="5" name="テキスト プレースホルダー 5">
            <a:extLst>
              <a:ext uri="{FF2B5EF4-FFF2-40B4-BE49-F238E27FC236}">
                <a16:creationId xmlns:a16="http://schemas.microsoft.com/office/drawing/2014/main" id="{6E5D25BC-6543-A1B2-4568-203FCB9A7CD7}"/>
              </a:ext>
            </a:extLst>
          </p:cNvPr>
          <p:cNvSpPr>
            <a:spLocks noGrp="1"/>
          </p:cNvSpPr>
          <p:nvPr>
            <p:ph type="body" sz="quarter" idx="19"/>
          </p:nvPr>
        </p:nvSpPr>
        <p:spPr>
          <a:xfrm>
            <a:off x="3124200" y="4797761"/>
            <a:ext cx="5943600" cy="543702"/>
          </a:xfrm>
        </p:spPr>
        <p:txBody>
          <a:bodyPr/>
          <a:lstStyle/>
          <a:p>
            <a:r>
              <a:rPr kumimoji="1" lang="ja-JP" altLang="en-US" dirty="0">
                <a:solidFill>
                  <a:srgbClr val="000048"/>
                </a:solidFill>
              </a:rPr>
              <a:t>クリエイティブ</a:t>
            </a:r>
            <a:endParaRPr kumimoji="1" lang="en-US" altLang="ja-JP" dirty="0">
              <a:solidFill>
                <a:srgbClr val="000048"/>
              </a:solidFill>
            </a:endParaRPr>
          </a:p>
          <a:p>
            <a:r>
              <a:rPr kumimoji="1" lang="ja-JP" altLang="en-US" dirty="0">
                <a:solidFill>
                  <a:srgbClr val="000048"/>
                </a:solidFill>
              </a:rPr>
              <a:t>（見出し）提案</a:t>
            </a:r>
          </a:p>
        </p:txBody>
      </p:sp>
    </p:spTree>
    <p:extLst>
      <p:ext uri="{BB962C8B-B14F-4D97-AF65-F5344CB8AC3E}">
        <p14:creationId xmlns:p14="http://schemas.microsoft.com/office/powerpoint/2010/main" val="11403434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6FFBA-0BC6-91C5-DD11-08C7C2F20EED}"/>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648ABDB1-E353-E448-8878-900EA7B8848B}"/>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25B80976-F3AF-451E-50C6-221F780C1E6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5" name="テキスト プレースホルダー 1">
            <a:extLst>
              <a:ext uri="{FF2B5EF4-FFF2-40B4-BE49-F238E27FC236}">
                <a16:creationId xmlns:a16="http://schemas.microsoft.com/office/drawing/2014/main" id="{684C0343-1FD5-F018-A50B-3AAE92A35219}"/>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クリエイティブ（見出し）提案について</a:t>
            </a:r>
            <a:endParaRPr kumimoji="1" lang="ja-JP" altLang="en-US" dirty="0">
              <a:solidFill>
                <a:srgbClr val="000048"/>
              </a:solidFill>
            </a:endParaRPr>
          </a:p>
        </p:txBody>
      </p:sp>
      <p:sp>
        <p:nvSpPr>
          <p:cNvPr id="8" name="テキスト ボックス 7">
            <a:extLst>
              <a:ext uri="{FF2B5EF4-FFF2-40B4-BE49-F238E27FC236}">
                <a16:creationId xmlns:a16="http://schemas.microsoft.com/office/drawing/2014/main" id="{7BC72E50-1615-BD61-4467-57F655D1BDE3}"/>
              </a:ext>
            </a:extLst>
          </p:cNvPr>
          <p:cNvSpPr txBox="1"/>
          <p:nvPr/>
        </p:nvSpPr>
        <p:spPr>
          <a:xfrm>
            <a:off x="479425" y="1001713"/>
            <a:ext cx="11228014" cy="1384995"/>
          </a:xfrm>
          <a:prstGeom prst="rect">
            <a:avLst/>
          </a:prstGeom>
          <a:noFill/>
        </p:spPr>
        <p:txBody>
          <a:bodyPr wrap="square">
            <a:spAutoFit/>
          </a:bodyPr>
          <a:lstStyle/>
          <a:p>
            <a:pPr eaLnBrk="1" fontAlgn="auto" hangingPunct="1">
              <a:spcBef>
                <a:spcPts val="0"/>
              </a:spcBef>
              <a:spcAft>
                <a:spcPts val="0"/>
              </a:spcAft>
              <a:defRPr/>
            </a:pPr>
            <a:r>
              <a:rPr lang="en-US" altLang="ja-JP" sz="1400" dirty="0">
                <a:solidFill>
                  <a:srgbClr val="0D0D0D"/>
                </a:solidFill>
                <a:latin typeface="メイリオ" panose="020B0604030504040204" pitchFamily="50" charset="-128"/>
                <a:ea typeface="メイリオ" panose="020B0604030504040204" pitchFamily="50" charset="-128"/>
              </a:rPr>
              <a:t>Yahoo!</a:t>
            </a:r>
            <a:r>
              <a:rPr lang="ja-JP" altLang="en-US" sz="1400" dirty="0">
                <a:solidFill>
                  <a:srgbClr val="0D0D0D"/>
                </a:solidFill>
                <a:latin typeface="メイリオ" panose="020B0604030504040204" pitchFamily="50" charset="-128"/>
                <a:ea typeface="メイリオ" panose="020B0604030504040204" pitchFamily="50" charset="-128"/>
              </a:rPr>
              <a:t>ニュース</a:t>
            </a:r>
            <a:r>
              <a:rPr lang="en-US" altLang="ja-JP" sz="1400" dirty="0">
                <a:solidFill>
                  <a:srgbClr val="0D0D0D"/>
                </a:solidFill>
                <a:latin typeface="メイリオ" panose="020B0604030504040204" pitchFamily="50" charset="-128"/>
                <a:ea typeface="メイリオ" panose="020B0604030504040204" pitchFamily="50" charset="-128"/>
              </a:rPr>
              <a:t> </a:t>
            </a:r>
            <a:r>
              <a:rPr lang="ja-JP" altLang="en-US" sz="1400" dirty="0">
                <a:solidFill>
                  <a:srgbClr val="0D0D0D"/>
                </a:solidFill>
                <a:latin typeface="メイリオ" panose="020B0604030504040204" pitchFamily="50" charset="-128"/>
                <a:ea typeface="メイリオ" panose="020B0604030504040204" pitchFamily="50" charset="-128"/>
              </a:rPr>
              <a:t>トピックス編集部がニュースの見出しを作成する時に心がけているノウハウを基に、</a:t>
            </a:r>
            <a:endParaRPr lang="en-US" altLang="ja-JP" sz="14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広告主様の見出し案を制作いたします。（任意）ご希望の場合は、弊社担当営業までご連絡ください。</a:t>
            </a:r>
            <a:endParaRPr lang="en-US" altLang="ja-JP" sz="14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lang="en-US" altLang="ja-JP" sz="14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なお、代理店・広告主側で作成いただく場合は、別途ご用意している</a:t>
            </a:r>
            <a:endParaRPr lang="en-US" altLang="ja-JP" sz="14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「トピックス</a:t>
            </a:r>
            <a:r>
              <a:rPr lang="en-US" altLang="ja-JP" sz="1400" dirty="0">
                <a:solidFill>
                  <a:srgbClr val="0D0D0D"/>
                </a:solidFill>
                <a:latin typeface="メイリオ" panose="020B0604030504040204" pitchFamily="50" charset="-128"/>
                <a:ea typeface="メイリオ" panose="020B0604030504040204" pitchFamily="50" charset="-128"/>
              </a:rPr>
              <a:t>PR</a:t>
            </a:r>
            <a:r>
              <a:rPr lang="ja-JP" altLang="en-US" sz="1400" dirty="0">
                <a:solidFill>
                  <a:srgbClr val="0D0D0D"/>
                </a:solidFill>
                <a:latin typeface="メイリオ" panose="020B0604030504040204" pitchFamily="50" charset="-128"/>
                <a:ea typeface="メイリオ" panose="020B0604030504040204" pitchFamily="50" charset="-128"/>
              </a:rPr>
              <a:t>　見出し・画像の作成</a:t>
            </a:r>
            <a:r>
              <a:rPr lang="en-US" altLang="ja-JP" sz="1400" dirty="0">
                <a:solidFill>
                  <a:srgbClr val="0D0D0D"/>
                </a:solidFill>
                <a:latin typeface="メイリオ" panose="020B0604030504040204" pitchFamily="50" charset="-128"/>
                <a:ea typeface="メイリオ" panose="020B0604030504040204" pitchFamily="50" charset="-128"/>
              </a:rPr>
              <a:t>TIPS </a:t>
            </a:r>
            <a:r>
              <a:rPr lang="ja-JP" altLang="en-US" sz="1400" dirty="0">
                <a:solidFill>
                  <a:srgbClr val="0D0D0D"/>
                </a:solidFill>
                <a:latin typeface="メイリオ" panose="020B0604030504040204" pitchFamily="50" charset="-128"/>
                <a:ea typeface="メイリオ" panose="020B0604030504040204" pitchFamily="50" charset="-128"/>
              </a:rPr>
              <a:t>」の資料をご覧いただき、</a:t>
            </a:r>
            <a:endParaRPr lang="en-US" altLang="ja-JP" sz="14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lang="ja-JP" altLang="en-US" sz="1400" dirty="0">
                <a:solidFill>
                  <a:srgbClr val="0D0D0D"/>
                </a:solidFill>
                <a:latin typeface="メイリオ" panose="020B0604030504040204" pitchFamily="50" charset="-128"/>
                <a:ea typeface="メイリオ" panose="020B0604030504040204" pitchFamily="50" charset="-128"/>
              </a:rPr>
              <a:t>広告クリエイティブの見出し制作にお役立てください。</a:t>
            </a:r>
          </a:p>
        </p:txBody>
      </p:sp>
      <p:graphicFrame>
        <p:nvGraphicFramePr>
          <p:cNvPr id="9" name="表 8">
            <a:extLst>
              <a:ext uri="{FF2B5EF4-FFF2-40B4-BE49-F238E27FC236}">
                <a16:creationId xmlns:a16="http://schemas.microsoft.com/office/drawing/2014/main" id="{9274A7A2-802E-76E2-D1A6-210312FA4E69}"/>
              </a:ext>
            </a:extLst>
          </p:cNvPr>
          <p:cNvGraphicFramePr>
            <a:graphicFrameLocks noGrp="1"/>
          </p:cNvGraphicFramePr>
          <p:nvPr>
            <p:extLst>
              <p:ext uri="{D42A27DB-BD31-4B8C-83A1-F6EECF244321}">
                <p14:modId xmlns:p14="http://schemas.microsoft.com/office/powerpoint/2010/main" val="2035773300"/>
              </p:ext>
            </p:extLst>
          </p:nvPr>
        </p:nvGraphicFramePr>
        <p:xfrm>
          <a:off x="555391" y="2382405"/>
          <a:ext cx="7337596" cy="3933664"/>
        </p:xfrm>
        <a:graphic>
          <a:graphicData uri="http://schemas.openxmlformats.org/drawingml/2006/table">
            <a:tbl>
              <a:tblPr firstCol="1" bandRow="1"/>
              <a:tblGrid>
                <a:gridCol w="1851195">
                  <a:extLst>
                    <a:ext uri="{9D8B030D-6E8A-4147-A177-3AD203B41FA5}">
                      <a16:colId xmlns:a16="http://schemas.microsoft.com/office/drawing/2014/main" val="135909385"/>
                    </a:ext>
                  </a:extLst>
                </a:gridCol>
                <a:gridCol w="5486401">
                  <a:extLst>
                    <a:ext uri="{9D8B030D-6E8A-4147-A177-3AD203B41FA5}">
                      <a16:colId xmlns:a16="http://schemas.microsoft.com/office/drawing/2014/main" val="2591893762"/>
                    </a:ext>
                  </a:extLst>
                </a:gridCol>
              </a:tblGrid>
              <a:tr h="389356">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FFFFFF"/>
                          </a:solidFill>
                          <a:latin typeface="メイリオ" panose="020B0604030504040204" pitchFamily="50" charset="-128"/>
                          <a:ea typeface="メイリオ" panose="020B0604030504040204" pitchFamily="50"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FFFFFF"/>
                          </a:solidFill>
                          <a:latin typeface="メイリオ" panose="020B0604030504040204" pitchFamily="50" charset="-128"/>
                          <a:ea typeface="メイリオ" panose="020B0604030504040204" pitchFamily="50"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56918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メイリオ" panose="020B0604030504040204" pitchFamily="50" charset="-128"/>
                          <a:ea typeface="メイリオ" panose="020B0604030504040204" pitchFamily="50" charset="-128"/>
                          <a:cs typeface="+mn-cs"/>
                        </a:rPr>
                        <a:t>依頼方法</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メールにて弊社営業まで、</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クリエイティブ（見出し）提案希望の旨、</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ご連絡ください。その際に以下の</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トップページ　トピックス</a:t>
                      </a: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　見出しオーダーシート」を添付してください。</a:t>
                      </a:r>
                      <a:endPar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ニュース</a:t>
                      </a: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トピックス編集部が制作した</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見出し案を営業よりご連絡させていただきます。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86591261"/>
                  </a:ext>
                </a:extLst>
              </a:tr>
              <a:tr h="569188">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1000" b="0" i="0" kern="1200" dirty="0">
                          <a:solidFill>
                            <a:schemeClr val="bg1"/>
                          </a:solidFill>
                          <a:latin typeface="メイリオ" panose="020B0604030504040204" pitchFamily="50" charset="-128"/>
                          <a:ea typeface="メイリオ" panose="020B0604030504040204" pitchFamily="50" charset="-128"/>
                          <a:cs typeface="+mn-cs"/>
                        </a:rPr>
                        <a:t>依頼に必要な情報</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別途ご用意している「</a:t>
                      </a: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トップページ　トピックス</a:t>
                      </a: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　見出しオーダーシート」に必要な情報をご記入ください。</a:t>
                      </a:r>
                      <a:endPar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MD,SP</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についてはサムネイル画像もあわせてご連絡ください。</a:t>
                      </a:r>
                      <a:endPar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dirty="0">
                          <a:ln>
                            <a:noFill/>
                          </a:ln>
                          <a:solidFill>
                            <a:srgbClr val="002AFF"/>
                          </a:solidFill>
                          <a:effectLst/>
                          <a:uLnTx/>
                          <a:uFillTx/>
                          <a:latin typeface="メイリオ" panose="020B0604030504040204" pitchFamily="50" charset="-128"/>
                          <a:ea typeface="メイリオ" panose="020B0604030504040204" pitchFamily="50" charset="-128"/>
                          <a:cs typeface="+mn-cs"/>
                        </a:rPr>
                        <a:t>※</a:t>
                      </a:r>
                      <a:r>
                        <a:rPr kumimoji="1" lang="ja-JP" altLang="en-US" sz="900" b="0" i="0" u="none" strike="noStrike" kern="1200" cap="none" spc="0" normalizeH="0" baseline="0" dirty="0">
                          <a:ln>
                            <a:noFill/>
                          </a:ln>
                          <a:solidFill>
                            <a:srgbClr val="002AFF"/>
                          </a:solidFill>
                          <a:effectLst/>
                          <a:uLnTx/>
                          <a:uFillTx/>
                          <a:latin typeface="メイリオ" panose="020B0604030504040204" pitchFamily="50" charset="-128"/>
                          <a:ea typeface="メイリオ" panose="020B0604030504040204" pitchFamily="50" charset="-128"/>
                          <a:cs typeface="+mn-cs"/>
                        </a:rPr>
                        <a:t>オーダーシートのエクセル上ではサムネイル画像は必須項目となっていますが、</a:t>
                      </a:r>
                      <a:r>
                        <a:rPr kumimoji="1" lang="en-US" altLang="ja-JP" sz="900" b="0" i="0" u="none" strike="noStrike" kern="1200" cap="none" spc="0" normalizeH="0" baseline="0" dirty="0">
                          <a:ln>
                            <a:noFill/>
                          </a:ln>
                          <a:solidFill>
                            <a:srgbClr val="002AFF"/>
                          </a:solidFill>
                          <a:effectLst/>
                          <a:uLnTx/>
                          <a:uFillTx/>
                          <a:latin typeface="メイリオ" panose="020B0604030504040204" pitchFamily="50" charset="-128"/>
                          <a:ea typeface="メイリオ" panose="020B0604030504040204" pitchFamily="50" charset="-128"/>
                          <a:cs typeface="+mn-cs"/>
                        </a:rPr>
                        <a:t>PC</a:t>
                      </a:r>
                      <a:r>
                        <a:rPr kumimoji="1" lang="ja-JP" altLang="en-US" sz="900" b="0" i="0" u="none" strike="noStrike" kern="1200" cap="none" spc="0" normalizeH="0" baseline="0" dirty="0">
                          <a:ln>
                            <a:noFill/>
                          </a:ln>
                          <a:solidFill>
                            <a:srgbClr val="002AFF"/>
                          </a:solidFill>
                          <a:effectLst/>
                          <a:uLnTx/>
                          <a:uFillTx/>
                          <a:latin typeface="メイリオ" panose="020B0604030504040204" pitchFamily="50" charset="-128"/>
                          <a:ea typeface="メイリオ" panose="020B0604030504040204" pitchFamily="50" charset="-128"/>
                          <a:cs typeface="+mn-cs"/>
                        </a:rPr>
                        <a:t>についてはサムネイル画像は不要です。</a:t>
                      </a:r>
                      <a:endParaRPr kumimoji="1" lang="en-US" altLang="ja-JP" sz="900" b="0" i="0" u="none" strike="noStrike" kern="1200" cap="none" spc="0" normalizeH="0" baseline="0" dirty="0">
                        <a:ln>
                          <a:noFill/>
                        </a:ln>
                        <a:solidFill>
                          <a:srgbClr val="002AFF"/>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023001256"/>
                  </a:ext>
                </a:extLst>
              </a:tr>
              <a:tr h="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メイリオ" panose="020B0604030504040204" pitchFamily="50" charset="-128"/>
                          <a:ea typeface="メイリオ" panose="020B0604030504040204" pitchFamily="50" charset="-128"/>
                          <a:cs typeface="+mn-cs"/>
                        </a:rPr>
                        <a:t>クリエイティブ（見出し）</a:t>
                      </a:r>
                      <a:endParaRPr kumimoji="1" lang="en-US" altLang="ja-JP" sz="1000" b="0" i="0" kern="1200" dirty="0">
                        <a:solidFill>
                          <a:schemeClr val="bg1"/>
                        </a:solidFill>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メイリオ" panose="020B0604030504040204" pitchFamily="50" charset="-128"/>
                          <a:ea typeface="メイリオ" panose="020B0604030504040204" pitchFamily="50" charset="-128"/>
                          <a:cs typeface="+mn-cs"/>
                        </a:rPr>
                        <a:t>提案までの日数</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最大７営業日要します。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メイリオ" panose="020B0604030504040204" pitchFamily="50" charset="-128"/>
                          <a:ea typeface="メイリオ" panose="020B0604030504040204" pitchFamily="50" charset="-128"/>
                          <a:cs typeface="+mn-cs"/>
                        </a:rPr>
                        <a:t>提案本数</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最大</a:t>
                      </a: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3</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本</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644071903"/>
                  </a:ext>
                </a:extLst>
              </a:tr>
              <a:tr h="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メイリオ" panose="020B0604030504040204" pitchFamily="50" charset="-128"/>
                          <a:ea typeface="メイリオ" panose="020B0604030504040204" pitchFamily="50" charset="-128"/>
                          <a:cs typeface="+mn-cs"/>
                        </a:rPr>
                        <a:t>備考</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弊社よりご提案した見出しについて、実際に広告配信時に採用するかは任意となります。</a:t>
                      </a:r>
                      <a:endPar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なお、効果を保証するものではありません。</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927519091"/>
                  </a:ext>
                </a:extLst>
              </a:tr>
            </a:tbl>
          </a:graphicData>
        </a:graphic>
      </p:graphicFrame>
      <p:sp>
        <p:nvSpPr>
          <p:cNvPr id="10" name="正方形/長方形 9">
            <a:extLst>
              <a:ext uri="{FF2B5EF4-FFF2-40B4-BE49-F238E27FC236}">
                <a16:creationId xmlns:a16="http://schemas.microsoft.com/office/drawing/2014/main" id="{45E7A6A8-0BD5-1CFA-5720-9AE95B39298C}"/>
              </a:ext>
            </a:extLst>
          </p:cNvPr>
          <p:cNvSpPr/>
          <p:nvPr/>
        </p:nvSpPr>
        <p:spPr>
          <a:xfrm>
            <a:off x="8205207" y="2815919"/>
            <a:ext cx="3401996" cy="346381"/>
          </a:xfrm>
          <a:prstGeom prst="rect">
            <a:avLst/>
          </a:prstGeom>
          <a:solidFill>
            <a:srgbClr val="000048">
              <a:alpha val="60000"/>
            </a:srgbClr>
          </a:solidFill>
          <a:ln w="9525" cap="flat" cmpd="sng" algn="ctr">
            <a:solidFill>
              <a:srgbClr val="000048"/>
            </a:solid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400" b="1" kern="0">
                <a:solidFill>
                  <a:srgbClr val="FFFFFF"/>
                </a:solidFill>
                <a:latin typeface="メイリオ" panose="020B0604030504040204" pitchFamily="50" charset="-128"/>
                <a:ea typeface="メイリオ" panose="020B0604030504040204" pitchFamily="50" charset="-128"/>
              </a:rPr>
              <a:t>参考資料</a:t>
            </a:r>
          </a:p>
        </p:txBody>
      </p:sp>
      <p:graphicFrame>
        <p:nvGraphicFramePr>
          <p:cNvPr id="11" name="表 10">
            <a:extLst>
              <a:ext uri="{FF2B5EF4-FFF2-40B4-BE49-F238E27FC236}">
                <a16:creationId xmlns:a16="http://schemas.microsoft.com/office/drawing/2014/main" id="{73984C63-464E-9C0A-6076-0184F13AEC6F}"/>
              </a:ext>
            </a:extLst>
          </p:cNvPr>
          <p:cNvGraphicFramePr>
            <a:graphicFrameLocks noGrp="1"/>
          </p:cNvGraphicFramePr>
          <p:nvPr>
            <p:extLst>
              <p:ext uri="{D42A27DB-BD31-4B8C-83A1-F6EECF244321}">
                <p14:modId xmlns:p14="http://schemas.microsoft.com/office/powerpoint/2010/main" val="292160176"/>
              </p:ext>
            </p:extLst>
          </p:nvPr>
        </p:nvGraphicFramePr>
        <p:xfrm>
          <a:off x="2533204" y="4309843"/>
          <a:ext cx="5243636" cy="538134"/>
        </p:xfrm>
        <a:graphic>
          <a:graphicData uri="http://schemas.openxmlformats.org/drawingml/2006/table">
            <a:tbl>
              <a:tblPr/>
              <a:tblGrid>
                <a:gridCol w="756053">
                  <a:extLst>
                    <a:ext uri="{9D8B030D-6E8A-4147-A177-3AD203B41FA5}">
                      <a16:colId xmlns:a16="http://schemas.microsoft.com/office/drawing/2014/main" val="1941218389"/>
                    </a:ext>
                  </a:extLst>
                </a:gridCol>
                <a:gridCol w="1495861">
                  <a:extLst>
                    <a:ext uri="{9D8B030D-6E8A-4147-A177-3AD203B41FA5}">
                      <a16:colId xmlns:a16="http://schemas.microsoft.com/office/drawing/2014/main" val="3425513550"/>
                    </a:ext>
                  </a:extLst>
                </a:gridCol>
                <a:gridCol w="1495861">
                  <a:extLst>
                    <a:ext uri="{9D8B030D-6E8A-4147-A177-3AD203B41FA5}">
                      <a16:colId xmlns:a16="http://schemas.microsoft.com/office/drawing/2014/main" val="1603431523"/>
                    </a:ext>
                  </a:extLst>
                </a:gridCol>
                <a:gridCol w="1495861">
                  <a:extLst>
                    <a:ext uri="{9D8B030D-6E8A-4147-A177-3AD203B41FA5}">
                      <a16:colId xmlns:a16="http://schemas.microsoft.com/office/drawing/2014/main" val="877723388"/>
                    </a:ext>
                  </a:extLst>
                </a:gridCol>
              </a:tblGrid>
              <a:tr h="15608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endParaRPr kumimoji="1" lang="ja-JP" altLang="en-US" sz="700" b="1" i="0" kern="1200">
                        <a:solidFill>
                          <a:schemeClr val="bg1"/>
                        </a:solidFill>
                        <a:latin typeface="Meiryo"/>
                        <a:ea typeface="Meiryo"/>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600" b="1" dirty="0">
                          <a:solidFill>
                            <a:schemeClr val="tx1">
                              <a:lumMod val="65000"/>
                              <a:lumOff val="35000"/>
                            </a:schemeClr>
                          </a:solidFill>
                          <a:latin typeface="+mn-ea"/>
                          <a:ea typeface="+mn-ea"/>
                        </a:rPr>
                        <a:t>トップページ　トピックス</a:t>
                      </a:r>
                      <a:r>
                        <a:rPr kumimoji="1" lang="en-US" altLang="ja-JP" sz="600" b="1" dirty="0">
                          <a:solidFill>
                            <a:schemeClr val="tx1">
                              <a:lumMod val="65000"/>
                              <a:lumOff val="35000"/>
                            </a:schemeClr>
                          </a:solidFill>
                          <a:latin typeface="+mn-ea"/>
                          <a:ea typeface="+mn-ea"/>
                        </a:rPr>
                        <a:t>PR</a:t>
                      </a:r>
                      <a:r>
                        <a:rPr kumimoji="1" lang="ja-JP" altLang="en-US" sz="600" b="1" dirty="0">
                          <a:solidFill>
                            <a:schemeClr val="tx1">
                              <a:lumMod val="65000"/>
                              <a:lumOff val="35000"/>
                            </a:schemeClr>
                          </a:solidFill>
                          <a:latin typeface="+mn-ea"/>
                          <a:ea typeface="+mn-ea"/>
                        </a:rPr>
                        <a:t>　</a:t>
                      </a:r>
                      <a:endParaRPr kumimoji="1" lang="en-US" altLang="ja-JP" sz="600" b="1" dirty="0">
                        <a:solidFill>
                          <a:schemeClr val="tx1">
                            <a:lumMod val="65000"/>
                            <a:lumOff val="35000"/>
                          </a:schemeClr>
                        </a:solidFill>
                        <a:latin typeface="+mn-ea"/>
                        <a:ea typeface="+mn-ea"/>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600" b="1" dirty="0">
                          <a:solidFill>
                            <a:srgbClr val="002AFF"/>
                          </a:solidFill>
                          <a:latin typeface="+mn-ea"/>
                          <a:ea typeface="+mn-ea"/>
                        </a:rPr>
                        <a:t>SP</a:t>
                      </a:r>
                      <a:endParaRPr kumimoji="1" lang="ja-JP" altLang="en-US" sz="600" b="1" i="0" kern="1200" dirty="0">
                        <a:solidFill>
                          <a:srgbClr val="002AFF"/>
                        </a:solidFill>
                        <a:latin typeface="Meiryo"/>
                        <a:ea typeface="Meiryo"/>
                        <a:cs typeface="+mn-cs"/>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600" b="1" dirty="0">
                          <a:solidFill>
                            <a:schemeClr val="tx1">
                              <a:lumMod val="65000"/>
                              <a:lumOff val="35000"/>
                            </a:schemeClr>
                          </a:solidFill>
                          <a:latin typeface="+mn-ea"/>
                          <a:ea typeface="+mn-ea"/>
                        </a:rPr>
                        <a:t>トップページ　トピックス</a:t>
                      </a:r>
                      <a:r>
                        <a:rPr kumimoji="1" lang="en-US" altLang="ja-JP" sz="600" b="1" dirty="0">
                          <a:solidFill>
                            <a:schemeClr val="tx1">
                              <a:lumMod val="65000"/>
                              <a:lumOff val="35000"/>
                            </a:schemeClr>
                          </a:solidFill>
                          <a:latin typeface="+mn-ea"/>
                          <a:ea typeface="+mn-ea"/>
                        </a:rPr>
                        <a:t>PR</a:t>
                      </a:r>
                      <a:r>
                        <a:rPr kumimoji="1" lang="ja-JP" altLang="en-US" sz="600" b="1" dirty="0">
                          <a:solidFill>
                            <a:schemeClr val="tx1">
                              <a:lumMod val="65000"/>
                              <a:lumOff val="35000"/>
                            </a:schemeClr>
                          </a:solidFill>
                          <a:latin typeface="+mn-ea"/>
                          <a:ea typeface="+mn-ea"/>
                        </a:rPr>
                        <a:t>　</a:t>
                      </a:r>
                      <a:endParaRPr kumimoji="1" lang="en-US" altLang="ja-JP" sz="600" b="1" dirty="0">
                        <a:solidFill>
                          <a:schemeClr val="tx1">
                            <a:lumMod val="65000"/>
                            <a:lumOff val="35000"/>
                          </a:schemeClr>
                        </a:solidFill>
                        <a:latin typeface="+mn-ea"/>
                        <a:ea typeface="+mn-ea"/>
                      </a:endParaRPr>
                    </a:p>
                    <a:p>
                      <a:pPr marL="0" marR="0" lvl="0" indent="0" algn="ctr" defTabSz="914400" rtl="0" eaLnBrk="1" fontAlgn="auto" latinLnBrk="0" hangingPunct="1">
                        <a:lnSpc>
                          <a:spcPct val="110000"/>
                        </a:lnSpc>
                        <a:spcBef>
                          <a:spcPts val="0"/>
                        </a:spcBef>
                        <a:spcAft>
                          <a:spcPts val="0"/>
                        </a:spcAft>
                        <a:buClrTx/>
                        <a:buSzTx/>
                        <a:buFontTx/>
                        <a:buNone/>
                        <a:tabLst/>
                        <a:defRPr/>
                      </a:pPr>
                      <a:r>
                        <a:rPr lang="en-US" altLang="ja-JP" sz="600" b="1" dirty="0">
                          <a:solidFill>
                            <a:srgbClr val="002AFF"/>
                          </a:solidFill>
                          <a:latin typeface="+mn-ea"/>
                          <a:ea typeface="+mn-ea"/>
                        </a:rPr>
                        <a:t>MD</a:t>
                      </a:r>
                      <a:endParaRPr kumimoji="1" lang="en-US" altLang="ja-JP" sz="600" b="1" dirty="0">
                        <a:solidFill>
                          <a:srgbClr val="002AFF"/>
                        </a:solidFill>
                        <a:latin typeface="+mn-ea"/>
                        <a:ea typeface="+mn-ea"/>
                      </a:endParaRP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600" b="1" dirty="0">
                          <a:solidFill>
                            <a:schemeClr val="tx1">
                              <a:lumMod val="65000"/>
                              <a:lumOff val="35000"/>
                            </a:schemeClr>
                          </a:solidFill>
                          <a:latin typeface="+mn-ea"/>
                          <a:ea typeface="+mn-ea"/>
                        </a:rPr>
                        <a:t>トップページ　トピックス</a:t>
                      </a:r>
                      <a:r>
                        <a:rPr kumimoji="1" lang="en-US" altLang="ja-JP" sz="600" b="1" dirty="0">
                          <a:solidFill>
                            <a:schemeClr val="tx1">
                              <a:lumMod val="65000"/>
                              <a:lumOff val="35000"/>
                            </a:schemeClr>
                          </a:solidFill>
                          <a:latin typeface="+mn-ea"/>
                          <a:ea typeface="+mn-ea"/>
                        </a:rPr>
                        <a:t>PR</a:t>
                      </a:r>
                      <a:r>
                        <a:rPr kumimoji="1" lang="ja-JP" altLang="en-US" sz="600" b="1" dirty="0">
                          <a:solidFill>
                            <a:schemeClr val="tx1">
                              <a:lumMod val="65000"/>
                              <a:lumOff val="35000"/>
                            </a:schemeClr>
                          </a:solidFill>
                          <a:latin typeface="+mn-ea"/>
                          <a:ea typeface="+mn-ea"/>
                        </a:rPr>
                        <a:t>　</a:t>
                      </a:r>
                      <a:endParaRPr kumimoji="1" lang="en-US" altLang="ja-JP" sz="600" b="1" dirty="0">
                        <a:solidFill>
                          <a:schemeClr val="tx1">
                            <a:lumMod val="65000"/>
                            <a:lumOff val="35000"/>
                          </a:schemeClr>
                        </a:solidFill>
                        <a:latin typeface="+mn-ea"/>
                        <a:ea typeface="+mn-ea"/>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600" b="1" dirty="0">
                          <a:solidFill>
                            <a:srgbClr val="002AFF"/>
                          </a:solidFill>
                          <a:latin typeface="+mn-ea"/>
                          <a:ea typeface="+mn-ea"/>
                        </a:rPr>
                        <a:t>PC</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extLst>
                  <a:ext uri="{0D108BD9-81ED-4DB2-BD59-A6C34878D82A}">
                    <a16:rowId xmlns:a16="http://schemas.microsoft.com/office/drawing/2014/main" val="87160056"/>
                  </a:ext>
                </a:extLst>
              </a:tr>
              <a:tr h="331716">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600" b="1" kern="1200">
                          <a:solidFill>
                            <a:schemeClr val="tx1">
                              <a:lumMod val="65000"/>
                              <a:lumOff val="35000"/>
                            </a:schemeClr>
                          </a:solidFill>
                          <a:latin typeface="+mn-ea"/>
                          <a:ea typeface="+mn-ea"/>
                          <a:cs typeface="+mn-cs"/>
                        </a:rPr>
                        <a:t>サムネイル画像</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solidFill>
                      <a:srgbClr val="D5D5D5">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457200" marR="0" lvl="1" indent="-457200" algn="ctr" defTabSz="914400" rtl="0" eaLnBrk="1" fontAlgn="ctr" latinLnBrk="0" hangingPunct="1">
                        <a:lnSpc>
                          <a:spcPct val="100000"/>
                        </a:lnSpc>
                        <a:spcBef>
                          <a:spcPts val="0"/>
                        </a:spcBef>
                        <a:spcAft>
                          <a:spcPts val="0"/>
                        </a:spcAft>
                        <a:buClrTx/>
                        <a:buSzTx/>
                        <a:buFontTx/>
                        <a:buNone/>
                        <a:tabLst/>
                        <a:defRPr/>
                      </a:pPr>
                      <a:r>
                        <a:rPr kumimoji="1" lang="ja-JP" altLang="en-US" sz="900" b="0" kern="1200" dirty="0">
                          <a:solidFill>
                            <a:schemeClr val="tx1">
                              <a:lumMod val="65000"/>
                              <a:lumOff val="35000"/>
                            </a:schemeClr>
                          </a:solidFill>
                          <a:latin typeface="+mn-ea"/>
                          <a:ea typeface="+mn-ea"/>
                          <a:cs typeface="+mn-cs"/>
                        </a:rPr>
                        <a:t>必須</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900" b="0" kern="1200">
                          <a:solidFill>
                            <a:schemeClr val="tx1">
                              <a:lumMod val="65000"/>
                              <a:lumOff val="35000"/>
                            </a:schemeClr>
                          </a:solidFill>
                          <a:latin typeface="+mn-ea"/>
                          <a:ea typeface="+mn-ea"/>
                          <a:cs typeface="+mn-cs"/>
                        </a:rPr>
                        <a:t>必須</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457200" marR="0" lvl="1" indent="-457200" algn="ctr" defTabSz="914400" rtl="0" eaLnBrk="1" fontAlgn="ctr" latinLnBrk="0" hangingPunct="1">
                        <a:lnSpc>
                          <a:spcPct val="100000"/>
                        </a:lnSpc>
                        <a:spcBef>
                          <a:spcPts val="0"/>
                        </a:spcBef>
                        <a:spcAft>
                          <a:spcPts val="0"/>
                        </a:spcAft>
                        <a:buClrTx/>
                        <a:buSzTx/>
                        <a:buFontTx/>
                        <a:buNone/>
                        <a:tabLst/>
                        <a:defRPr/>
                      </a:pPr>
                      <a:r>
                        <a:rPr kumimoji="1" lang="ja-JP" altLang="en-US" sz="900" b="0" i="0" kern="1200" dirty="0">
                          <a:solidFill>
                            <a:srgbClr val="002AFF"/>
                          </a:solidFill>
                          <a:latin typeface="+mn-ea"/>
                          <a:ea typeface="+mn-ea"/>
                          <a:cs typeface="+mn-cs"/>
                        </a:rPr>
                        <a:t>不要</a:t>
                      </a:r>
                    </a:p>
                  </a:txBody>
                  <a:tcPr marL="5250" marR="5250" marT="5250" marB="0" anchor="ctr">
                    <a:lnL w="12700" cmpd="sng">
                      <a:solidFill>
                        <a:srgbClr val="D5D5D5"/>
                      </a:solidFill>
                    </a:lnL>
                    <a:lnR w="12700" cmpd="sng">
                      <a:solidFill>
                        <a:srgbClr val="D5D5D5"/>
                      </a:solidFill>
                    </a:lnR>
                    <a:lnT w="12700" cmpd="sng">
                      <a:solidFill>
                        <a:srgbClr val="D5D5D5"/>
                      </a:solidFill>
                    </a:lnT>
                    <a:lnB w="12700" cmpd="sng">
                      <a:solidFill>
                        <a:srgbClr val="D5D5D5"/>
                      </a:solidFill>
                    </a:lnB>
                    <a:lnTlToBr w="12700" cmpd="sng">
                      <a:noFill/>
                      <a:prstDash val="solid"/>
                    </a:lnTlToBr>
                    <a:lnBlToTr w="12700" cmpd="sng">
                      <a:noFill/>
                      <a:prstDash val="solid"/>
                    </a:lnBlToTr>
                    <a:noFill/>
                  </a:tcPr>
                </a:tc>
                <a:extLst>
                  <a:ext uri="{0D108BD9-81ED-4DB2-BD59-A6C34878D82A}">
                    <a16:rowId xmlns:a16="http://schemas.microsoft.com/office/drawing/2014/main" val="1741236972"/>
                  </a:ext>
                </a:extLst>
              </a:tr>
            </a:tbl>
          </a:graphicData>
        </a:graphic>
      </p:graphicFrame>
      <p:pic>
        <p:nvPicPr>
          <p:cNvPr id="12" name="図 11">
            <a:extLst>
              <a:ext uri="{FF2B5EF4-FFF2-40B4-BE49-F238E27FC236}">
                <a16:creationId xmlns:a16="http://schemas.microsoft.com/office/drawing/2014/main" id="{9CA4DC8F-2DBB-7EAA-FEF3-48FC22B73CE7}"/>
              </a:ext>
            </a:extLst>
          </p:cNvPr>
          <p:cNvPicPr>
            <a:picLocks noChangeAspect="1"/>
          </p:cNvPicPr>
          <p:nvPr/>
        </p:nvPicPr>
        <p:blipFill>
          <a:blip r:embed="rId3"/>
          <a:stretch>
            <a:fillRect/>
          </a:stretch>
        </p:blipFill>
        <p:spPr>
          <a:xfrm>
            <a:off x="8205206" y="3614537"/>
            <a:ext cx="3429064" cy="1918823"/>
          </a:xfrm>
          <a:prstGeom prst="rect">
            <a:avLst/>
          </a:prstGeom>
        </p:spPr>
      </p:pic>
    </p:spTree>
    <p:extLst>
      <p:ext uri="{BB962C8B-B14F-4D97-AF65-F5344CB8AC3E}">
        <p14:creationId xmlns:p14="http://schemas.microsoft.com/office/powerpoint/2010/main" val="384272597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82D35-1760-BE91-7E19-4BBA6CEE4A4F}"/>
            </a:ext>
          </a:extLst>
        </p:cNvPr>
        <p:cNvGrpSpPr/>
        <p:nvPr/>
      </p:nvGrpSpPr>
      <p:grpSpPr>
        <a:xfrm>
          <a:off x="0" y="0"/>
          <a:ext cx="0" cy="0"/>
          <a:chOff x="0" y="0"/>
          <a:chExt cx="0" cy="0"/>
        </a:xfrm>
      </p:grpSpPr>
      <p:sp>
        <p:nvSpPr>
          <p:cNvPr id="8" name="テキスト プレースホルダー 7">
            <a:extLst>
              <a:ext uri="{FF2B5EF4-FFF2-40B4-BE49-F238E27FC236}">
                <a16:creationId xmlns:a16="http://schemas.microsoft.com/office/drawing/2014/main" id="{E33E3121-94F5-18D8-762F-E424F18E52B5}"/>
              </a:ext>
            </a:extLst>
          </p:cNvPr>
          <p:cNvSpPr>
            <a:spLocks noGrp="1"/>
          </p:cNvSpPr>
          <p:nvPr>
            <p:ph type="body" sz="quarter" idx="20"/>
          </p:nvPr>
        </p:nvSpPr>
        <p:spPr/>
        <p:txBody>
          <a:bodyPr/>
          <a:lstStyle/>
          <a:p>
            <a:r>
              <a:rPr lang="en-US" altLang="ja-JP" dirty="0"/>
              <a:t>06</a:t>
            </a:r>
            <a:endParaRPr lang="ja-JP" altLang="en-US" dirty="0"/>
          </a:p>
        </p:txBody>
      </p:sp>
      <p:pic>
        <p:nvPicPr>
          <p:cNvPr id="6" name="図プレースホルダー 10" descr="アイコン&#10;&#10;自動的に生成された説明">
            <a:extLst>
              <a:ext uri="{FF2B5EF4-FFF2-40B4-BE49-F238E27FC236}">
                <a16:creationId xmlns:a16="http://schemas.microsoft.com/office/drawing/2014/main" id="{C2CD5F66-C3E8-6803-186A-A4EBC4587C9F}"/>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2995886"/>
            <a:ext cx="1586282" cy="1464484"/>
          </a:xfrm>
        </p:spPr>
      </p:pic>
      <p:sp>
        <p:nvSpPr>
          <p:cNvPr id="4" name="テキスト プレースホルダー 5">
            <a:extLst>
              <a:ext uri="{FF2B5EF4-FFF2-40B4-BE49-F238E27FC236}">
                <a16:creationId xmlns:a16="http://schemas.microsoft.com/office/drawing/2014/main" id="{68DF537C-6E1F-24C8-7A16-1FD09C04EB94}"/>
              </a:ext>
            </a:extLst>
          </p:cNvPr>
          <p:cNvSpPr>
            <a:spLocks noGrp="1"/>
          </p:cNvSpPr>
          <p:nvPr>
            <p:ph type="body" sz="quarter" idx="19"/>
          </p:nvPr>
        </p:nvSpPr>
        <p:spPr>
          <a:xfrm>
            <a:off x="3124200" y="4798887"/>
            <a:ext cx="5943600" cy="543702"/>
          </a:xfrm>
        </p:spPr>
        <p:txBody>
          <a:bodyPr/>
          <a:lstStyle/>
          <a:p>
            <a:r>
              <a:rPr kumimoji="1" lang="ja-JP" altLang="en-US" dirty="0">
                <a:solidFill>
                  <a:srgbClr val="000048"/>
                </a:solidFill>
              </a:rPr>
              <a:t>その他・注意事項・免責</a:t>
            </a:r>
          </a:p>
        </p:txBody>
      </p:sp>
    </p:spTree>
    <p:extLst>
      <p:ext uri="{BB962C8B-B14F-4D97-AF65-F5344CB8AC3E}">
        <p14:creationId xmlns:p14="http://schemas.microsoft.com/office/powerpoint/2010/main" val="280917186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88886C-CF5F-DF18-8B99-732AAF83B37D}"/>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A4DBD68E-43C1-0107-443B-8E455614FE31}"/>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2D005285-7DCE-88AD-0664-C908867A846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5" name="テキスト プレースホルダー 1">
            <a:extLst>
              <a:ext uri="{FF2B5EF4-FFF2-40B4-BE49-F238E27FC236}">
                <a16:creationId xmlns:a16="http://schemas.microsoft.com/office/drawing/2014/main" id="{65D2396D-8D0B-95B3-1440-EDF58DAB5925}"/>
              </a:ext>
            </a:extLst>
          </p:cNvPr>
          <p:cNvSpPr>
            <a:spLocks noGrp="1"/>
          </p:cNvSpPr>
          <p:nvPr>
            <p:ph type="body" sz="quarter" idx="10"/>
          </p:nvPr>
        </p:nvSpPr>
        <p:spPr>
          <a:xfrm>
            <a:off x="1887808" y="252000"/>
            <a:ext cx="8136904" cy="335028"/>
          </a:xfrm>
        </p:spPr>
        <p:txBody>
          <a:bodyPr/>
          <a:lstStyle/>
          <a:p>
            <a:r>
              <a:rPr lang="ja-JP" altLang="en-US" dirty="0"/>
              <a:t>掲載までの流れ</a:t>
            </a:r>
          </a:p>
        </p:txBody>
      </p:sp>
      <p:graphicFrame>
        <p:nvGraphicFramePr>
          <p:cNvPr id="2" name="表 1">
            <a:extLst>
              <a:ext uri="{FF2B5EF4-FFF2-40B4-BE49-F238E27FC236}">
                <a16:creationId xmlns:a16="http://schemas.microsoft.com/office/drawing/2014/main" id="{639F8090-6340-1055-0599-845CC719A818}"/>
              </a:ext>
            </a:extLst>
          </p:cNvPr>
          <p:cNvGraphicFramePr>
            <a:graphicFrameLocks noGrp="1"/>
          </p:cNvGraphicFramePr>
          <p:nvPr>
            <p:extLst>
              <p:ext uri="{D42A27DB-BD31-4B8C-83A1-F6EECF244321}">
                <p14:modId xmlns:p14="http://schemas.microsoft.com/office/powerpoint/2010/main" val="116546562"/>
              </p:ext>
            </p:extLst>
          </p:nvPr>
        </p:nvGraphicFramePr>
        <p:xfrm>
          <a:off x="479425" y="807166"/>
          <a:ext cx="11233150" cy="5713213"/>
        </p:xfrm>
        <a:graphic>
          <a:graphicData uri="http://schemas.openxmlformats.org/drawingml/2006/table">
            <a:tbl>
              <a:tblPr firstCol="1" bandRow="1"/>
              <a:tblGrid>
                <a:gridCol w="574123">
                  <a:extLst>
                    <a:ext uri="{9D8B030D-6E8A-4147-A177-3AD203B41FA5}">
                      <a16:colId xmlns:a16="http://schemas.microsoft.com/office/drawing/2014/main" val="768764829"/>
                    </a:ext>
                  </a:extLst>
                </a:gridCol>
                <a:gridCol w="1292087">
                  <a:extLst>
                    <a:ext uri="{9D8B030D-6E8A-4147-A177-3AD203B41FA5}">
                      <a16:colId xmlns:a16="http://schemas.microsoft.com/office/drawing/2014/main" val="4174474549"/>
                    </a:ext>
                  </a:extLst>
                </a:gridCol>
                <a:gridCol w="1425578">
                  <a:extLst>
                    <a:ext uri="{9D8B030D-6E8A-4147-A177-3AD203B41FA5}">
                      <a16:colId xmlns:a16="http://schemas.microsoft.com/office/drawing/2014/main" val="1323453056"/>
                    </a:ext>
                  </a:extLst>
                </a:gridCol>
                <a:gridCol w="5322858">
                  <a:extLst>
                    <a:ext uri="{9D8B030D-6E8A-4147-A177-3AD203B41FA5}">
                      <a16:colId xmlns:a16="http://schemas.microsoft.com/office/drawing/2014/main" val="2591893762"/>
                    </a:ext>
                  </a:extLst>
                </a:gridCol>
                <a:gridCol w="1216120">
                  <a:extLst>
                    <a:ext uri="{9D8B030D-6E8A-4147-A177-3AD203B41FA5}">
                      <a16:colId xmlns:a16="http://schemas.microsoft.com/office/drawing/2014/main" val="664908994"/>
                    </a:ext>
                  </a:extLst>
                </a:gridCol>
                <a:gridCol w="1402384">
                  <a:extLst>
                    <a:ext uri="{9D8B030D-6E8A-4147-A177-3AD203B41FA5}">
                      <a16:colId xmlns:a16="http://schemas.microsoft.com/office/drawing/2014/main" val="1931427765"/>
                    </a:ext>
                  </a:extLst>
                </a:gridCol>
              </a:tblGrid>
              <a:tr h="194964">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600" b="1" kern="1200" dirty="0">
                          <a:solidFill>
                            <a:srgbClr val="FFFFFF"/>
                          </a:solidFill>
                          <a:latin typeface="Meiryo" panose="020B0604030504040204" pitchFamily="34" charset="-128"/>
                          <a:ea typeface="Meiryo" panose="020B0604030504040204" pitchFamily="34" charset="-128"/>
                          <a:cs typeface="+mn-cs"/>
                        </a:rPr>
                        <a:t>チェック</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ja-JP" altLang="en-US" sz="800" b="1" kern="1200" dirty="0">
                          <a:solidFill>
                            <a:srgbClr val="FFFFFF"/>
                          </a:solidFill>
                          <a:latin typeface="Meiryo" panose="020B0604030504040204" pitchFamily="34" charset="-128"/>
                          <a:ea typeface="Meiryo" panose="020B0604030504040204" pitchFamily="34" charset="-128"/>
                          <a:cs typeface="+mn-cs"/>
                        </a:rPr>
                        <a:t>項目</a:t>
                      </a:r>
                      <a:endParaRPr kumimoji="1" lang="ja-JP" altLang="en-US" dirty="0">
                        <a:solidFill>
                          <a:srgbClr val="FFFFFF"/>
                        </a:solidFill>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dirty="0">
                          <a:solidFill>
                            <a:srgbClr val="FFFFFF"/>
                          </a:solidFill>
                          <a:latin typeface="Meiryo" panose="020B0604030504040204" pitchFamily="34" charset="-128"/>
                          <a:ea typeface="Meiryo" panose="020B0604030504040204" pitchFamily="34" charset="-128"/>
                          <a:cs typeface="+mn-cs"/>
                        </a:rPr>
                        <a:t>対応</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dirty="0">
                          <a:solidFill>
                            <a:srgbClr val="FFFFFF"/>
                          </a:solidFill>
                          <a:latin typeface="Meiryo" panose="020B0604030504040204" pitchFamily="34" charset="-128"/>
                          <a:ea typeface="Meiryo" panose="020B0604030504040204" pitchFamily="34" charset="-128"/>
                          <a:cs typeface="+mn-cs"/>
                        </a:rPr>
                        <a:t>詳細</a:t>
                      </a:r>
                      <a:endParaRPr kumimoji="1" lang="en-US" altLang="ja-JP" sz="800" b="1" kern="1200" dirty="0">
                        <a:solidFill>
                          <a:srgbClr val="FFFFFF"/>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dirty="0">
                          <a:solidFill>
                            <a:schemeClr val="bg1"/>
                          </a:solidFill>
                          <a:latin typeface="Meiryo" panose="020B0604030504040204" pitchFamily="34" charset="-128"/>
                          <a:ea typeface="Meiryo" panose="020B0604030504040204" pitchFamily="34" charset="-128"/>
                          <a:cs typeface="+mn-cs"/>
                        </a:rPr>
                        <a:t>必須</a:t>
                      </a:r>
                      <a:r>
                        <a:rPr kumimoji="1" lang="en-US" altLang="ja-JP" sz="800" b="1" kern="1200" dirty="0">
                          <a:solidFill>
                            <a:schemeClr val="bg1"/>
                          </a:solidFill>
                          <a:latin typeface="Meiryo" panose="020B0604030504040204" pitchFamily="34" charset="-128"/>
                          <a:ea typeface="Meiryo" panose="020B0604030504040204" pitchFamily="34" charset="-128"/>
                          <a:cs typeface="+mn-cs"/>
                        </a:rPr>
                        <a:t>/</a:t>
                      </a:r>
                      <a:r>
                        <a:rPr kumimoji="1" lang="ja-JP" altLang="en-US" sz="800" b="1" kern="1200" dirty="0">
                          <a:solidFill>
                            <a:schemeClr val="bg1"/>
                          </a:solidFill>
                          <a:latin typeface="Meiryo" panose="020B0604030504040204" pitchFamily="34" charset="-128"/>
                          <a:ea typeface="Meiryo" panose="020B0604030504040204" pitchFamily="34" charset="-128"/>
                          <a:cs typeface="+mn-cs"/>
                        </a:rPr>
                        <a:t>任意</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dirty="0">
                          <a:solidFill>
                            <a:srgbClr val="FFFFFF"/>
                          </a:solidFill>
                          <a:latin typeface="Meiryo" panose="020B0604030504040204" pitchFamily="34" charset="-128"/>
                          <a:ea typeface="Meiryo" panose="020B0604030504040204" pitchFamily="34" charset="-128"/>
                          <a:cs typeface="+mn-cs"/>
                        </a:rPr>
                        <a:t>期日</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55561">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0" i="0" kern="1200" dirty="0">
                          <a:solidFill>
                            <a:schemeClr val="bg1"/>
                          </a:solidFill>
                          <a:latin typeface="Meiryo" panose="020B0604030504040204" pitchFamily="34" charset="-128"/>
                          <a:ea typeface="Meiryo" panose="020B0604030504040204" pitchFamily="34" charset="-128"/>
                          <a:cs typeface="+mn-cs"/>
                        </a:rPr>
                        <a:t>掲載制限業種の確認</a:t>
                      </a:r>
                      <a:endParaRPr kumimoji="1" lang="ja-JP" altLang="en-US" sz="800" b="0" i="0" kern="1200" noProof="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D0D0D"/>
                          </a:solidFill>
                          <a:latin typeface="Meiryo" panose="020B0604030504040204" pitchFamily="34" charset="-128"/>
                          <a:ea typeface="Meiryo" panose="020B0604030504040204" pitchFamily="34" charset="-128"/>
                          <a:cs typeface="+mn-cs"/>
                        </a:rPr>
                        <a:t>代理店</a:t>
                      </a:r>
                      <a:endParaRPr kumimoji="1" lang="ja-JP" altLang="en-US" sz="8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ja-JP" altLang="en-US" sz="800" b="0" dirty="0">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86591261"/>
                  </a:ext>
                </a:extLst>
              </a:tr>
              <a:tr h="59926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800" b="0" i="0" kern="1200" noProof="0" dirty="0">
                          <a:solidFill>
                            <a:schemeClr val="bg1"/>
                          </a:solidFill>
                          <a:latin typeface="Meiryo" panose="020B0604030504040204" pitchFamily="34" charset="-128"/>
                          <a:ea typeface="Meiryo" panose="020B0604030504040204" pitchFamily="34" charset="-128"/>
                          <a:cs typeface="+mn-cs"/>
                        </a:rPr>
                        <a:t>掲載制限</a:t>
                      </a:r>
                      <a:endParaRPr kumimoji="1" lang="en-US" altLang="ja-JP" sz="800" b="0" i="0" kern="1200" noProof="0" dirty="0">
                        <a:solidFill>
                          <a:schemeClr val="bg1"/>
                        </a:solidFill>
                        <a:latin typeface="Meiryo" panose="020B0604030504040204" pitchFamily="34" charset="-128"/>
                        <a:ea typeface="Meiryo" panose="020B0604030504040204" pitchFamily="34" charset="-128"/>
                        <a:cs typeface="+mn-cs"/>
                      </a:endParaRPr>
                    </a:p>
                    <a:p>
                      <a:pPr algn="ctr">
                        <a:lnSpc>
                          <a:spcPct val="110000"/>
                        </a:lnSpc>
                      </a:pPr>
                      <a:r>
                        <a:rPr kumimoji="1" lang="ja-JP" altLang="en-US" sz="800" b="0" i="0" kern="1200" noProof="0" dirty="0">
                          <a:solidFill>
                            <a:schemeClr val="bg1"/>
                          </a:solidFill>
                          <a:latin typeface="Meiryo" panose="020B0604030504040204" pitchFamily="34" charset="-128"/>
                          <a:ea typeface="Meiryo" panose="020B0604030504040204" pitchFamily="34" charset="-128"/>
                          <a:cs typeface="+mn-cs"/>
                        </a:rPr>
                        <a:t>カテゴリー判断</a:t>
                      </a:r>
                      <a:endParaRPr kumimoji="1" lang="ja-JP" altLang="en-US" sz="800" b="0" i="0" kern="120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D0D0D"/>
                          </a:solidFill>
                          <a:latin typeface="Meiryo" panose="020B0604030504040204" pitchFamily="34" charset="-128"/>
                          <a:ea typeface="Meiryo" panose="020B0604030504040204" pitchFamily="34" charset="-128"/>
                          <a:cs typeface="+mn-cs"/>
                        </a:rPr>
                        <a:t>代理店</a:t>
                      </a:r>
                      <a:endParaRPr kumimoji="1" lang="ja-JP" altLang="en-US" sz="8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noProof="0" dirty="0">
                          <a:solidFill>
                            <a:srgbClr val="0D0D0D"/>
                          </a:solidFill>
                          <a:latin typeface="メイリオ" panose="020B0604030504040204" pitchFamily="50" charset="-128"/>
                          <a:ea typeface="メイリオ" panose="020B0604030504040204" pitchFamily="50" charset="-128"/>
                          <a:cs typeface="+mn-cs"/>
                        </a:rPr>
                        <a:t>「掲載制限に該当する広告内容」の判断</a:t>
                      </a:r>
                      <a:endParaRPr kumimoji="1" lang="en-US" altLang="ja-JP" sz="800" b="0" kern="1200" noProof="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spc="0" noProof="0" dirty="0">
                          <a:solidFill>
                            <a:srgbClr val="0D0D0D"/>
                          </a:solidFill>
                          <a:latin typeface="メイリオ" panose="020B0604030504040204" pitchFamily="50" charset="-128"/>
                          <a:ea typeface="メイリオ" panose="020B0604030504040204" pitchFamily="50" charset="-128"/>
                          <a:cs typeface="+mn-cs"/>
                        </a:rPr>
                        <a:t>※</a:t>
                      </a:r>
                      <a:r>
                        <a:rPr kumimoji="1" lang="ja-JP" altLang="en-US" sz="800" b="0" kern="1200" spc="0" noProof="0" dirty="0">
                          <a:solidFill>
                            <a:srgbClr val="0D0D0D"/>
                          </a:solidFill>
                          <a:latin typeface="メイリオ" panose="020B0604030504040204" pitchFamily="50" charset="-128"/>
                          <a:ea typeface="メイリオ" panose="020B0604030504040204" pitchFamily="50" charset="-128"/>
                          <a:cs typeface="+mn-cs"/>
                        </a:rPr>
                        <a:t>掲載制限カテゴリーの確認の場合に選択。</a:t>
                      </a:r>
                      <a:r>
                        <a:rPr kumimoji="1" lang="ja-JP" altLang="en-US" sz="800" b="0" kern="1200" spc="0" noProof="0" dirty="0">
                          <a:solidFill>
                            <a:srgbClr val="002AFF"/>
                          </a:solidFill>
                          <a:latin typeface="メイリオ" panose="020B0604030504040204" pitchFamily="50" charset="-128"/>
                          <a:ea typeface="メイリオ" panose="020B0604030504040204" pitchFamily="50" charset="-128"/>
                          <a:cs typeface="+mn-cs"/>
                        </a:rPr>
                        <a:t>判断にはリンク先サイトが必要</a:t>
                      </a:r>
                      <a:r>
                        <a:rPr kumimoji="1" lang="ja-JP" altLang="en-US" sz="800" b="0" kern="1200" spc="0" noProof="0" dirty="0">
                          <a:solidFill>
                            <a:srgbClr val="0D0D0D"/>
                          </a:solidFill>
                          <a:latin typeface="メイリオ" panose="020B0604030504040204" pitchFamily="50" charset="-128"/>
                          <a:ea typeface="メイリオ" panose="020B0604030504040204" pitchFamily="50" charset="-128"/>
                          <a:cs typeface="+mn-cs"/>
                        </a:rPr>
                        <a:t>となり、クリエイティブのみでは</a:t>
                      </a:r>
                      <a:endParaRPr kumimoji="1" lang="en-US" altLang="ja-JP" sz="800" b="0" kern="1200" spc="0" noProof="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spc="0" noProof="0" dirty="0">
                          <a:solidFill>
                            <a:srgbClr val="0D0D0D"/>
                          </a:solidFill>
                          <a:latin typeface="メイリオ" panose="020B0604030504040204" pitchFamily="50" charset="-128"/>
                          <a:ea typeface="メイリオ" panose="020B0604030504040204" pitchFamily="50" charset="-128"/>
                          <a:cs typeface="+mn-cs"/>
                        </a:rPr>
                        <a:t>判断できかねます。　</a:t>
                      </a:r>
                      <a:r>
                        <a:rPr kumimoji="1" lang="ja-JP" altLang="en-US" sz="800" b="0" dirty="0">
                          <a:solidFill>
                            <a:schemeClr val="tx1">
                              <a:lumMod val="65000"/>
                              <a:lumOff val="35000"/>
                            </a:schemeClr>
                          </a:solidFill>
                          <a:latin typeface="メイリオ" panose="020B0604030504040204" pitchFamily="50" charset="-128"/>
                          <a:ea typeface="メイリオ" panose="020B0604030504040204" pitchFamily="50" charset="-128"/>
                          <a:hlinkClick r:id="rId3"/>
                        </a:rPr>
                        <a:t>掲載制限カテゴリー確認　依頼フォーム</a:t>
                      </a:r>
                      <a:endParaRPr lang="en-US" altLang="ja-JP" sz="800" b="0" dirty="0">
                        <a:latin typeface="メイリオ" panose="020B0604030504040204" pitchFamily="50" charset="-128"/>
                        <a:ea typeface="メイリオ" panose="020B0604030504040204" pitchFamily="50"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dirty="0">
                          <a:solidFill>
                            <a:srgbClr val="0D0D0D"/>
                          </a:solidFill>
                          <a:latin typeface="Meiryo" panose="020B0604030504040204" pitchFamily="34" charset="-128"/>
                          <a:ea typeface="Meiryo" panose="020B0604030504040204" pitchFamily="34" charset="-128"/>
                          <a:cs typeface="+mn-cs"/>
                        </a:rPr>
                        <a:t>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lnSpc>
                          <a:spcPct val="110000"/>
                        </a:lnSpc>
                      </a:pPr>
                      <a:endParaRPr kumimoji="1" lang="ja-JP" altLang="en-US" sz="800" b="0" kern="1200" dirty="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023001256"/>
                  </a:ext>
                </a:extLst>
              </a:tr>
              <a:tr h="59926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50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0" i="0" kern="1200" dirty="0">
                          <a:solidFill>
                            <a:schemeClr val="bg1"/>
                          </a:solidFill>
                          <a:latin typeface="Meiryo" panose="020B0604030504040204" pitchFamily="34" charset="-128"/>
                          <a:ea typeface="Meiryo" panose="020B0604030504040204" pitchFamily="34" charset="-128"/>
                          <a:cs typeface="+mn-cs"/>
                        </a:rPr>
                        <a:t>事前提案可否</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r>
                        <a:rPr kumimoji="1" lang="en-US" altLang="ja-JP" sz="800" b="0" kern="1200">
                          <a:solidFill>
                            <a:srgbClr val="0D0D0D"/>
                          </a:solidFill>
                          <a:latin typeface="Meiryo" panose="020B0604030504040204" pitchFamily="34" charset="-128"/>
                          <a:ea typeface="Meiryo" panose="020B0604030504040204" pitchFamily="34" charset="-128"/>
                          <a:cs typeface="+mn-cs"/>
                        </a:rPr>
                        <a:t>LINE</a:t>
                      </a:r>
                      <a:r>
                        <a:rPr kumimoji="1" lang="ja-JP" altLang="en-US" sz="800" b="0" kern="1200">
                          <a:solidFill>
                            <a:srgbClr val="0D0D0D"/>
                          </a:solidFill>
                          <a:latin typeface="Meiryo" panose="020B0604030504040204" pitchFamily="34" charset="-128"/>
                          <a:ea typeface="Meiryo" panose="020B0604030504040204" pitchFamily="34" charset="-128"/>
                          <a:cs typeface="+mn-cs"/>
                        </a:rPr>
                        <a:t>ヤフー営業</a:t>
                      </a:r>
                      <a:endParaRPr kumimoji="1" lang="en-US" altLang="ja-JP" sz="800" b="0">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02AFF"/>
                          </a:solidFill>
                          <a:latin typeface="メイリオ" panose="020B0604030504040204" pitchFamily="50" charset="-128"/>
                          <a:ea typeface="メイリオ" panose="020B0604030504040204" pitchFamily="50" charset="-128"/>
                          <a:cs typeface="+mn-cs"/>
                        </a:rPr>
                        <a:t>掲載制限カテゴリー「健康・美容食品」のみ必須</a:t>
                      </a: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。最大</a:t>
                      </a:r>
                      <a:r>
                        <a:rPr kumimoji="1" lang="en-US" altLang="ja-JP" sz="800" b="0" kern="1200" dirty="0">
                          <a:solidFill>
                            <a:srgbClr val="0D0D0D"/>
                          </a:solidFill>
                          <a:latin typeface="メイリオ" panose="020B0604030504040204" pitchFamily="50" charset="-128"/>
                          <a:ea typeface="メイリオ" panose="020B0604030504040204" pitchFamily="50" charset="-128"/>
                          <a:cs typeface="+mn-cs"/>
                        </a:rPr>
                        <a:t>5</a:t>
                      </a: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営業日要します。「事前提案可否について」を</a:t>
                      </a:r>
                      <a:endParaRPr kumimoji="1" lang="en-US" altLang="ja-JP" sz="800" b="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参照いただき、弊社担当営業宛に必要事項を添えてご連絡ください。</a:t>
                      </a:r>
                      <a:endParaRPr kumimoji="1" lang="en-US" altLang="ja-JP" sz="800" b="0" dirty="0">
                        <a:solidFill>
                          <a:srgbClr val="0D0D0D"/>
                        </a:solidFill>
                        <a:latin typeface="メイリオ" panose="020B0604030504040204" pitchFamily="50" charset="-128"/>
                        <a:ea typeface="メイリオ" panose="020B0604030504040204" pitchFamily="50"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dirty="0">
                          <a:solidFill>
                            <a:srgbClr val="0D0D0D"/>
                          </a:solidFill>
                          <a:latin typeface="Meiryo" panose="020B0604030504040204" pitchFamily="34" charset="-128"/>
                          <a:ea typeface="Meiryo" panose="020B0604030504040204" pitchFamily="34" charset="-128"/>
                          <a:cs typeface="+mn-cs"/>
                        </a:rPr>
                        <a:t>任意</a:t>
                      </a:r>
                      <a:r>
                        <a:rPr kumimoji="1" lang="en-US" altLang="ja-JP" sz="8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800" b="1" kern="1200" dirty="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02AFF"/>
                          </a:solidFill>
                          <a:latin typeface="Meiryo" panose="020B0604030504040204" pitchFamily="34" charset="-128"/>
                          <a:ea typeface="Meiryo" panose="020B0604030504040204" pitchFamily="34" charset="-128"/>
                          <a:cs typeface="+mn-cs"/>
                        </a:rPr>
                        <a:t>「健康・美容食品」</a:t>
                      </a:r>
                      <a:endParaRPr kumimoji="1" lang="en-US" altLang="ja-JP" sz="800" b="0" kern="1200" dirty="0">
                        <a:solidFill>
                          <a:srgbClr val="002AFF"/>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02AFF"/>
                          </a:solidFill>
                          <a:latin typeface="Meiryo" panose="020B0604030504040204" pitchFamily="34" charset="-128"/>
                          <a:ea typeface="Meiryo" panose="020B0604030504040204" pitchFamily="34" charset="-128"/>
                          <a:cs typeface="+mn-cs"/>
                        </a:rPr>
                        <a:t>カテゴリーのみ</a:t>
                      </a:r>
                      <a:r>
                        <a:rPr kumimoji="1" lang="ja-JP" altLang="en-US" sz="800" b="1" kern="1200" dirty="0">
                          <a:solidFill>
                            <a:srgbClr val="002AFF"/>
                          </a:solidFill>
                          <a:latin typeface="Meiryo" panose="020B0604030504040204" pitchFamily="34" charset="-128"/>
                          <a:ea typeface="Meiryo" panose="020B0604030504040204" pitchFamily="34" charset="-128"/>
                          <a:cs typeface="+mn-cs"/>
                        </a:rPr>
                        <a:t>必須</a:t>
                      </a:r>
                      <a:endParaRPr kumimoji="1" lang="en-US" altLang="ja-JP" sz="800" b="1" kern="1200" dirty="0">
                        <a:solidFill>
                          <a:srgbClr val="002AFF"/>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800" b="0" dirty="0">
                          <a:solidFill>
                            <a:srgbClr val="0D0D0D"/>
                          </a:solidFill>
                          <a:latin typeface="Meiryo" panose="020B0604030504040204" pitchFamily="34" charset="-128"/>
                          <a:ea typeface="Meiryo" panose="020B0604030504040204" pitchFamily="34" charset="-128"/>
                        </a:rPr>
                        <a:t>掲載反映日の</a:t>
                      </a:r>
                      <a:r>
                        <a:rPr kumimoji="1" lang="en-US" altLang="ja-JP" sz="800" b="0" dirty="0">
                          <a:solidFill>
                            <a:srgbClr val="002AFF"/>
                          </a:solidFill>
                          <a:latin typeface="Meiryo" panose="020B0604030504040204" pitchFamily="34" charset="-128"/>
                          <a:ea typeface="Meiryo" panose="020B0604030504040204" pitchFamily="34" charset="-128"/>
                        </a:rPr>
                        <a:t>19</a:t>
                      </a:r>
                      <a:r>
                        <a:rPr kumimoji="1" lang="ja-JP" altLang="en-US" sz="800" b="0" dirty="0">
                          <a:solidFill>
                            <a:srgbClr val="002AFF"/>
                          </a:solidFill>
                          <a:latin typeface="Meiryo" panose="020B0604030504040204" pitchFamily="34" charset="-128"/>
                          <a:ea typeface="Meiryo" panose="020B0604030504040204" pitchFamily="34" charset="-128"/>
                        </a:rPr>
                        <a:t>営業日前</a:t>
                      </a:r>
                      <a:r>
                        <a:rPr kumimoji="1" lang="ja-JP" altLang="en-US" sz="800" b="0" dirty="0">
                          <a:solidFill>
                            <a:srgbClr val="0D0D0D"/>
                          </a:solidFill>
                          <a:latin typeface="Meiryo" panose="020B0604030504040204" pitchFamily="34" charset="-128"/>
                          <a:ea typeface="Meiryo" panose="020B0604030504040204" pitchFamily="34" charset="-128"/>
                        </a:rPr>
                        <a:t>まで（見出しの提案依頼ありの場合）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59926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kern="1200" noProof="0" dirty="0">
                          <a:solidFill>
                            <a:schemeClr val="bg1"/>
                          </a:solidFill>
                          <a:latin typeface="Meiryo" panose="020B0604030504040204" pitchFamily="34" charset="-128"/>
                          <a:ea typeface="Meiryo" panose="020B0604030504040204" pitchFamily="34" charset="-128"/>
                          <a:cs typeface="+mn-cs"/>
                        </a:rPr>
                        <a:t>広告管理ツールより</a:t>
                      </a:r>
                      <a:endParaRPr kumimoji="1" lang="en-US" altLang="ja-JP" sz="800" b="0" i="0" kern="1200" noProof="0" dirty="0">
                        <a:solidFill>
                          <a:schemeClr val="bg1"/>
                        </a:solidFill>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kern="1200" noProof="0" dirty="0">
                          <a:solidFill>
                            <a:schemeClr val="bg1"/>
                          </a:solidFill>
                          <a:latin typeface="Meiryo" panose="020B0604030504040204" pitchFamily="34" charset="-128"/>
                          <a:ea typeface="Meiryo" panose="020B0604030504040204" pitchFamily="34" charset="-128"/>
                          <a:cs typeface="+mn-cs"/>
                        </a:rPr>
                        <a:t>予約</a:t>
                      </a:r>
                      <a:endParaRPr kumimoji="1" lang="ja-JP" altLang="en-US" sz="800" b="0" i="0" kern="120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lnSpc>
                          <a:spcPct val="110000"/>
                        </a:lnSpc>
                      </a:pP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「健康・美容食品」のみ、事前提案可否にて承認されていることが条件となります。</a:t>
                      </a:r>
                      <a:br>
                        <a:rPr kumimoji="1" lang="en-US" altLang="ja-JP" sz="800" b="0" kern="1200" dirty="0">
                          <a:solidFill>
                            <a:srgbClr val="0D0D0D"/>
                          </a:solidFill>
                          <a:latin typeface="メイリオ" panose="020B0604030504040204" pitchFamily="50" charset="-128"/>
                          <a:ea typeface="メイリオ" panose="020B0604030504040204" pitchFamily="50" charset="-128"/>
                          <a:cs typeface="+mn-cs"/>
                        </a:rPr>
                      </a:b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万が一、事前提案可否での承認なしで予約された場合は、代理店様にキャンセル処理対応を行っていただきます。</a:t>
                      </a:r>
                      <a:endParaRPr kumimoji="1" lang="en-US" altLang="ja-JP" sz="800" b="0" kern="1200" dirty="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上記以外の掲載制限カテゴリーについては、事前提案可否は不要で予約できます。</a:t>
                      </a:r>
                      <a:endParaRPr kumimoji="1" lang="en-US" altLang="ja-JP" sz="800" b="0" kern="1200" dirty="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dirty="0">
                          <a:solidFill>
                            <a:srgbClr val="002AFF"/>
                          </a:solidFill>
                          <a:latin typeface="Meiryo" panose="020B0604030504040204" pitchFamily="34" charset="-128"/>
                          <a:ea typeface="Meiryo" panose="020B0604030504040204" pitchFamily="34" charset="-128"/>
                          <a:cs typeface="+mn-cs"/>
                        </a:rPr>
                        <a:t>必須</a:t>
                      </a:r>
                      <a:endParaRPr kumimoji="1" lang="en-US" altLang="ja-JP" sz="800" b="1" kern="1200" dirty="0">
                        <a:solidFill>
                          <a:srgbClr val="002AFF"/>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lnSpc>
                          <a:spcPct val="110000"/>
                        </a:lnSpc>
                      </a:pPr>
                      <a:r>
                        <a:rPr kumimoji="1" lang="ja-JP" altLang="en-US" sz="800" b="0" kern="1200" dirty="0">
                          <a:solidFill>
                            <a:srgbClr val="0D0D0D"/>
                          </a:solidFill>
                          <a:latin typeface="Meiryo" panose="020B0604030504040204" pitchFamily="34" charset="-128"/>
                          <a:ea typeface="Meiryo" panose="020B0604030504040204" pitchFamily="34" charset="-128"/>
                          <a:cs typeface="+mn-cs"/>
                        </a:rPr>
                        <a:t>掲載に間に合うよう</a:t>
                      </a:r>
                      <a:endParaRPr kumimoji="1" lang="en-US" altLang="ja-JP" sz="800" b="0" kern="1200" dirty="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ja-JP" altLang="en-US" sz="800" b="0" kern="1200" dirty="0">
                          <a:solidFill>
                            <a:srgbClr val="0D0D0D"/>
                          </a:solidFill>
                          <a:latin typeface="Meiryo" panose="020B0604030504040204" pitchFamily="34" charset="-128"/>
                          <a:ea typeface="Meiryo" panose="020B0604030504040204" pitchFamily="34" charset="-128"/>
                          <a:cs typeface="+mn-cs"/>
                        </a:rPr>
                        <a:t>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654718459"/>
                  </a:ext>
                </a:extLst>
              </a:tr>
              <a:tr h="46929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ブランドリフト調査</a:t>
                      </a:r>
                      <a:endParaRPr kumimoji="1" lang="en-US" altLang="ja-JP" sz="8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実施依頼</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r>
                        <a:rPr kumimoji="1" lang="en-US" altLang="ja-JP" sz="800" b="0" kern="1200">
                          <a:solidFill>
                            <a:srgbClr val="0D0D0D"/>
                          </a:solidFill>
                          <a:latin typeface="Meiryo" panose="020B0604030504040204" pitchFamily="34" charset="-128"/>
                          <a:ea typeface="Meiryo" panose="020B0604030504040204" pitchFamily="34" charset="-128"/>
                          <a:cs typeface="+mn-cs"/>
                        </a:rPr>
                        <a:t>LINE</a:t>
                      </a:r>
                      <a:r>
                        <a:rPr kumimoji="1" lang="ja-JP" altLang="en-US" sz="800" b="0" kern="1200">
                          <a:solidFill>
                            <a:srgbClr val="0D0D0D"/>
                          </a:solidFill>
                          <a:latin typeface="Meiryo" panose="020B0604030504040204" pitchFamily="34" charset="-128"/>
                          <a:ea typeface="Meiryo" panose="020B0604030504040204" pitchFamily="34" charset="-128"/>
                          <a:cs typeface="+mn-cs"/>
                        </a:rPr>
                        <a:t>ヤフー営業</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D0D0D"/>
                          </a:solidFill>
                          <a:latin typeface="メイリオ" panose="020B0604030504040204" pitchFamily="50" charset="-128"/>
                          <a:ea typeface="+mn-ea"/>
                          <a:cs typeface="+mn-cs"/>
                        </a:rPr>
                        <a:t>ブランドリフト調査につきましては、後日記載いたします。</a:t>
                      </a:r>
                      <a:endParaRPr kumimoji="1" lang="ja-JP" altLang="en-US" sz="800" b="0" kern="1200" dirty="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dirty="0">
                          <a:solidFill>
                            <a:srgbClr val="0D0D0D"/>
                          </a:solidFill>
                          <a:latin typeface="Meiryo" panose="020B0604030504040204" pitchFamily="34" charset="-128"/>
                          <a:ea typeface="Meiryo" panose="020B0604030504040204" pitchFamily="34" charset="-128"/>
                        </a:rPr>
                        <a:t>任意</a:t>
                      </a:r>
                      <a:endParaRPr kumimoji="1" lang="en-US" altLang="ja-JP" sz="800" b="1" dirty="0">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D0D0D"/>
                          </a:solidFill>
                          <a:latin typeface="メイリオ" panose="020B0604030504040204" pitchFamily="50" charset="-128"/>
                          <a:ea typeface="+mn-ea"/>
                          <a:cs typeface="+mn-cs"/>
                        </a:rPr>
                        <a:t>後日記載いたします</a:t>
                      </a:r>
                      <a:endParaRPr kumimoji="1" lang="ja-JP" altLang="en-US" sz="800" b="0" kern="1200" dirty="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299959634"/>
                  </a:ext>
                </a:extLst>
              </a:tr>
              <a:tr h="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見出しの提案依頼</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r>
                        <a:rPr kumimoji="1" lang="en-US" altLang="ja-JP" sz="800" b="0" kern="1200">
                          <a:solidFill>
                            <a:srgbClr val="0D0D0D"/>
                          </a:solidFill>
                          <a:latin typeface="Meiryo" panose="020B0604030504040204" pitchFamily="34" charset="-128"/>
                          <a:ea typeface="Meiryo" panose="020B0604030504040204" pitchFamily="34" charset="-128"/>
                          <a:cs typeface="+mn-cs"/>
                        </a:rPr>
                        <a:t>LINE</a:t>
                      </a:r>
                      <a:r>
                        <a:rPr kumimoji="1" lang="ja-JP" altLang="en-US" sz="800" b="0" kern="1200">
                          <a:solidFill>
                            <a:srgbClr val="0D0D0D"/>
                          </a:solidFill>
                          <a:latin typeface="Meiryo" panose="020B0604030504040204" pitchFamily="34" charset="-128"/>
                          <a:ea typeface="Meiryo" panose="020B0604030504040204" pitchFamily="34" charset="-128"/>
                          <a:cs typeface="+mn-cs"/>
                        </a:rPr>
                        <a:t>ヤフー営業</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最大７営業日要します。詳細は「クリエイティブ（見出し）提案について」をご確認ください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800" b="1" dirty="0">
                          <a:solidFill>
                            <a:srgbClr val="0D0D0D"/>
                          </a:solidFill>
                          <a:latin typeface="Meiryo" panose="020B0604030504040204" pitchFamily="34" charset="-128"/>
                          <a:ea typeface="Meiryo" panose="020B0604030504040204" pitchFamily="34" charset="-128"/>
                        </a:rPr>
                        <a:t>任意</a:t>
                      </a:r>
                      <a:endParaRPr kumimoji="1" lang="en-US" altLang="ja-JP" sz="800" b="1" dirty="0">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D0D0D"/>
                          </a:solidFill>
                          <a:latin typeface="Meiryo" panose="020B0604030504040204" pitchFamily="34" charset="-128"/>
                          <a:ea typeface="Meiryo" panose="020B0604030504040204" pitchFamily="34" charset="-128"/>
                          <a:cs typeface="+mn-cs"/>
                        </a:rPr>
                        <a:t>掲載反映日の</a:t>
                      </a:r>
                      <a:endParaRPr kumimoji="1" lang="en-US" altLang="ja-JP" sz="800" b="0" kern="1200" dirty="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dirty="0">
                          <a:solidFill>
                            <a:srgbClr val="002AFF"/>
                          </a:solidFill>
                          <a:latin typeface="Meiryo" panose="020B0604030504040204" pitchFamily="34" charset="-128"/>
                          <a:ea typeface="Meiryo" panose="020B0604030504040204" pitchFamily="34" charset="-128"/>
                          <a:cs typeface="+mn-cs"/>
                        </a:rPr>
                        <a:t>14</a:t>
                      </a:r>
                      <a:r>
                        <a:rPr kumimoji="1" lang="ja-JP" altLang="en-US" sz="800" b="0" kern="1200" dirty="0">
                          <a:solidFill>
                            <a:srgbClr val="002AFF"/>
                          </a:solidFill>
                          <a:latin typeface="Meiryo" panose="020B0604030504040204" pitchFamily="34" charset="-128"/>
                          <a:ea typeface="Meiryo" panose="020B0604030504040204" pitchFamily="34" charset="-128"/>
                          <a:cs typeface="+mn-cs"/>
                        </a:rPr>
                        <a:t>営業日前</a:t>
                      </a:r>
                      <a:r>
                        <a:rPr kumimoji="1" lang="ja-JP" altLang="en-US" sz="800" b="0" kern="1200" dirty="0">
                          <a:solidFill>
                            <a:srgbClr val="0D0D0D"/>
                          </a:solidFill>
                          <a:latin typeface="Meiryo" panose="020B0604030504040204" pitchFamily="34" charset="-128"/>
                          <a:ea typeface="Meiryo" panose="020B0604030504040204" pitchFamily="34" charset="-128"/>
                          <a:cs typeface="+mn-cs"/>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568698515"/>
                  </a:ext>
                </a:extLst>
              </a:tr>
              <a:tr h="729242">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入稿前審査</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D0D0D"/>
                          </a:solidFill>
                          <a:latin typeface="Meiryo" panose="020B0604030504040204" pitchFamily="34" charset="-128"/>
                          <a:ea typeface="Meiryo" panose="020B0604030504040204" pitchFamily="34" charset="-128"/>
                          <a:cs typeface="+mn-cs"/>
                        </a:rPr>
                        <a:t>代理店</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lnSpc>
                          <a:spcPct val="110000"/>
                        </a:lnSpc>
                      </a:pP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最大</a:t>
                      </a:r>
                      <a:r>
                        <a:rPr kumimoji="1" lang="en-US" altLang="ja-JP" sz="800" b="0" kern="1200" dirty="0">
                          <a:solidFill>
                            <a:srgbClr val="0D0D0D"/>
                          </a:solidFill>
                          <a:latin typeface="メイリオ" panose="020B0604030504040204" pitchFamily="50" charset="-128"/>
                          <a:ea typeface="メイリオ" panose="020B0604030504040204" pitchFamily="50" charset="-128"/>
                          <a:cs typeface="+mn-cs"/>
                        </a:rPr>
                        <a:t>3</a:t>
                      </a: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営業日要します。トピックス</a:t>
                      </a:r>
                      <a:r>
                        <a:rPr kumimoji="1" lang="en-US" altLang="ja-JP" sz="800" b="0" kern="1200" dirty="0">
                          <a:solidFill>
                            <a:srgbClr val="0D0D0D"/>
                          </a:solidFill>
                          <a:latin typeface="メイリオ" panose="020B0604030504040204" pitchFamily="50" charset="-128"/>
                          <a:ea typeface="メイリオ" panose="020B0604030504040204" pitchFamily="50" charset="-128"/>
                          <a:cs typeface="+mn-cs"/>
                        </a:rPr>
                        <a:t>PR</a:t>
                      </a: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独自のガイドラインにて</a:t>
                      </a:r>
                      <a:r>
                        <a:rPr lang="ja-JP" altLang="en-US" sz="800" dirty="0">
                          <a:solidFill>
                            <a:srgbClr val="0D0D0D"/>
                          </a:solidFill>
                          <a:latin typeface="メイリオ" panose="020B0604030504040204" pitchFamily="50" charset="-128"/>
                          <a:ea typeface="メイリオ" panose="020B0604030504040204" pitchFamily="50" charset="-128"/>
                        </a:rPr>
                        <a:t>審査させていただきます。</a:t>
                      </a:r>
                      <a:endParaRPr lang="en-US" altLang="ja-JP" sz="800" dirty="0">
                        <a:solidFill>
                          <a:srgbClr val="0D0D0D"/>
                        </a:solidFill>
                        <a:latin typeface="メイリオ" panose="020B0604030504040204" pitchFamily="50" charset="-128"/>
                        <a:ea typeface="メイリオ" panose="020B0604030504040204" pitchFamily="50" charset="-128"/>
                      </a:endParaRPr>
                    </a:p>
                    <a:p>
                      <a:pPr algn="l">
                        <a:lnSpc>
                          <a:spcPct val="110000"/>
                        </a:lnSpc>
                      </a:pP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承認後に発行される「</a:t>
                      </a:r>
                      <a:r>
                        <a:rPr kumimoji="1" lang="ja-JP" altLang="en-US" sz="800" b="0" kern="1200" dirty="0">
                          <a:solidFill>
                            <a:srgbClr val="002AFF"/>
                          </a:solidFill>
                          <a:latin typeface="メイリオ" panose="020B0604030504040204" pitchFamily="50" charset="-128"/>
                          <a:ea typeface="メイリオ" panose="020B0604030504040204" pitchFamily="50" charset="-128"/>
                          <a:cs typeface="+mn-cs"/>
                        </a:rPr>
                        <a:t>事前承認</a:t>
                      </a:r>
                      <a:r>
                        <a:rPr kumimoji="1" lang="en-US" altLang="ja-JP" sz="800" b="0" kern="1200" dirty="0">
                          <a:solidFill>
                            <a:srgbClr val="002AFF"/>
                          </a:solidFill>
                          <a:latin typeface="メイリオ" panose="020B0604030504040204" pitchFamily="50" charset="-128"/>
                          <a:ea typeface="メイリオ" panose="020B0604030504040204" pitchFamily="50" charset="-128"/>
                          <a:cs typeface="+mn-cs"/>
                        </a:rPr>
                        <a:t>ID</a:t>
                      </a: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」を広告管理ツールの入稿時に入力してください。</a:t>
                      </a:r>
                      <a:endParaRPr kumimoji="1" lang="en-US" altLang="ja-JP" sz="800" b="0" kern="1200" dirty="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800" b="0" kern="1200" dirty="0">
                          <a:solidFill>
                            <a:srgbClr val="002AFF"/>
                          </a:solidFill>
                          <a:latin typeface="メイリオ" panose="020B0604030504040204" pitchFamily="50" charset="-128"/>
                          <a:ea typeface="メイリオ" panose="020B0604030504040204" pitchFamily="50" charset="-128"/>
                          <a:cs typeface="+mn-cs"/>
                        </a:rPr>
                        <a:t>アカウント</a:t>
                      </a:r>
                      <a:r>
                        <a:rPr kumimoji="1" lang="en-US" altLang="ja-JP" sz="800" b="0" kern="1200" dirty="0">
                          <a:solidFill>
                            <a:srgbClr val="002AFF"/>
                          </a:solidFill>
                          <a:latin typeface="メイリオ" panose="020B0604030504040204" pitchFamily="50" charset="-128"/>
                          <a:ea typeface="メイリオ" panose="020B0604030504040204" pitchFamily="50" charset="-128"/>
                          <a:cs typeface="+mn-cs"/>
                        </a:rPr>
                        <a:t>ID</a:t>
                      </a:r>
                      <a:r>
                        <a:rPr kumimoji="1" lang="ja-JP" altLang="en-US" sz="800" b="0" kern="1200" dirty="0">
                          <a:solidFill>
                            <a:srgbClr val="002AFF"/>
                          </a:solidFill>
                          <a:latin typeface="メイリオ" panose="020B0604030504040204" pitchFamily="50" charset="-128"/>
                          <a:ea typeface="メイリオ" panose="020B0604030504040204" pitchFamily="50" charset="-128"/>
                          <a:cs typeface="+mn-cs"/>
                        </a:rPr>
                        <a:t>の連携が必要となります。</a:t>
                      </a: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入稿前審査時に未定の場合、広告管理ツール入稿までに、アカウント</a:t>
                      </a:r>
                      <a:r>
                        <a:rPr kumimoji="1" lang="en-US" altLang="ja-JP" sz="800" b="0" kern="1200" dirty="0">
                          <a:solidFill>
                            <a:srgbClr val="0D0D0D"/>
                          </a:solidFill>
                          <a:latin typeface="メイリオ" panose="020B0604030504040204" pitchFamily="50" charset="-128"/>
                          <a:ea typeface="メイリオ" panose="020B0604030504040204" pitchFamily="50" charset="-128"/>
                          <a:cs typeface="+mn-cs"/>
                        </a:rPr>
                        <a:t>ID</a:t>
                      </a: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を審査部に連携するようにしてください。連携していない場合、審査否認となる場合があります。</a:t>
                      </a:r>
                      <a:endParaRPr kumimoji="1" lang="en-US" altLang="ja-JP" sz="800" b="0" kern="1200" dirty="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1" dirty="0">
                          <a:solidFill>
                            <a:srgbClr val="002AFF"/>
                          </a:solidFill>
                          <a:latin typeface="Meiryo" panose="020B0604030504040204" pitchFamily="34" charset="-128"/>
                          <a:ea typeface="Meiryo" panose="020B0604030504040204" pitchFamily="34" charset="-128"/>
                        </a:rPr>
                        <a:t>必須</a:t>
                      </a:r>
                      <a:endParaRPr kumimoji="1" lang="en-US" altLang="ja-JP" sz="800" b="1" dirty="0">
                        <a:solidFill>
                          <a:srgbClr val="002AFF"/>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D0D0D"/>
                          </a:solidFill>
                          <a:latin typeface="Meiryo" panose="020B0604030504040204" pitchFamily="34" charset="-128"/>
                          <a:ea typeface="Meiryo" panose="020B0604030504040204" pitchFamily="34" charset="-128"/>
                          <a:cs typeface="+mn-cs"/>
                        </a:rPr>
                        <a:t>掲載反映日の</a:t>
                      </a:r>
                      <a:endParaRPr kumimoji="1" lang="en-US" altLang="ja-JP" sz="800" b="0" kern="1200" dirty="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dirty="0">
                          <a:solidFill>
                            <a:srgbClr val="002AFF"/>
                          </a:solidFill>
                          <a:latin typeface="Meiryo" panose="020B0604030504040204" pitchFamily="34" charset="-128"/>
                          <a:ea typeface="Meiryo" panose="020B0604030504040204" pitchFamily="34" charset="-128"/>
                          <a:cs typeface="+mn-cs"/>
                        </a:rPr>
                        <a:t>7</a:t>
                      </a:r>
                      <a:r>
                        <a:rPr kumimoji="1" lang="ja-JP" altLang="en-US" sz="800" b="0" kern="1200" dirty="0">
                          <a:solidFill>
                            <a:srgbClr val="002AFF"/>
                          </a:solidFill>
                          <a:latin typeface="Meiryo" panose="020B0604030504040204" pitchFamily="34" charset="-128"/>
                          <a:ea typeface="Meiryo" panose="020B0604030504040204" pitchFamily="34" charset="-128"/>
                          <a:cs typeface="+mn-cs"/>
                        </a:rPr>
                        <a:t>営業日前</a:t>
                      </a:r>
                      <a:r>
                        <a:rPr kumimoji="1" lang="ja-JP" altLang="en-US" sz="800" b="0" kern="1200" dirty="0">
                          <a:solidFill>
                            <a:srgbClr val="0D0D0D"/>
                          </a:solidFill>
                          <a:latin typeface="Meiryo" panose="020B0604030504040204" pitchFamily="34" charset="-128"/>
                          <a:ea typeface="Meiryo" panose="020B0604030504040204" pitchFamily="34" charset="-128"/>
                          <a:cs typeface="+mn-cs"/>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29978041"/>
                  </a:ext>
                </a:extLst>
              </a:tr>
              <a:tr h="59926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kern="120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公開前サイト審査　</a:t>
                      </a:r>
                      <a:r>
                        <a:rPr kumimoji="1" lang="en-US" altLang="ja-JP" sz="8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広告管理ツールに広告を入稿する時点で、リンク先</a:t>
                      </a:r>
                      <a:r>
                        <a:rPr kumimoji="1" lang="en-US" altLang="ja-JP" sz="800" b="0" kern="1200" dirty="0">
                          <a:solidFill>
                            <a:srgbClr val="0D0D0D"/>
                          </a:solidFill>
                          <a:latin typeface="メイリオ" panose="020B0604030504040204" pitchFamily="50" charset="-128"/>
                          <a:ea typeface="メイリオ" panose="020B0604030504040204" pitchFamily="50" charset="-128"/>
                          <a:cs typeface="+mn-cs"/>
                        </a:rPr>
                        <a:t>URL</a:t>
                      </a: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が未公開または未完成の場合に</a:t>
                      </a:r>
                      <a:endParaRPr kumimoji="1" lang="en-US" altLang="ja-JP" sz="800" b="0" kern="1200" dirty="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必要な審査です。</a:t>
                      </a:r>
                      <a:r>
                        <a:rPr kumimoji="1" lang="ja-JP" altLang="en-US" sz="800" b="0" kern="1200" dirty="0">
                          <a:solidFill>
                            <a:srgbClr val="002AFF"/>
                          </a:solidFill>
                          <a:latin typeface="メイリオ" panose="020B0604030504040204" pitchFamily="50" charset="-128"/>
                          <a:ea typeface="メイリオ" panose="020B0604030504040204" pitchFamily="50" charset="-128"/>
                          <a:cs typeface="+mn-cs"/>
                        </a:rPr>
                        <a:t>審査には更新後のテストサイトまたはキャプチャ、掲載開始日とリンク先更新日時が必要です。</a:t>
                      </a:r>
                      <a:endParaRPr kumimoji="1" lang="en-US" altLang="ja-JP" sz="800" b="0" kern="1200" dirty="0">
                        <a:solidFill>
                          <a:srgbClr val="002AFF"/>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800" b="0" kern="1200" dirty="0">
                          <a:solidFill>
                            <a:srgbClr val="002AFF"/>
                          </a:solidFill>
                          <a:latin typeface="メイリオ" panose="020B0604030504040204" pitchFamily="50" charset="-128"/>
                          <a:ea typeface="メイリオ" panose="020B0604030504040204" pitchFamily="50" charset="-128"/>
                          <a:cs typeface="+mn-cs"/>
                        </a:rPr>
                        <a:t>入稿前審査時</a:t>
                      </a:r>
                      <a:r>
                        <a:rPr kumimoji="1" lang="ja-JP" altLang="en-US" sz="800" b="0" kern="1200" dirty="0">
                          <a:solidFill>
                            <a:srgbClr val="0D0D0D"/>
                          </a:solidFill>
                          <a:latin typeface="メイリオ" panose="020B0604030504040204" pitchFamily="50" charset="-128"/>
                          <a:ea typeface="メイリオ" panose="020B0604030504040204" pitchFamily="50" charset="-128"/>
                          <a:cs typeface="+mn-cs"/>
                        </a:rPr>
                        <a:t>にその旨、ご連絡ください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dirty="0">
                          <a:solidFill>
                            <a:srgbClr val="0D0D0D"/>
                          </a:solidFill>
                          <a:latin typeface="Meiryo" panose="020B0604030504040204" pitchFamily="34" charset="-128"/>
                          <a:ea typeface="Meiryo" panose="020B0604030504040204" pitchFamily="34" charset="-128"/>
                          <a:cs typeface="+mn-cs"/>
                        </a:rPr>
                        <a:t>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ja-JP" altLang="en-US" sz="800" b="0" kern="1200" dirty="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56861353"/>
                  </a:ext>
                </a:extLst>
              </a:tr>
              <a:tr h="46929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ブランドリフト調査</a:t>
                      </a:r>
                      <a:br>
                        <a:rPr kumimoji="1" lang="en-US" altLang="ja-JP" sz="8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br>
                      <a:r>
                        <a:rPr kumimoji="1" lang="ja-JP" altLang="en-US" sz="8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クリエイティブ提出</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r>
                        <a:rPr kumimoji="1" lang="en-US" altLang="ja-JP" sz="800" b="0" kern="1200">
                          <a:solidFill>
                            <a:srgbClr val="0D0D0D"/>
                          </a:solidFill>
                          <a:latin typeface="Meiryo" panose="020B0604030504040204" pitchFamily="34" charset="-128"/>
                          <a:ea typeface="Meiryo" panose="020B0604030504040204" pitchFamily="34" charset="-128"/>
                          <a:cs typeface="+mn-cs"/>
                        </a:rPr>
                        <a:t>LINE</a:t>
                      </a:r>
                      <a:r>
                        <a:rPr kumimoji="1" lang="ja-JP" altLang="en-US" sz="800" b="0" kern="1200">
                          <a:solidFill>
                            <a:srgbClr val="0D0D0D"/>
                          </a:solidFill>
                          <a:latin typeface="Meiryo" panose="020B0604030504040204" pitchFamily="34" charset="-128"/>
                          <a:ea typeface="Meiryo" panose="020B0604030504040204" pitchFamily="34" charset="-128"/>
                          <a:cs typeface="+mn-cs"/>
                        </a:rPr>
                        <a:t>ヤフー営業</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D0D0D"/>
                          </a:solidFill>
                          <a:latin typeface="メイリオ" panose="020B0604030504040204" pitchFamily="50" charset="-128"/>
                          <a:ea typeface="+mn-ea"/>
                          <a:cs typeface="+mn-cs"/>
                        </a:rPr>
                        <a:t>ブランドリフト調査につきましては、後日記載いたします。</a:t>
                      </a:r>
                      <a:endParaRPr kumimoji="1" lang="ja-JP" altLang="en-US" sz="800" b="0" kern="1200" dirty="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1" dirty="0">
                          <a:solidFill>
                            <a:srgbClr val="0D0D0D"/>
                          </a:solidFill>
                          <a:latin typeface="Meiryo" panose="020B0604030504040204" pitchFamily="34" charset="-128"/>
                          <a:ea typeface="Meiryo" panose="020B0604030504040204" pitchFamily="34" charset="-128"/>
                        </a:rPr>
                        <a:t>任意</a:t>
                      </a:r>
                      <a:endParaRPr kumimoji="1" lang="en-US" altLang="ja-JP" sz="800" b="1" dirty="0">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D0D0D"/>
                          </a:solidFill>
                          <a:latin typeface="メイリオ" panose="020B0604030504040204" pitchFamily="50" charset="-128"/>
                          <a:ea typeface="+mn-ea"/>
                          <a:cs typeface="+mn-cs"/>
                        </a:rPr>
                        <a:t>後日記載いたします</a:t>
                      </a:r>
                      <a:endParaRPr kumimoji="1" lang="ja-JP" altLang="en-US" sz="800" b="0" kern="1200" dirty="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516668247"/>
                  </a:ext>
                </a:extLst>
              </a:tr>
              <a:tr h="46929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i="0" kern="1200" dirty="0">
                          <a:solidFill>
                            <a:schemeClr val="bg1"/>
                          </a:solidFill>
                          <a:latin typeface="Meiryo" panose="020B0604030504040204" pitchFamily="34" charset="-128"/>
                          <a:ea typeface="Meiryo" panose="020B0604030504040204" pitchFamily="34" charset="-128"/>
                          <a:cs typeface="+mn-cs"/>
                        </a:rPr>
                        <a:t>広告管理ツールへの</a:t>
                      </a:r>
                      <a:endParaRPr kumimoji="1" lang="en-US" altLang="ja-JP" sz="800" b="0" i="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i="0" kern="1200" dirty="0">
                          <a:solidFill>
                            <a:schemeClr val="bg1"/>
                          </a:solidFill>
                          <a:latin typeface="Meiryo" panose="020B0604030504040204" pitchFamily="34" charset="-128"/>
                          <a:ea typeface="Meiryo" panose="020B0604030504040204" pitchFamily="34" charset="-128"/>
                          <a:cs typeface="+mn-cs"/>
                        </a:rPr>
                        <a:t>入稿</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マクロミル調査の実施をご要望される場合は、広告クリエイティブは１本</a:t>
                      </a:r>
                      <a:r>
                        <a:rPr kumimoji="1" lang="en-US" altLang="ja-JP"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を推奨いたします。</a:t>
                      </a:r>
                      <a:endParaRPr kumimoji="1" lang="en-US" altLang="ja-JP"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見出し（タイトル）</a:t>
                      </a:r>
                      <a:r>
                        <a:rPr kumimoji="1" lang="en-US" altLang="ja-JP"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15.5</a:t>
                      </a:r>
                      <a:r>
                        <a:rPr kumimoji="1" lang="ja-JP" altLang="en-US"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文字、画像 それぞれ１種類ずつ</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dirty="0">
                          <a:solidFill>
                            <a:srgbClr val="002AFF"/>
                          </a:solidFill>
                          <a:latin typeface="Meiryo" panose="020B0604030504040204" pitchFamily="34" charset="-128"/>
                          <a:ea typeface="Meiryo" panose="020B0604030504040204" pitchFamily="34" charset="-128"/>
                        </a:rPr>
                        <a:t>必須</a:t>
                      </a:r>
                      <a:endParaRPr kumimoji="1" lang="en-US" altLang="ja-JP" sz="800" b="1" dirty="0">
                        <a:solidFill>
                          <a:srgbClr val="002AFF"/>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D0D0D"/>
                          </a:solidFill>
                          <a:latin typeface="Meiryo" panose="020B0604030504040204" pitchFamily="34" charset="-128"/>
                          <a:ea typeface="Meiryo" panose="020B0604030504040204" pitchFamily="34" charset="-128"/>
                          <a:cs typeface="+mn-cs"/>
                        </a:rPr>
                        <a:t>掲載反映日の</a:t>
                      </a:r>
                      <a:endParaRPr kumimoji="1" lang="en-US" altLang="ja-JP" sz="800" b="0" kern="1200" dirty="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dirty="0">
                          <a:solidFill>
                            <a:srgbClr val="002AFF"/>
                          </a:solidFill>
                          <a:latin typeface="Meiryo" panose="020B0604030504040204" pitchFamily="34" charset="-128"/>
                          <a:ea typeface="Meiryo" panose="020B0604030504040204" pitchFamily="34" charset="-128"/>
                          <a:cs typeface="+mn-cs"/>
                        </a:rPr>
                        <a:t>4</a:t>
                      </a:r>
                      <a:r>
                        <a:rPr kumimoji="1" lang="ja-JP" altLang="en-US" sz="800" b="0" kern="1200" dirty="0">
                          <a:solidFill>
                            <a:srgbClr val="002AFF"/>
                          </a:solidFill>
                          <a:latin typeface="Meiryo" panose="020B0604030504040204" pitchFamily="34" charset="-128"/>
                          <a:ea typeface="Meiryo" panose="020B0604030504040204" pitchFamily="34" charset="-128"/>
                          <a:cs typeface="+mn-cs"/>
                        </a:rPr>
                        <a:t>営業日前</a:t>
                      </a:r>
                      <a:r>
                        <a:rPr kumimoji="1" lang="ja-JP" altLang="en-US" sz="800" b="0" kern="1200" dirty="0">
                          <a:solidFill>
                            <a:srgbClr val="0D0D0D"/>
                          </a:solidFill>
                          <a:latin typeface="Meiryo" panose="020B0604030504040204" pitchFamily="34" charset="-128"/>
                          <a:ea typeface="Meiryo" panose="020B0604030504040204" pitchFamily="34" charset="-128"/>
                          <a:cs typeface="+mn-cs"/>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571798673"/>
                  </a:ext>
                </a:extLst>
              </a:tr>
            </a:tbl>
          </a:graphicData>
        </a:graphic>
      </p:graphicFrame>
    </p:spTree>
    <p:extLst>
      <p:ext uri="{BB962C8B-B14F-4D97-AF65-F5344CB8AC3E}">
        <p14:creationId xmlns:p14="http://schemas.microsoft.com/office/powerpoint/2010/main" val="397774747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54333C-6864-E53F-08DB-A9965081F0B0}"/>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B9B60ADD-75B5-2DE2-3828-2EC8D67C0A5B}"/>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88B034AD-38E5-F08F-C656-22940E95266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5" name="テキスト プレースホルダー 1">
            <a:extLst>
              <a:ext uri="{FF2B5EF4-FFF2-40B4-BE49-F238E27FC236}">
                <a16:creationId xmlns:a16="http://schemas.microsoft.com/office/drawing/2014/main" id="{E1B994BF-D587-ACA1-7025-95C750D84A57}"/>
              </a:ext>
            </a:extLst>
          </p:cNvPr>
          <p:cNvSpPr>
            <a:spLocks noGrp="1"/>
          </p:cNvSpPr>
          <p:nvPr>
            <p:ph type="body" sz="quarter" idx="10"/>
          </p:nvPr>
        </p:nvSpPr>
        <p:spPr>
          <a:xfrm>
            <a:off x="1887808" y="252000"/>
            <a:ext cx="8136904" cy="335028"/>
          </a:xfrm>
        </p:spPr>
        <p:txBody>
          <a:bodyPr/>
          <a:lstStyle/>
          <a:p>
            <a:r>
              <a:rPr lang="ja-JP" altLang="en-US" dirty="0"/>
              <a:t>広告管理ツールでの商品の検索方法</a:t>
            </a:r>
          </a:p>
        </p:txBody>
      </p:sp>
      <p:pic>
        <p:nvPicPr>
          <p:cNvPr id="3" name="図 2">
            <a:extLst>
              <a:ext uri="{FF2B5EF4-FFF2-40B4-BE49-F238E27FC236}">
                <a16:creationId xmlns:a16="http://schemas.microsoft.com/office/drawing/2014/main" id="{1A555CED-16F4-353D-3038-AE794096E4E9}"/>
              </a:ext>
            </a:extLst>
          </p:cNvPr>
          <p:cNvPicPr>
            <a:picLocks noChangeAspect="1"/>
          </p:cNvPicPr>
          <p:nvPr/>
        </p:nvPicPr>
        <p:blipFill>
          <a:blip r:embed="rId3"/>
          <a:stretch>
            <a:fillRect/>
          </a:stretch>
        </p:blipFill>
        <p:spPr>
          <a:xfrm>
            <a:off x="2087375" y="1282773"/>
            <a:ext cx="7154825" cy="5323227"/>
          </a:xfrm>
          <a:prstGeom prst="rect">
            <a:avLst/>
          </a:prstGeom>
        </p:spPr>
      </p:pic>
      <p:sp>
        <p:nvSpPr>
          <p:cNvPr id="4" name="正方形/長方形 3">
            <a:extLst>
              <a:ext uri="{FF2B5EF4-FFF2-40B4-BE49-F238E27FC236}">
                <a16:creationId xmlns:a16="http://schemas.microsoft.com/office/drawing/2014/main" id="{A00A6CD0-B150-8D16-3A86-F2816C6D97FD}"/>
              </a:ext>
            </a:extLst>
          </p:cNvPr>
          <p:cNvSpPr/>
          <p:nvPr/>
        </p:nvSpPr>
        <p:spPr>
          <a:xfrm>
            <a:off x="2138177" y="3136403"/>
            <a:ext cx="757425" cy="131730"/>
          </a:xfrm>
          <a:prstGeom prst="rect">
            <a:avLst/>
          </a:prstGeom>
          <a:noFill/>
          <a:ln w="28575" cap="flat" cmpd="sng" algn="ctr">
            <a:solidFill>
              <a:srgbClr val="002A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8" name="テキスト ボックス 7">
            <a:extLst>
              <a:ext uri="{FF2B5EF4-FFF2-40B4-BE49-F238E27FC236}">
                <a16:creationId xmlns:a16="http://schemas.microsoft.com/office/drawing/2014/main" id="{3D0EF029-7305-162D-C10F-8788ABB0C1C2}"/>
              </a:ext>
            </a:extLst>
          </p:cNvPr>
          <p:cNvSpPr txBox="1"/>
          <p:nvPr/>
        </p:nvSpPr>
        <p:spPr>
          <a:xfrm>
            <a:off x="2243582" y="986515"/>
            <a:ext cx="467307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広告タイプ「予約型専用広告」で絞り込みが可能です。</a:t>
            </a:r>
          </a:p>
        </p:txBody>
      </p:sp>
    </p:spTree>
    <p:extLst>
      <p:ext uri="{BB962C8B-B14F-4D97-AF65-F5344CB8AC3E}">
        <p14:creationId xmlns:p14="http://schemas.microsoft.com/office/powerpoint/2010/main" val="64960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8F690E-9083-83CC-EF6F-716EC6DDE518}"/>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82F5F89-C156-6C44-9689-7E07AD77D883}"/>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5002325-8F53-1A7A-4F5A-1CBF19F0B95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717615CA-9073-50A6-DCE0-3171BA9E53B8}"/>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F05BFCE5-B90C-0ABB-0540-8592A2E8488A}"/>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a:t>
            </a:r>
            <a:r>
              <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LINE</a:t>
            </a: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ヤフー広告として、新プラットフォームの管理画面よりご予約いただきます。</a:t>
            </a: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Yahoo!</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広告 ディスプレイ広告の広告管理ツールから予約することができます。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　　仕様は</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Yahoo!</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広告 ディスプレイ広告に準じます。）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a:t>
            </a:r>
            <a:r>
              <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LINE</a:t>
            </a: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ヤフー広告 ディスプレイ広告（予約型）のリリーススケジュールは以下の通りです。</a:t>
            </a: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p:txBody>
      </p:sp>
      <p:sp>
        <p:nvSpPr>
          <p:cNvPr id="2" name="1 つの角を丸めた四角形 22">
            <a:extLst>
              <a:ext uri="{FF2B5EF4-FFF2-40B4-BE49-F238E27FC236}">
                <a16:creationId xmlns:a16="http://schemas.microsoft.com/office/drawing/2014/main" id="{C3CEF8E8-5E58-994C-F875-7C68056B8A45}"/>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FFFFFF"/>
                </a:solidFill>
                <a:effectLst/>
                <a:uLnTx/>
                <a:uFillTx/>
                <a:latin typeface="Meiryo"/>
                <a:ea typeface="Meiryo"/>
                <a:cs typeface="+mn-cs"/>
              </a:rPr>
              <a:t>1</a:t>
            </a:r>
            <a:r>
              <a:rPr kumimoji="1" lang="ja-JP" altLang="en-US" sz="1800" b="1" i="0" u="none" strike="noStrike" kern="1200" cap="none" spc="0" normalizeH="0" baseline="0" noProof="0" dirty="0">
                <a:ln>
                  <a:noFill/>
                </a:ln>
                <a:solidFill>
                  <a:srgbClr val="FFFFFF"/>
                </a:solidFill>
                <a:effectLst/>
                <a:uLnTx/>
                <a:uFillTx/>
                <a:latin typeface="Meiryo"/>
                <a:ea typeface="Meiryo"/>
                <a:cs typeface="+mn-cs"/>
              </a:rPr>
              <a:t>．プラットフォーム統合以降の商品リリース情報</a:t>
            </a:r>
          </a:p>
        </p:txBody>
      </p:sp>
      <p:graphicFrame>
        <p:nvGraphicFramePr>
          <p:cNvPr id="9" name="表 8">
            <a:extLst>
              <a:ext uri="{FF2B5EF4-FFF2-40B4-BE49-F238E27FC236}">
                <a16:creationId xmlns:a16="http://schemas.microsoft.com/office/drawing/2014/main" id="{4E2349A0-ED93-AA47-F509-19140175868D}"/>
              </a:ext>
            </a:extLst>
          </p:cNvPr>
          <p:cNvGraphicFramePr>
            <a:graphicFrameLocks noGrp="1"/>
          </p:cNvGraphicFramePr>
          <p:nvPr>
            <p:extLst>
              <p:ext uri="{D42A27DB-BD31-4B8C-83A1-F6EECF244321}">
                <p14:modId xmlns:p14="http://schemas.microsoft.com/office/powerpoint/2010/main" val="3509879126"/>
              </p:ext>
            </p:extLst>
          </p:nvPr>
        </p:nvGraphicFramePr>
        <p:xfrm>
          <a:off x="1301205" y="3416977"/>
          <a:ext cx="9589589" cy="2606012"/>
        </p:xfrm>
        <a:graphic>
          <a:graphicData uri="http://schemas.openxmlformats.org/drawingml/2006/table">
            <a:tbl>
              <a:tblPr bandRow="1"/>
              <a:tblGrid>
                <a:gridCol w="2686781">
                  <a:extLst>
                    <a:ext uri="{9D8B030D-6E8A-4147-A177-3AD203B41FA5}">
                      <a16:colId xmlns:a16="http://schemas.microsoft.com/office/drawing/2014/main" val="3236551118"/>
                    </a:ext>
                  </a:extLst>
                </a:gridCol>
                <a:gridCol w="6902808">
                  <a:extLst>
                    <a:ext uri="{9D8B030D-6E8A-4147-A177-3AD203B41FA5}">
                      <a16:colId xmlns:a16="http://schemas.microsoft.com/office/drawing/2014/main" val="3901351372"/>
                    </a:ext>
                  </a:extLst>
                </a:gridCol>
              </a:tblGrid>
              <a:tr h="40337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panose="020B0604030504040204" pitchFamily="34" charset="-128"/>
                          <a:ea typeface="Meiryo" panose="020B0604030504040204" pitchFamily="34" charset="-128"/>
                        </a:rPr>
                        <a:t>リリース日</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panose="020B0604030504040204" pitchFamily="34" charset="-128"/>
                          <a:ea typeface="Meiryo" panose="020B0604030504040204" pitchFamily="34" charset="-128"/>
                          <a:cs typeface="+mn-cs"/>
                        </a:rPr>
                        <a:t>商品名</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2025/12/17(</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LINE Talk Head View</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LINE Talk Head View</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 </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Premium</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2026/1/14(</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　トピックス</a:t>
                      </a:r>
                      <a:r>
                        <a:rPr kumimoji="1" lang="en-US" altLang="ja-JP" sz="1100" b="0" kern="1200" dirty="0">
                          <a:solidFill>
                            <a:srgbClr val="0D0D0D"/>
                          </a:solidFill>
                          <a:latin typeface="メイリオ" panose="020B0604030504040204" pitchFamily="50" charset="-128"/>
                          <a:ea typeface="+mn-ea"/>
                          <a:cs typeface="+mn-cs"/>
                        </a:rPr>
                        <a:t>PR</a:t>
                      </a:r>
                      <a:r>
                        <a:rPr kumimoji="1" lang="ja-JP" altLang="en-US" sz="1100" b="0" kern="1200" dirty="0">
                          <a:solidFill>
                            <a:srgbClr val="0D0D0D"/>
                          </a:solidFill>
                          <a:latin typeface="メイリオ" panose="020B0604030504040204" pitchFamily="50" charset="-128"/>
                          <a:ea typeface="+mn-ea"/>
                          <a:cs typeface="+mn-cs"/>
                        </a:rPr>
                        <a:t>　</a:t>
                      </a:r>
                      <a:r>
                        <a:rPr kumimoji="1" lang="en-US" altLang="ja-JP" sz="1100" b="0" kern="1200" dirty="0">
                          <a:solidFill>
                            <a:srgbClr val="0D0D0D"/>
                          </a:solidFill>
                          <a:latin typeface="メイリオ" panose="020B0604030504040204" pitchFamily="50" charset="-128"/>
                          <a:ea typeface="+mn-ea"/>
                          <a:cs typeface="+mn-cs"/>
                        </a:rPr>
                        <a:t>SP/PC/MD</a:t>
                      </a:r>
                      <a:r>
                        <a:rPr kumimoji="1" lang="ja-JP" altLang="en-US" sz="1100" b="0" kern="1200" dirty="0">
                          <a:solidFill>
                            <a:srgbClr val="0D0D0D"/>
                          </a:solidFill>
                          <a:latin typeface="メイリオ" panose="020B0604030504040204" pitchFamily="50" charset="-128"/>
                          <a:ea typeface="+mn-ea"/>
                          <a:cs typeface="+mn-cs"/>
                        </a:rPr>
                        <a:t>　</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757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2026/1/21(</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　ブランドパネル、</a:t>
                      </a: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トップページカスタマイズ、</a:t>
                      </a:r>
                      <a:endParaRPr kumimoji="1" lang="en-US" altLang="ja-JP" sz="1100" b="0" kern="1200" dirty="0">
                        <a:solidFill>
                          <a:srgbClr val="0D0D0D"/>
                        </a:solidFill>
                        <a:latin typeface="メイリオ" panose="020B0604030504040204" pitchFamily="50" charset="-128"/>
                        <a:ea typeface="+mn-ea"/>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トップページインタラクション企画</a:t>
                      </a:r>
                    </a:p>
                    <a:p>
                      <a:pPr algn="ct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ニュース タイアップ、スポーツナビ タイアップ、</a:t>
                      </a:r>
                      <a:endParaRPr kumimoji="1" lang="en-US" altLang="ja-JP" sz="1100" b="0" kern="1200" dirty="0">
                        <a:solidFill>
                          <a:srgbClr val="0D0D0D"/>
                        </a:solidFill>
                        <a:latin typeface="メイリオ" panose="020B0604030504040204" pitchFamily="50" charset="-128"/>
                        <a:ea typeface="+mn-ea"/>
                        <a:cs typeface="+mn-cs"/>
                      </a:endParaRPr>
                    </a:p>
                    <a:p>
                      <a:pPr algn="ct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ファイナンス　タイアップ、</a:t>
                      </a:r>
                      <a:r>
                        <a:rPr kumimoji="1" lang="en-US" altLang="ja-JP" sz="1100" b="0" kern="1200" dirty="0" err="1">
                          <a:solidFill>
                            <a:srgbClr val="0D0D0D"/>
                          </a:solidFill>
                          <a:latin typeface="メイリオ" panose="020B0604030504040204" pitchFamily="50" charset="-128"/>
                          <a:ea typeface="+mn-ea"/>
                          <a:cs typeface="+mn-cs"/>
                        </a:rPr>
                        <a:t>carview</a:t>
                      </a:r>
                      <a:r>
                        <a:rPr kumimoji="1" lang="en-US" altLang="ja-JP" sz="1100" b="0" kern="1200" dirty="0">
                          <a:solidFill>
                            <a:srgbClr val="0D0D0D"/>
                          </a:solidFill>
                          <a:latin typeface="メイリオ" panose="020B0604030504040204" pitchFamily="50" charset="-128"/>
                          <a:ea typeface="+mn-ea"/>
                          <a:cs typeface="+mn-cs"/>
                        </a:rPr>
                        <a:t>! </a:t>
                      </a:r>
                      <a:r>
                        <a:rPr kumimoji="1" lang="ja-JP" altLang="en-US" sz="1100" b="0" kern="1200" dirty="0">
                          <a:solidFill>
                            <a:srgbClr val="0D0D0D"/>
                          </a:solidFill>
                          <a:latin typeface="メイリオ" panose="020B0604030504040204" pitchFamily="50" charset="-128"/>
                          <a:ea typeface="+mn-ea"/>
                          <a:cs typeface="+mn-cs"/>
                        </a:rPr>
                        <a:t>タイアップ</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2026/1/28(</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kern="1200" dirty="0">
                          <a:solidFill>
                            <a:srgbClr val="0D0D0D"/>
                          </a:solidFill>
                          <a:latin typeface="メイリオ" panose="020B0604030504040204" pitchFamily="50" charset="-128"/>
                          <a:ea typeface="+mn-ea"/>
                          <a:cs typeface="+mn-cs"/>
                        </a:rPr>
                        <a:t>スポーツナビ、</a:t>
                      </a: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天気・災害、</a:t>
                      </a: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ファイナンス、</a:t>
                      </a: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　中面プライムディスプレイ</a:t>
                      </a:r>
                    </a:p>
                  </a:txBody>
                  <a:tcPr marL="163440" marR="16344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r h="28812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bg1"/>
                          </a:solidFill>
                          <a:latin typeface="Meiryo" panose="020B0604030504040204" pitchFamily="34" charset="-128"/>
                          <a:ea typeface="Meiryo" panose="020B0604030504040204" pitchFamily="34" charset="-128"/>
                        </a:rPr>
                        <a:t>2026/2/4(</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乗換案内</a:t>
                      </a: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460911264"/>
                  </a:ext>
                </a:extLst>
              </a:tr>
              <a:tr h="28812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bg1"/>
                          </a:solidFill>
                          <a:latin typeface="Meiryo" panose="020B0604030504040204" pitchFamily="34" charset="-128"/>
                          <a:ea typeface="Meiryo" panose="020B0604030504040204" pitchFamily="34" charset="-128"/>
                        </a:rPr>
                        <a:t>2026/2</a:t>
                      </a:r>
                      <a:r>
                        <a:rPr kumimoji="1" lang="ja-JP" altLang="en-US" sz="1100" b="0" dirty="0">
                          <a:solidFill>
                            <a:schemeClr val="bg1"/>
                          </a:solidFill>
                          <a:latin typeface="Meiryo" panose="020B0604030504040204" pitchFamily="34" charset="-128"/>
                          <a:ea typeface="Meiryo" panose="020B0604030504040204" pitchFamily="34" charset="-128"/>
                        </a:rPr>
                        <a:t>　未定</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LINE NEWS Top Ad</a:t>
                      </a:r>
                      <a:endParaRPr kumimoji="1" lang="ja-JP" altLang="en-US" sz="1100" b="0" kern="1200" dirty="0">
                        <a:solidFill>
                          <a:srgbClr val="0D0D0D"/>
                        </a:solidFill>
                        <a:latin typeface="メイリオ" panose="020B0604030504040204" pitchFamily="50" charset="-128"/>
                        <a:ea typeface="+mn-ea"/>
                        <a:cs typeface="+mn-cs"/>
                      </a:endParaRP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488294094"/>
                  </a:ext>
                </a:extLst>
              </a:tr>
            </a:tbl>
          </a:graphicData>
        </a:graphic>
      </p:graphicFrame>
    </p:spTree>
    <p:extLst>
      <p:ext uri="{BB962C8B-B14F-4D97-AF65-F5344CB8AC3E}">
        <p14:creationId xmlns:p14="http://schemas.microsoft.com/office/powerpoint/2010/main" val="18359503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F6915-C272-D983-E899-562A8106334F}"/>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3283212-4F29-B55F-BD59-81FC7A1D375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3E4CF4C3-23F3-1247-DCCB-C0131889F8A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F76FCA2A-A4DA-BE6A-FED8-865B13286775}"/>
              </a:ext>
            </a:extLst>
          </p:cNvPr>
          <p:cNvSpPr>
            <a:spLocks noGrp="1"/>
          </p:cNvSpPr>
          <p:nvPr>
            <p:ph type="body" sz="quarter" idx="10"/>
          </p:nvPr>
        </p:nvSpPr>
        <p:spPr>
          <a:xfrm>
            <a:off x="1887808" y="252000"/>
            <a:ext cx="8136904" cy="335028"/>
          </a:xfrm>
        </p:spPr>
        <p:txBody>
          <a:bodyPr/>
          <a:lstStyle/>
          <a:p>
            <a:r>
              <a:rPr lang="ja-JP" altLang="en-US" dirty="0"/>
              <a:t>入稿前審査</a:t>
            </a:r>
            <a:endParaRPr lang="ja-JP" altLang="en-US" sz="1600" dirty="0">
              <a:solidFill>
                <a:schemeClr val="accent6"/>
              </a:solidFill>
            </a:endParaRPr>
          </a:p>
        </p:txBody>
      </p:sp>
      <p:graphicFrame>
        <p:nvGraphicFramePr>
          <p:cNvPr id="8" name="表 7">
            <a:extLst>
              <a:ext uri="{FF2B5EF4-FFF2-40B4-BE49-F238E27FC236}">
                <a16:creationId xmlns:a16="http://schemas.microsoft.com/office/drawing/2014/main" id="{4D285855-9DB4-7B15-873D-C0B8CE8E5C79}"/>
              </a:ext>
            </a:extLst>
          </p:cNvPr>
          <p:cNvGraphicFramePr>
            <a:graphicFrameLocks noGrp="1"/>
          </p:cNvGraphicFramePr>
          <p:nvPr>
            <p:extLst>
              <p:ext uri="{D42A27DB-BD31-4B8C-83A1-F6EECF244321}">
                <p14:modId xmlns:p14="http://schemas.microsoft.com/office/powerpoint/2010/main" val="1658089505"/>
              </p:ext>
            </p:extLst>
          </p:nvPr>
        </p:nvGraphicFramePr>
        <p:xfrm>
          <a:off x="479425" y="1800164"/>
          <a:ext cx="11248747" cy="3759162"/>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a:ea typeface="Meiryo"/>
                          <a:cs typeface="+mn-cs"/>
                        </a:rPr>
                        <a:t>必須</a:t>
                      </a:r>
                      <a:r>
                        <a:rPr kumimoji="1" lang="en-US" altLang="ja-JP" sz="1000" b="1" kern="1200" dirty="0">
                          <a:solidFill>
                            <a:schemeClr val="bg1"/>
                          </a:solidFill>
                          <a:latin typeface="Meiryo"/>
                          <a:ea typeface="Meiryo"/>
                          <a:cs typeface="+mn-cs"/>
                        </a:rPr>
                        <a:t>/</a:t>
                      </a:r>
                      <a:r>
                        <a:rPr kumimoji="1" lang="ja-JP" altLang="en-US" sz="1000" b="1" kern="1200" dirty="0">
                          <a:solidFill>
                            <a:schemeClr val="bg1"/>
                          </a:solidFill>
                          <a:latin typeface="Meiryo"/>
                          <a:ea typeface="Meiryo"/>
                          <a:cs typeface="+mn-cs"/>
                        </a:rPr>
                        <a:t>任意</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615498">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広告掲載</a:t>
                      </a:r>
                      <a:endParaRPr kumimoji="1" lang="en-US" altLang="ja-JP" sz="1000" b="0" i="0" kern="1200" noProof="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基準</a:t>
                      </a:r>
                      <a:endParaRPr kumimoji="1" lang="ja-JP" altLang="en-US" sz="1000" b="0" i="0" kern="120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ブランドリフト</a:t>
                      </a:r>
                      <a:endParaRPr kumimoji="1" lang="en-US" altLang="ja-JP"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調査種別</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・ブランドリフト調査（調査種別：</a:t>
                      </a:r>
                      <a:r>
                        <a:rPr kumimoji="1" lang="ja-JP" altLang="en-US" sz="1000" b="0"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比較検討</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kern="1200" dirty="0">
                          <a:solidFill>
                            <a:srgbClr val="0D0D0D"/>
                          </a:solidFill>
                          <a:effectLst/>
                          <a:latin typeface="Calibri" panose="020F0502020204030204"/>
                          <a:ea typeface="+mn-ea"/>
                          <a:cs typeface="+mn-cs"/>
                        </a:rPr>
                        <a:t>ブランドパネルが対象です。</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紐づく広告が分からないと判断できない部分もあるため、任意で一緒に設問文もつけてください。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必須</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「比較検討」</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以外は任意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00"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dirty="0">
                          <a:solidFill>
                            <a:schemeClr val="tx1">
                              <a:lumMod val="65000"/>
                              <a:lumOff val="35000"/>
                            </a:schemeClr>
                          </a:solidFill>
                          <a:latin typeface="Meiryo"/>
                          <a:ea typeface="Meiryo"/>
                          <a:hlinkClick r:id="rId3">
                            <a:extLst>
                              <a:ext uri="{A12FA001-AC4F-418D-AE19-62706E023703}">
                                <ahyp:hlinkClr xmlns:ahyp="http://schemas.microsoft.com/office/drawing/2018/hyperlinkcolor" val="tx"/>
                              </a:ext>
                            </a:extLst>
                          </a:hlinkClick>
                        </a:rPr>
                        <a:t>ブランドリフト調査</a:t>
                      </a:r>
                      <a:br>
                        <a:rPr kumimoji="1" lang="en-US" altLang="ja-JP" sz="1000" b="0" dirty="0">
                          <a:solidFill>
                            <a:srgbClr val="595959"/>
                          </a:solidFill>
                          <a:latin typeface="Meiryo"/>
                          <a:ea typeface="Meiryo"/>
                          <a:hlinkClick r:id="rId3">
                            <a:extLst>
                              <a:ext uri="{A12FA001-AC4F-418D-AE19-62706E023703}">
                                <ahyp:hlinkClr xmlns:ahyp="http://schemas.microsoft.com/office/drawing/2018/hyperlinkcolor" val="tx"/>
                              </a:ext>
                            </a:extLst>
                          </a:hlinkClick>
                        </a:rPr>
                      </a:br>
                      <a:r>
                        <a:rPr kumimoji="1" lang="ja-JP" altLang="en-US" sz="1000" b="0" dirty="0">
                          <a:solidFill>
                            <a:schemeClr val="tx1">
                              <a:lumMod val="65000"/>
                              <a:lumOff val="35000"/>
                            </a:schemeClr>
                          </a:solidFill>
                          <a:latin typeface="Meiryo"/>
                          <a:ea typeface="Meiryo"/>
                          <a:hlinkClick r:id="rId3">
                            <a:extLst>
                              <a:ext uri="{A12FA001-AC4F-418D-AE19-62706E023703}">
                                <ahyp:hlinkClr xmlns:ahyp="http://schemas.microsoft.com/office/drawing/2018/hyperlinkcolor" val="tx"/>
                              </a:ext>
                            </a:extLst>
                          </a:hlinkClick>
                        </a:rPr>
                        <a:t>入稿前審査依頼フォーム</a:t>
                      </a:r>
                      <a:endParaRPr lang="en-US" altLang="ja-JP" sz="1000" b="0" dirty="0">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extLst>
                  <a:ext uri="{0D108BD9-81ED-4DB2-BD59-A6C34878D82A}">
                    <a16:rowId xmlns:a16="http://schemas.microsoft.com/office/drawing/2014/main" val="2186591261"/>
                  </a:ext>
                </a:extLst>
              </a:tr>
              <a:tr h="913384">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広告</a:t>
                      </a:r>
                      <a:endParaRPr kumimoji="1" lang="en-US" altLang="ja-JP" sz="1000" b="0" i="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フォーマット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・広告タイプ：予約型専用</a:t>
                      </a:r>
                      <a:r>
                        <a:rPr kumimoji="1" lang="ja-JP" altLang="en-US" sz="1000" b="0">
                          <a:solidFill>
                            <a:srgbClr val="0D0D0D"/>
                          </a:solidFill>
                          <a:latin typeface="Meiryo" panose="020B0604030504040204" pitchFamily="34" charset="-128"/>
                          <a:ea typeface="Meiryo" panose="020B0604030504040204" pitchFamily="34" charset="-128"/>
                        </a:rPr>
                        <a:t>広告（ブランド</a:t>
                      </a:r>
                      <a:r>
                        <a:rPr kumimoji="1" lang="ja-JP" altLang="en-US" sz="1000" b="0" kern="1200">
                          <a:solidFill>
                            <a:srgbClr val="0D0D0D"/>
                          </a:solidFill>
                          <a:latin typeface="Meiryo" panose="020B0604030504040204" pitchFamily="34" charset="-128"/>
                          <a:ea typeface="Meiryo" panose="020B0604030504040204" pitchFamily="34" charset="-128"/>
                          <a:cs typeface="+mn-cs"/>
                        </a:rPr>
                        <a:t>パネル </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クインティ、ブランドパネル トップカバー、</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Talk Head View</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Premium</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含む）を除く。）</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dirty="0">
                          <a:solidFill>
                            <a:srgbClr val="0D0D0D"/>
                          </a:solidFill>
                          <a:latin typeface="Meiryo"/>
                          <a:ea typeface="Meiryo"/>
                        </a:rPr>
                        <a:t>※</a:t>
                      </a:r>
                      <a:r>
                        <a:rPr lang="en-US" sz="1000" b="0" i="0" u="none" strike="noStrike" noProof="0" dirty="0" err="1">
                          <a:solidFill>
                            <a:srgbClr val="0D0D0D"/>
                          </a:solidFill>
                          <a:latin typeface="Meiryo"/>
                        </a:rPr>
                        <a:t>ブランドパネル</a:t>
                      </a:r>
                      <a:r>
                        <a:rPr lang="en-US" sz="1000" b="0" i="0" u="none" strike="noStrike" noProof="0" dirty="0">
                          <a:solidFill>
                            <a:srgbClr val="0D0D0D"/>
                          </a:solidFill>
                          <a:latin typeface="Meiryo"/>
                        </a:rPr>
                        <a:t>　</a:t>
                      </a:r>
                      <a:r>
                        <a:rPr lang="en-US" sz="1000" b="0" i="0" u="none" strike="noStrike" noProof="0" dirty="0" err="1">
                          <a:solidFill>
                            <a:srgbClr val="0D0D0D"/>
                          </a:solidFill>
                          <a:latin typeface="Meiryo"/>
                        </a:rPr>
                        <a:t>トップインパクト、パノラマ、トピックスPRなどの予約型専用広告が対象です。予約型専用広告の詳細は入稿規定をご確認ください</a:t>
                      </a:r>
                      <a:r>
                        <a:rPr lang="en-US" sz="1000" b="0" i="0" u="none" strike="noStrike" noProof="0" dirty="0">
                          <a:solidFill>
                            <a:srgbClr val="0D0D0D"/>
                          </a:solidFill>
                          <a:latin typeface="Meiryo"/>
                        </a:rPr>
                        <a:t>。</a:t>
                      </a:r>
                      <a:endParaRPr lang="ja-JP" altLang="en-US" sz="1000" b="0" dirty="0">
                        <a:solidFill>
                          <a:srgbClr val="0D0D0D"/>
                        </a:solidFill>
                        <a:latin typeface="Meiryo"/>
                        <a:ea typeface="Meiryo"/>
                      </a:endParaRPr>
                    </a:p>
                    <a:p>
                      <a:pPr algn="l">
                        <a:lnSpc>
                          <a:spcPct val="110000"/>
                        </a:lnSpc>
                      </a:pPr>
                      <a:r>
                        <a:rPr kumimoji="1" lang="en-US" altLang="ja-JP" sz="1000" b="0" dirty="0">
                          <a:solidFill>
                            <a:schemeClr val="tx1">
                              <a:lumMod val="65000"/>
                              <a:lumOff val="35000"/>
                            </a:schemeClr>
                          </a:solidFill>
                          <a:latin typeface="Meiryo"/>
                          <a:ea typeface="Meiryo"/>
                          <a:hlinkClick r:id="rId4"/>
                        </a:rPr>
                        <a:t>https://ads-help.yahoo-net.jp/s/article/H000044534</a:t>
                      </a:r>
                      <a:endParaRPr kumimoji="1" lang="en-US" altLang="ja-JP" sz="1000" b="0" dirty="0">
                        <a:solidFill>
                          <a:schemeClr val="tx1">
                            <a:lumMod val="65000"/>
                            <a:lumOff val="35000"/>
                          </a:schemeClr>
                        </a:solidFill>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002AFF"/>
                          </a:solidFill>
                          <a:latin typeface="Meiryo" panose="020B0604030504040204" pitchFamily="34" charset="-128"/>
                          <a:ea typeface="Meiryo" panose="020B0604030504040204" pitchFamily="34" charset="-128"/>
                          <a:cs typeface="+mn-cs"/>
                        </a:rPr>
                        <a:t>必須</a:t>
                      </a:r>
                      <a:endParaRPr kumimoji="1" lang="en-US" altLang="ja-JP" sz="1000" b="1" kern="1200" dirty="0">
                        <a:solidFill>
                          <a:srgbClr val="002AFF"/>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lvl="0" algn="l">
                        <a:lnSpc>
                          <a:spcPct val="100000"/>
                        </a:lnSpc>
                        <a:spcBef>
                          <a:spcPts val="0"/>
                        </a:spcBef>
                        <a:spcAft>
                          <a:spcPts val="0"/>
                        </a:spcAft>
                        <a:buNone/>
                      </a:pPr>
                      <a:r>
                        <a:rPr lang="ja-JP" sz="1000" b="0" i="0" u="none" strike="noStrike" noProof="0" dirty="0">
                          <a:solidFill>
                            <a:srgbClr val="0D0D0D"/>
                          </a:solidFill>
                          <a:latin typeface="Meiryo"/>
                          <a:ea typeface="Meiryo"/>
                        </a:rPr>
                        <a:t>掲載反映日の</a:t>
                      </a:r>
                      <a:endParaRPr lang="ja-JP" dirty="0"/>
                    </a:p>
                    <a:p>
                      <a:pPr lvl="0" algn="l">
                        <a:lnSpc>
                          <a:spcPct val="100000"/>
                        </a:lnSpc>
                        <a:spcBef>
                          <a:spcPts val="0"/>
                        </a:spcBef>
                        <a:spcAft>
                          <a:spcPts val="0"/>
                        </a:spcAft>
                        <a:buNone/>
                      </a:pPr>
                      <a:r>
                        <a:rPr lang="ja-JP" sz="1000" b="0" i="0" u="none" strike="noStrike" noProof="0" dirty="0">
                          <a:solidFill>
                            <a:srgbClr val="002AFF"/>
                          </a:solidFill>
                          <a:latin typeface="Meiryo"/>
                          <a:ea typeface="Meiryo"/>
                        </a:rPr>
                        <a:t>11営業日前</a:t>
                      </a:r>
                      <a:r>
                        <a:rPr lang="ja-JP" sz="1000" b="0" i="0" u="none" strike="noStrike" noProof="0" dirty="0">
                          <a:solidFill>
                            <a:srgbClr val="0D0D0D"/>
                          </a:solidFill>
                          <a:latin typeface="Meiryo"/>
                          <a:ea typeface="Meiryo"/>
                        </a:rPr>
                        <a:t>まで</a:t>
                      </a:r>
                      <a:endParaRPr lang="ja-JP" dirty="0"/>
                    </a:p>
                    <a:p>
                      <a:pPr lvl="0" algn="l">
                        <a:lnSpc>
                          <a:spcPct val="100000"/>
                        </a:lnSpc>
                        <a:spcBef>
                          <a:spcPts val="0"/>
                        </a:spcBef>
                        <a:spcAft>
                          <a:spcPts val="0"/>
                        </a:spcAft>
                        <a:buNone/>
                      </a:pPr>
                      <a:r>
                        <a:rPr lang="ja-JP" sz="1000" b="0" i="0" u="none" strike="noStrike" noProof="0" dirty="0">
                          <a:solidFill>
                            <a:srgbClr val="0D0D0D"/>
                          </a:solidFill>
                          <a:latin typeface="Meiryo"/>
                          <a:ea typeface="Meiryo"/>
                        </a:rPr>
                        <a:t>（トピックスPRは7営業日前まで）</a:t>
                      </a:r>
                      <a:endParaRPr lang="ja-JP" dirty="0"/>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indent="-171450">
                        <a:lnSpc>
                          <a:spcPct val="110000"/>
                        </a:lnSpc>
                        <a:buClr>
                          <a:schemeClr val="accent5"/>
                        </a:buClr>
                        <a:buFont typeface="Wingdings" pitchFamily="2" charset="2"/>
                        <a:buChar char="n"/>
                      </a:pPr>
                      <a:r>
                        <a:rPr kumimoji="1" lang="ja-JP" altLang="en-US" sz="1000" b="0" u="none" dirty="0">
                          <a:solidFill>
                            <a:schemeClr val="tx1">
                              <a:lumMod val="65000"/>
                              <a:lumOff val="35000"/>
                            </a:schemeClr>
                          </a:solidFill>
                          <a:latin typeface="Meiryo"/>
                          <a:ea typeface="Meiryo"/>
                          <a:hlinkClick r:id="rId5"/>
                        </a:rPr>
                        <a:t>ディスプレイ広告（予約型）入稿前審査依頼フォーム</a:t>
                      </a:r>
                      <a:endParaRPr kumimoji="1" lang="en-US" altLang="ja-JP" sz="1000" b="0" u="none" dirty="0">
                        <a:solidFill>
                          <a:schemeClr val="tx1">
                            <a:lumMod val="65000"/>
                            <a:lumOff val="35000"/>
                          </a:schemeClr>
                        </a:solidFill>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extLst>
                  <a:ext uri="{0D108BD9-81ED-4DB2-BD59-A6C34878D82A}">
                    <a16:rowId xmlns:a16="http://schemas.microsoft.com/office/drawing/2014/main" val="384434171"/>
                  </a:ext>
                </a:extLst>
              </a:tr>
              <a:tr h="632432">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訴求する</a:t>
                      </a:r>
                      <a:endParaRPr kumimoji="1" lang="en-US" altLang="ja-JP"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商品・サービス</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薬機、医療、宗教・選挙・政党・意見広告・募金・寄付金の募集</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広告フォーマットを問わず、</a:t>
                      </a:r>
                      <a:r>
                        <a:rPr kumimoji="1" lang="ja-JP" altLang="en-US" sz="1000" b="0" kern="1200" dirty="0">
                          <a:solidFill>
                            <a:srgbClr val="002AFF"/>
                          </a:solidFill>
                          <a:latin typeface="Meiryo" panose="020B0604030504040204" pitchFamily="34" charset="-128"/>
                          <a:ea typeface="Meiryo" panose="020B0604030504040204" pitchFamily="34" charset="-128"/>
                          <a:cs typeface="+mn-cs"/>
                        </a:rPr>
                        <a:t>リンク先・クリエイティブすべて審査対象</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dirty="0">
                          <a:solidFill>
                            <a:srgbClr val="002AFF"/>
                          </a:solidFill>
                          <a:latin typeface="Meiryo" panose="020B0604030504040204" pitchFamily="34" charset="-128"/>
                          <a:ea typeface="Meiryo" panose="020B0604030504040204" pitchFamily="34" charset="-128"/>
                        </a:rPr>
                        <a:t>必須</a:t>
                      </a:r>
                      <a:endParaRPr kumimoji="1" lang="en-US" altLang="ja-JP" sz="1000" b="1" dirty="0">
                        <a:solidFill>
                          <a:srgbClr val="002AFF"/>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7820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公開前</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審査</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公開前サイト</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広告管理ツールに広告を入稿する時点で、リンク先</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URL</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が未公開または未完成の場合に必要な審査です。</a:t>
                      </a:r>
                      <a:r>
                        <a:rPr kumimoji="1" lang="ja-JP" altLang="en-US" sz="1000" b="0" kern="1200" dirty="0">
                          <a:solidFill>
                            <a:srgbClr val="002AFF"/>
                          </a:solidFill>
                          <a:latin typeface="Meiryo" panose="020B0604030504040204" pitchFamily="34" charset="-128"/>
                          <a:ea typeface="Meiryo" panose="020B0604030504040204" pitchFamily="34" charset="-128"/>
                          <a:cs typeface="+mn-cs"/>
                        </a:rPr>
                        <a:t>審査には更新後のテストサイトまたはキャプチャ、掲載開始日とリンク先更新日時が必要</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002AFF"/>
                          </a:solidFill>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bl>
          </a:graphicData>
        </a:graphic>
      </p:graphicFrame>
      <p:sp>
        <p:nvSpPr>
          <p:cNvPr id="9" name="テキスト ボックス 8">
            <a:extLst>
              <a:ext uri="{FF2B5EF4-FFF2-40B4-BE49-F238E27FC236}">
                <a16:creationId xmlns:a16="http://schemas.microsoft.com/office/drawing/2014/main" id="{0AAFF70F-70A6-96C7-8397-1D3A7221D266}"/>
              </a:ext>
            </a:extLst>
          </p:cNvPr>
          <p:cNvSpPr txBox="1"/>
          <p:nvPr/>
        </p:nvSpPr>
        <p:spPr>
          <a:xfrm>
            <a:off x="479425" y="1089025"/>
            <a:ext cx="11233150" cy="543995"/>
          </a:xfrm>
          <a:prstGeom prst="rect">
            <a:avLst/>
          </a:prstGeom>
          <a:noFill/>
        </p:spPr>
        <p:txBody>
          <a:bodyPr wrap="square" lIns="0" tIns="0" rIns="0" bIns="0" rtlCol="0">
            <a:spAutoFit/>
          </a:bodyPr>
          <a:lstStyle/>
          <a:p>
            <a:pPr eaLnBrk="1" fontAlgn="auto" hangingPunct="1">
              <a:lnSpc>
                <a:spcPct val="130000"/>
              </a:lnSpc>
              <a:spcBef>
                <a:spcPts val="0"/>
              </a:spcBef>
              <a:spcAft>
                <a:spcPts val="0"/>
              </a:spcAft>
            </a:pPr>
            <a:r>
              <a:rPr lang="ja-JP" altLang="en-US" sz="1400" dirty="0">
                <a:solidFill>
                  <a:srgbClr val="0D0D0D"/>
                </a:solidFill>
                <a:latin typeface="Meiryo" panose="020B0604030504040204" pitchFamily="34" charset="-128"/>
                <a:ea typeface="Meiryo" panose="020B0604030504040204" pitchFamily="34" charset="-128"/>
              </a:rPr>
              <a:t>広告掲載内容により入稿前審査が必須となる場合があります。掲載予定の内容に応じてフォームよりご依頼ください。</a:t>
            </a:r>
            <a:endParaRPr lang="en-US" altLang="ja-JP" sz="1400" dirty="0">
              <a:solidFill>
                <a:srgbClr val="0D0D0D"/>
              </a:solidFill>
              <a:latin typeface="Meiryo" panose="020B0604030504040204" pitchFamily="34" charset="-128"/>
              <a:ea typeface="Meiryo" panose="020B0604030504040204" pitchFamily="34" charset="-128"/>
            </a:endParaRPr>
          </a:p>
          <a:p>
            <a:pPr eaLnBrk="1" fontAlgn="auto" hangingPunct="1">
              <a:lnSpc>
                <a:spcPct val="130000"/>
              </a:lnSpc>
              <a:spcBef>
                <a:spcPts val="0"/>
              </a:spcBef>
              <a:spcAft>
                <a:spcPts val="0"/>
              </a:spcAft>
            </a:pPr>
            <a:r>
              <a:rPr lang="ja-JP" altLang="en-US" sz="1400" dirty="0">
                <a:solidFill>
                  <a:srgbClr val="0D0D0D"/>
                </a:solidFill>
                <a:latin typeface="Meiryo" panose="020B0604030504040204" pitchFamily="34" charset="-128"/>
                <a:ea typeface="Meiryo" panose="020B0604030504040204" pitchFamily="34" charset="-128"/>
              </a:rPr>
              <a:t>なお、審査には</a:t>
            </a:r>
            <a:r>
              <a:rPr lang="en-US" altLang="ja-JP" sz="1400" dirty="0">
                <a:solidFill>
                  <a:srgbClr val="0D0D0D"/>
                </a:solidFill>
                <a:latin typeface="Meiryo" panose="020B0604030504040204" pitchFamily="34" charset="-128"/>
                <a:ea typeface="Meiryo" panose="020B0604030504040204" pitchFamily="34" charset="-128"/>
              </a:rPr>
              <a:t>3</a:t>
            </a:r>
            <a:r>
              <a:rPr lang="ja-JP" altLang="en-US" sz="1400" dirty="0">
                <a:solidFill>
                  <a:srgbClr val="0D0D0D"/>
                </a:solidFill>
                <a:latin typeface="Meiryo" panose="020B0604030504040204" pitchFamily="34" charset="-128"/>
                <a:ea typeface="Meiryo" panose="020B0604030504040204" pitchFamily="34" charset="-128"/>
              </a:rPr>
              <a:t>営業日程度かかります。</a:t>
            </a:r>
            <a:endParaRPr lang="en-US" altLang="ja-JP" sz="1400" dirty="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66885144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E205B-470B-82CB-DDC5-676B55F5F045}"/>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839338BE-CC3E-4D51-10E6-63CB7D202ABB}"/>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14B37AC1-CE41-6C47-FE9C-0F630DB79CB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5" name="テキスト プレースホルダー 1">
            <a:extLst>
              <a:ext uri="{FF2B5EF4-FFF2-40B4-BE49-F238E27FC236}">
                <a16:creationId xmlns:a16="http://schemas.microsoft.com/office/drawing/2014/main" id="{C2FE5DDF-7585-83C9-2F16-5D4C4EA6B262}"/>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免責事項・注意事項</a:t>
            </a:r>
            <a:endParaRPr kumimoji="1" lang="ja-JP" altLang="en-US" dirty="0">
              <a:solidFill>
                <a:srgbClr val="000048"/>
              </a:solidFill>
            </a:endParaRPr>
          </a:p>
        </p:txBody>
      </p:sp>
      <p:sp>
        <p:nvSpPr>
          <p:cNvPr id="8" name="テキスト ボックス 7">
            <a:extLst>
              <a:ext uri="{FF2B5EF4-FFF2-40B4-BE49-F238E27FC236}">
                <a16:creationId xmlns:a16="http://schemas.microsoft.com/office/drawing/2014/main" id="{9F0D07C0-E055-9D86-2E24-3EA47275A809}"/>
              </a:ext>
            </a:extLst>
          </p:cNvPr>
          <p:cNvSpPr txBox="1"/>
          <p:nvPr/>
        </p:nvSpPr>
        <p:spPr>
          <a:xfrm>
            <a:off x="479425" y="1095360"/>
            <a:ext cx="11233150" cy="5139869"/>
          </a:xfrm>
          <a:prstGeom prst="rect">
            <a:avLst/>
          </a:prstGeom>
          <a:noFill/>
        </p:spPr>
        <p:txBody>
          <a:bodyPr wrap="square" lIns="0" tIns="0" rIns="0" bIns="0" rtlCol="0" anchor="t">
            <a:spAutoFit/>
          </a:bodyPr>
          <a:lstStyle/>
          <a:p>
            <a:pPr eaLnBrk="1" fontAlgn="auto" hangingPunct="1">
              <a:lnSpc>
                <a:spcPct val="120000"/>
              </a:lnSpc>
              <a:spcBef>
                <a:spcPts val="0"/>
              </a:spcBef>
              <a:spcAft>
                <a:spcPts val="600"/>
              </a:spcAft>
              <a:defRPr/>
            </a:pPr>
            <a:r>
              <a:rPr kumimoji="0" lang="ja-JP" altLang="en-US" sz="1400" b="1" kern="0" dirty="0">
                <a:solidFill>
                  <a:srgbClr val="0D0D0D"/>
                </a:solidFill>
                <a:latin typeface="メイリオ" panose="020B0604030504040204" pitchFamily="50" charset="-128"/>
                <a:ea typeface="メイリオ" panose="020B0604030504040204" pitchFamily="50" charset="-128"/>
              </a:rPr>
              <a:t>■注意事項</a:t>
            </a:r>
            <a:br>
              <a:rPr kumimoji="0" lang="en-US" altLang="ja-JP" sz="1400" b="1" kern="0" dirty="0">
                <a:solidFill>
                  <a:srgbClr val="0D0D0D"/>
                </a:solidFill>
                <a:latin typeface="メイリオ" panose="020B0604030504040204" pitchFamily="50" charset="-128"/>
                <a:ea typeface="メイリオ" panose="020B0604030504040204" pitchFamily="50" charset="-128"/>
              </a:rPr>
            </a:br>
            <a:r>
              <a:rPr kumimoji="0" lang="ja-JP" altLang="en-US" sz="1400" b="1" kern="0" dirty="0">
                <a:solidFill>
                  <a:srgbClr val="0D0D0D"/>
                </a:solidFill>
                <a:latin typeface="メイリオ" panose="020B0604030504040204" pitchFamily="50" charset="-128"/>
                <a:ea typeface="メイリオ" panose="020B0604030504040204" pitchFamily="50" charset="-128"/>
              </a:rPr>
              <a:t>・</a:t>
            </a:r>
            <a:r>
              <a:rPr kumimoji="0" lang="ja-JP" altLang="en-US" sz="1400" kern="0" dirty="0">
                <a:solidFill>
                  <a:srgbClr val="0D0D0D"/>
                </a:solidFill>
                <a:latin typeface="メイリオ" panose="020B0604030504040204" pitchFamily="50" charset="-128"/>
                <a:ea typeface="メイリオ" panose="020B0604030504040204" pitchFamily="50" charset="-128"/>
              </a:rPr>
              <a:t>競合他社の記事や、ネガティブニュース（事件・事故・不祥事・不適切行為等）の記事と同載される可能性があります。あらかじめご了承</a:t>
            </a:r>
            <a:br>
              <a:rPr kumimoji="0" lang="ja-JP" altLang="en-US" sz="1400" kern="0" dirty="0">
                <a:solidFill>
                  <a:srgbClr val="0D0D0D"/>
                </a:solidFill>
                <a:latin typeface="メイリオ" panose="020B0604030504040204" pitchFamily="50" charset="-128"/>
                <a:ea typeface="メイリオ" panose="020B0604030504040204" pitchFamily="50" charset="-128"/>
              </a:rPr>
            </a:br>
            <a:r>
              <a:rPr kumimoji="0" lang="ja-JP" altLang="en-US" sz="1400" kern="0" dirty="0">
                <a:solidFill>
                  <a:srgbClr val="0D0D0D"/>
                </a:solidFill>
                <a:latin typeface="メイリオ" panose="020B0604030504040204" pitchFamily="50" charset="-128"/>
                <a:ea typeface="メイリオ" panose="020B0604030504040204" pitchFamily="50" charset="-128"/>
              </a:rPr>
              <a:t>ください。</a:t>
            </a:r>
            <a:br>
              <a:rPr kumimoji="0" lang="en-US" altLang="ja-JP" sz="1400" kern="0" dirty="0">
                <a:solidFill>
                  <a:srgbClr val="0D0D0D"/>
                </a:solidFill>
                <a:latin typeface="メイリオ" panose="020B0604030504040204" pitchFamily="50" charset="-128"/>
                <a:ea typeface="メイリオ" panose="020B0604030504040204" pitchFamily="50" charset="-128"/>
              </a:rPr>
            </a:br>
            <a:r>
              <a:rPr kumimoji="0" lang="ja-JP" altLang="en-US" sz="1400" kern="0" dirty="0">
                <a:solidFill>
                  <a:srgbClr val="0D0D0D"/>
                </a:solidFill>
                <a:latin typeface="メイリオ" panose="020B0604030504040204" pitchFamily="50" charset="-128"/>
                <a:ea typeface="メイリオ" panose="020B0604030504040204" pitchFamily="50" charset="-128"/>
              </a:rPr>
              <a:t>・きせかえ時やダークモード設定時も広告配信します。また、きせかえやダークモード設定に加え、ユーザの端末や設定したフォントの種</a:t>
            </a:r>
            <a:br>
              <a:rPr kumimoji="0" lang="ja-JP" altLang="en-US" sz="1400" kern="0" dirty="0">
                <a:solidFill>
                  <a:srgbClr val="0D0D0D"/>
                </a:solidFill>
                <a:latin typeface="メイリオ" panose="020B0604030504040204" pitchFamily="50" charset="-128"/>
                <a:ea typeface="メイリオ" panose="020B0604030504040204" pitchFamily="50" charset="-128"/>
              </a:rPr>
            </a:br>
            <a:r>
              <a:rPr kumimoji="0" lang="ja-JP" altLang="en-US" sz="1400" kern="0" dirty="0">
                <a:solidFill>
                  <a:srgbClr val="0D0D0D"/>
                </a:solidFill>
                <a:latin typeface="メイリオ" panose="020B0604030504040204" pitchFamily="50" charset="-128"/>
                <a:ea typeface="メイリオ" panose="020B0604030504040204" pitchFamily="50" charset="-128"/>
              </a:rPr>
              <a:t>類・サイズなどにより、表示が異なる場合がございます。あらかじめご了承ください。</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ja-JP" altLang="en-US" sz="1400" b="1" kern="0" dirty="0">
                <a:solidFill>
                  <a:srgbClr val="0D0D0D"/>
                </a:solidFill>
                <a:latin typeface="メイリオ" panose="020B0604030504040204" pitchFamily="50" charset="-128"/>
                <a:ea typeface="メイリオ" panose="020B0604030504040204" pitchFamily="50" charset="-128"/>
              </a:rPr>
              <a:t>■キャンセル</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ja-JP" altLang="en-US" sz="1400" kern="0" dirty="0">
                <a:solidFill>
                  <a:srgbClr val="0D0D0D"/>
                </a:solidFill>
                <a:latin typeface="メイリオ" panose="020B0604030504040204" pitchFamily="50" charset="-128"/>
                <a:ea typeface="メイリオ" panose="020B0604030504040204" pitchFamily="50" charset="-128"/>
              </a:rPr>
              <a:t>・予約後のキャンセルは</a:t>
            </a:r>
            <a:r>
              <a:rPr kumimoji="0" lang="en-US" altLang="ja-JP" sz="1400" kern="0" dirty="0">
                <a:solidFill>
                  <a:srgbClr val="0D0D0D"/>
                </a:solidFill>
                <a:latin typeface="メイリオ" panose="020B0604030504040204" pitchFamily="50" charset="-128"/>
                <a:ea typeface="メイリオ" panose="020B0604030504040204" pitchFamily="50" charset="-128"/>
              </a:rPr>
              <a:t>3</a:t>
            </a:r>
            <a:r>
              <a:rPr kumimoji="0" lang="ja-JP" altLang="en-US" sz="1400" kern="0" dirty="0">
                <a:solidFill>
                  <a:srgbClr val="0D0D0D"/>
                </a:solidFill>
                <a:latin typeface="メイリオ" panose="020B0604030504040204" pitchFamily="50" charset="-128"/>
                <a:ea typeface="メイリオ" panose="020B0604030504040204" pitchFamily="50" charset="-128"/>
              </a:rPr>
              <a:t>営業日以内でも不可といたします。システム上はキャンセルが可能ですが、キャンセル対応された場合は弊社より確認のためご連絡させていただきます。</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ja-JP" altLang="en-US" sz="1400" kern="0" dirty="0">
                <a:solidFill>
                  <a:srgbClr val="0D0D0D"/>
                </a:solidFill>
                <a:latin typeface="メイリオ" panose="020B0604030504040204" pitchFamily="50" charset="-128"/>
                <a:ea typeface="メイリオ" panose="020B0604030504040204" pitchFamily="50" charset="-128"/>
              </a:rPr>
              <a:t>・「健康・美容食品」カテゴリーにおいて、事前提案可否にて許可された広告主・訴求のみ予約・配信が可能です。万が一、事前提案可否の承認なしで予約された場合は、代理店様にキャンセル処理対応を行っていただきます。</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ja-JP" altLang="en-US" sz="1400" b="1" kern="0" dirty="0">
                <a:solidFill>
                  <a:srgbClr val="0D0D0D"/>
                </a:solidFill>
                <a:latin typeface="メイリオ" panose="020B0604030504040204" pitchFamily="50" charset="-128"/>
                <a:ea typeface="メイリオ" panose="020B0604030504040204" pitchFamily="50" charset="-128"/>
              </a:rPr>
              <a:t>■同一広告主様の訴求について</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ja-JP" altLang="en-US" sz="1400" kern="0" dirty="0">
                <a:solidFill>
                  <a:srgbClr val="0D0D0D"/>
                </a:solidFill>
                <a:latin typeface="メイリオ" panose="020B0604030504040204" pitchFamily="50" charset="-128"/>
                <a:ea typeface="メイリオ" panose="020B0604030504040204" pitchFamily="50" charset="-128"/>
              </a:rPr>
              <a:t>・連続掲載は、同一広告主様において各デバイスごとに</a:t>
            </a:r>
            <a:r>
              <a:rPr kumimoji="0" lang="en-US" altLang="ja-JP" sz="1400" kern="0" dirty="0">
                <a:solidFill>
                  <a:srgbClr val="0D0D0D"/>
                </a:solidFill>
                <a:latin typeface="メイリオ" panose="020B0604030504040204" pitchFamily="50" charset="-128"/>
                <a:ea typeface="メイリオ" panose="020B0604030504040204" pitchFamily="50" charset="-128"/>
              </a:rPr>
              <a:t>2</a:t>
            </a:r>
            <a:r>
              <a:rPr kumimoji="0" lang="ja-JP" altLang="en-US" sz="1400" kern="0" dirty="0">
                <a:solidFill>
                  <a:srgbClr val="0D0D0D"/>
                </a:solidFill>
                <a:latin typeface="メイリオ" panose="020B0604030504040204" pitchFamily="50" charset="-128"/>
                <a:ea typeface="メイリオ" panose="020B0604030504040204" pitchFamily="50" charset="-128"/>
              </a:rPr>
              <a:t>日を上限とします。ただし、</a:t>
            </a:r>
            <a:r>
              <a:rPr kumimoji="0" lang="en-US" altLang="ja-JP" sz="1400" kern="0" dirty="0">
                <a:solidFill>
                  <a:srgbClr val="0D0D0D"/>
                </a:solidFill>
                <a:latin typeface="メイリオ" panose="020B0604030504040204" pitchFamily="50" charset="-128"/>
                <a:ea typeface="メイリオ" panose="020B0604030504040204" pitchFamily="50" charset="-128"/>
              </a:rPr>
              <a:t>2</a:t>
            </a:r>
            <a:r>
              <a:rPr kumimoji="0" lang="ja-JP" altLang="en-US" sz="1400" kern="0" dirty="0">
                <a:solidFill>
                  <a:srgbClr val="0D0D0D"/>
                </a:solidFill>
                <a:latin typeface="メイリオ" panose="020B0604030504040204" pitchFamily="50" charset="-128"/>
                <a:ea typeface="メイリオ" panose="020B0604030504040204" pitchFamily="50" charset="-128"/>
              </a:rPr>
              <a:t>日連続で同一クリエイティブ（画像・見出し）や同等のクリエイティブを掲載することはできません。</a:t>
            </a:r>
          </a:p>
          <a:p>
            <a:pPr eaLnBrk="1" fontAlgn="auto" hangingPunct="1">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r>
              <a:rPr kumimoji="0" lang="ja-JP" altLang="en-US" sz="1400" b="1" kern="0" dirty="0">
                <a:solidFill>
                  <a:srgbClr val="0D0D0D"/>
                </a:solidFill>
                <a:latin typeface="メイリオ" panose="020B0604030504040204" pitchFamily="50" charset="-128"/>
                <a:ea typeface="メイリオ" panose="020B0604030504040204" pitchFamily="50" charset="-128"/>
              </a:rPr>
              <a:t>■購入枠数</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r>
              <a:rPr kumimoji="0" lang="ja-JP" altLang="en-US" sz="1400" kern="0" dirty="0">
                <a:solidFill>
                  <a:srgbClr val="0D0D0D"/>
                </a:solidFill>
                <a:latin typeface="メイリオ" panose="020B0604030504040204" pitchFamily="50" charset="-128"/>
                <a:ea typeface="メイリオ" panose="020B0604030504040204" pitchFamily="50" charset="-128"/>
              </a:rPr>
              <a:t>・配信対象が重複しない場合に限り、一日に複数の広告主様の予約・配信が可能です。また、同一の広告主様の予約・配信も可能です。</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lnSpc>
                <a:spcPct val="110000"/>
              </a:lnSpc>
              <a:spcBef>
                <a:spcPts val="0"/>
              </a:spcBef>
              <a:spcAft>
                <a:spcPts val="0"/>
              </a:spcAft>
              <a:defRPr/>
            </a:pPr>
            <a:r>
              <a:rPr kumimoji="0" lang="ja-JP" altLang="en-US" sz="1400" b="1" kern="0" dirty="0">
                <a:solidFill>
                  <a:srgbClr val="0D0D0D"/>
                </a:solidFill>
                <a:latin typeface="メイリオ" panose="020B0604030504040204" pitchFamily="50" charset="-128"/>
                <a:ea typeface="メイリオ" panose="020B0604030504040204" pitchFamily="50" charset="-128"/>
              </a:rPr>
              <a:t>■掲載開始・終了時間の設定</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defTabSz="914423" eaLnBrk="1" fontAlgn="auto" hangingPunct="1">
              <a:spcBef>
                <a:spcPts val="0"/>
              </a:spcBef>
              <a:spcAft>
                <a:spcPts val="0"/>
              </a:spcAft>
              <a:defRPr/>
            </a:pPr>
            <a:r>
              <a:rPr kumimoji="0" lang="ja-JP" altLang="en-US" sz="1400" kern="0" dirty="0">
                <a:solidFill>
                  <a:srgbClr val="0D0D0D"/>
                </a:solidFill>
                <a:latin typeface="メイリオ" panose="020B0604030504040204" pitchFamily="50" charset="-128"/>
                <a:ea typeface="メイリオ" panose="020B0604030504040204" pitchFamily="50" charset="-128"/>
              </a:rPr>
              <a:t>・「商品一覧」ページに記載している内容は掲載期間</a:t>
            </a:r>
            <a:r>
              <a:rPr kumimoji="0" lang="en-US" altLang="ja-JP" sz="1400" kern="0" dirty="0">
                <a:solidFill>
                  <a:srgbClr val="0D0D0D"/>
                </a:solidFill>
                <a:latin typeface="メイリオ" panose="020B0604030504040204" pitchFamily="50" charset="-128"/>
                <a:ea typeface="メイリオ" panose="020B0604030504040204" pitchFamily="50" charset="-128"/>
              </a:rPr>
              <a:t>1</a:t>
            </a:r>
            <a:r>
              <a:rPr kumimoji="0" lang="ja-JP" altLang="en-US" sz="1400" kern="0" dirty="0">
                <a:solidFill>
                  <a:srgbClr val="0D0D0D"/>
                </a:solidFill>
                <a:latin typeface="メイリオ" panose="020B0604030504040204" pitchFamily="50" charset="-128"/>
                <a:ea typeface="メイリオ" panose="020B0604030504040204" pitchFamily="50" charset="-128"/>
              </a:rPr>
              <a:t>日間でのスペック内容となります。掲載開始・終了時間を設定した場合は、記載している想定ビューアブルインプレッション数を下回る場合があります。</a:t>
            </a:r>
          </a:p>
        </p:txBody>
      </p:sp>
    </p:spTree>
    <p:extLst>
      <p:ext uri="{BB962C8B-B14F-4D97-AF65-F5344CB8AC3E}">
        <p14:creationId xmlns:p14="http://schemas.microsoft.com/office/powerpoint/2010/main" val="84931827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8B586-297C-EAFE-3E8B-045A03E57479}"/>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7D182E5F-FECE-9DAA-2C58-910F6CF9BE75}"/>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BFD66FE7-3AD0-1928-E2A8-65B7DAD9227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5" name="テキスト プレースホルダー 1">
            <a:extLst>
              <a:ext uri="{FF2B5EF4-FFF2-40B4-BE49-F238E27FC236}">
                <a16:creationId xmlns:a16="http://schemas.microsoft.com/office/drawing/2014/main" id="{E56249F7-EC63-C824-DE19-AA23FA53FAB2}"/>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免責事項・注意事項</a:t>
            </a:r>
            <a:endParaRPr kumimoji="1" lang="ja-JP" altLang="en-US" dirty="0">
              <a:solidFill>
                <a:srgbClr val="000048"/>
              </a:solidFill>
            </a:endParaRPr>
          </a:p>
        </p:txBody>
      </p:sp>
      <p:sp>
        <p:nvSpPr>
          <p:cNvPr id="2" name="テキスト ボックス 1">
            <a:extLst>
              <a:ext uri="{FF2B5EF4-FFF2-40B4-BE49-F238E27FC236}">
                <a16:creationId xmlns:a16="http://schemas.microsoft.com/office/drawing/2014/main" id="{FD2791C2-6766-CF13-34FC-297C1E419474}"/>
              </a:ext>
            </a:extLst>
          </p:cNvPr>
          <p:cNvSpPr txBox="1"/>
          <p:nvPr/>
        </p:nvSpPr>
        <p:spPr>
          <a:xfrm>
            <a:off x="595671" y="833269"/>
            <a:ext cx="11246924" cy="5037276"/>
          </a:xfrm>
          <a:prstGeom prst="rect">
            <a:avLst/>
          </a:prstGeom>
          <a:noFill/>
        </p:spPr>
        <p:txBody>
          <a:bodyPr wrap="square" rtlCol="0">
            <a:spAutoFit/>
          </a:bodyPr>
          <a:lstStyle/>
          <a:p>
            <a:pPr eaLnBrk="1" fontAlgn="auto" hangingPunct="1">
              <a:lnSpc>
                <a:spcPct val="200000"/>
              </a:lnSpc>
              <a:spcBef>
                <a:spcPts val="0"/>
              </a:spcBef>
              <a:spcAft>
                <a:spcPts val="0"/>
              </a:spcAft>
            </a:pPr>
            <a:r>
              <a:rPr kumimoji="0" lang="ja-JP" altLang="en-US" sz="1400" b="1" kern="0" dirty="0">
                <a:solidFill>
                  <a:srgbClr val="0D0D0D"/>
                </a:solidFill>
                <a:latin typeface="メイリオ" panose="020B0604030504040204" pitchFamily="50" charset="-128"/>
                <a:ea typeface="メイリオ" panose="020B0604030504040204" pitchFamily="50" charset="-128"/>
              </a:rPr>
              <a:t>■商品スペックについて</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ctr" hangingPunct="1">
              <a:spcBef>
                <a:spcPts val="0"/>
              </a:spcBef>
              <a:spcAft>
                <a:spcPts val="0"/>
              </a:spcAft>
            </a:pPr>
            <a:r>
              <a:rPr kumimoji="0" lang="ja-JP" altLang="en-US" sz="1400" kern="0" dirty="0">
                <a:solidFill>
                  <a:srgbClr val="0D0D0D"/>
                </a:solidFill>
                <a:latin typeface="メイリオ" panose="020B0604030504040204" pitchFamily="50" charset="-128"/>
                <a:ea typeface="メイリオ" panose="020B0604030504040204" pitchFamily="50" charset="-128"/>
              </a:rPr>
              <a:t>・「想定</a:t>
            </a:r>
            <a:r>
              <a:rPr kumimoji="0" lang="en-US" altLang="ja-JP" sz="1400" kern="0" dirty="0" err="1">
                <a:solidFill>
                  <a:srgbClr val="0D0D0D"/>
                </a:solidFill>
                <a:latin typeface="メイリオ" panose="020B0604030504040204" pitchFamily="50" charset="-128"/>
                <a:ea typeface="メイリオ" panose="020B0604030504040204" pitchFamily="50" charset="-128"/>
              </a:rPr>
              <a:t>vimps</a:t>
            </a:r>
            <a:r>
              <a:rPr kumimoji="0" lang="ja-JP" altLang="en-US" sz="1400" kern="0" dirty="0">
                <a:solidFill>
                  <a:srgbClr val="0D0D0D"/>
                </a:solidFill>
                <a:latin typeface="メイリオ" panose="020B0604030504040204" pitchFamily="50" charset="-128"/>
                <a:ea typeface="メイリオ" panose="020B0604030504040204" pitchFamily="50" charset="-128"/>
              </a:rPr>
              <a:t>」「想定リーチ」はあくまでも目安です。結果として下回る場合があります。</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sz="1400" kern="0" dirty="0">
                <a:solidFill>
                  <a:srgbClr val="0D0D0D"/>
                </a:solidFill>
                <a:latin typeface="メイリオ" panose="020B0604030504040204" pitchFamily="50" charset="-128"/>
                <a:ea typeface="メイリオ" panose="020B0604030504040204" pitchFamily="50" charset="-128"/>
              </a:rPr>
              <a:t>・トピックス</a:t>
            </a:r>
            <a:r>
              <a:rPr kumimoji="0" lang="en-US" altLang="ja-JP" sz="1400" kern="0" dirty="0">
                <a:solidFill>
                  <a:srgbClr val="0D0D0D"/>
                </a:solidFill>
                <a:latin typeface="メイリオ" panose="020B0604030504040204" pitchFamily="50" charset="-128"/>
                <a:ea typeface="メイリオ" panose="020B0604030504040204" pitchFamily="50" charset="-128"/>
              </a:rPr>
              <a:t>PR</a:t>
            </a:r>
            <a:r>
              <a:rPr kumimoji="0" lang="ja-JP" altLang="en-US" sz="1400" kern="0" dirty="0">
                <a:solidFill>
                  <a:srgbClr val="0D0D0D"/>
                </a:solidFill>
                <a:latin typeface="メイリオ" panose="020B0604030504040204" pitchFamily="50" charset="-128"/>
                <a:ea typeface="メイリオ" panose="020B0604030504040204" pitchFamily="50" charset="-128"/>
              </a:rPr>
              <a:t>　</a:t>
            </a:r>
            <a:r>
              <a:rPr kumimoji="0" lang="en-US" altLang="ja-JP" sz="1400" kern="0" dirty="0">
                <a:solidFill>
                  <a:srgbClr val="0D0D0D"/>
                </a:solidFill>
                <a:latin typeface="メイリオ" panose="020B0604030504040204" pitchFamily="50" charset="-128"/>
                <a:ea typeface="メイリオ" panose="020B0604030504040204" pitchFamily="50" charset="-128"/>
              </a:rPr>
              <a:t>MD/PC</a:t>
            </a:r>
            <a:r>
              <a:rPr kumimoji="0" lang="ja-JP" altLang="en-US" sz="1400" kern="0" dirty="0">
                <a:solidFill>
                  <a:srgbClr val="0D0D0D"/>
                </a:solidFill>
                <a:latin typeface="メイリオ" panose="020B0604030504040204" pitchFamily="50" charset="-128"/>
                <a:ea typeface="メイリオ" panose="020B0604030504040204" pitchFamily="50" charset="-128"/>
              </a:rPr>
              <a:t>において、月～金にあたる祝日、および年末年始の場合、土日商品の価格での実施が可能です。お手数ですが、弊社営業宛てにご連絡ください。</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sz="1400" kern="0" dirty="0">
                <a:solidFill>
                  <a:srgbClr val="0D0D0D"/>
                </a:solidFill>
                <a:latin typeface="メイリオ" panose="020B0604030504040204" pitchFamily="50" charset="-128"/>
                <a:ea typeface="メイリオ" panose="020B0604030504040204" pitchFamily="50" charset="-128"/>
              </a:rPr>
              <a:t>　なお、想定</a:t>
            </a:r>
            <a:r>
              <a:rPr kumimoji="0" lang="en-US" altLang="ja-JP" sz="1400" kern="0" dirty="0" err="1">
                <a:solidFill>
                  <a:srgbClr val="0D0D0D"/>
                </a:solidFill>
                <a:latin typeface="メイリオ" panose="020B0604030504040204" pitchFamily="50" charset="-128"/>
                <a:ea typeface="メイリオ" panose="020B0604030504040204" pitchFamily="50" charset="-128"/>
              </a:rPr>
              <a:t>vimps</a:t>
            </a:r>
            <a:r>
              <a:rPr kumimoji="0" lang="ja-JP" altLang="en-US" sz="1400" kern="0" dirty="0">
                <a:solidFill>
                  <a:srgbClr val="0D0D0D"/>
                </a:solidFill>
                <a:latin typeface="メイリオ" panose="020B0604030504040204" pitchFamily="50" charset="-128"/>
                <a:ea typeface="メイリオ" panose="020B0604030504040204" pitchFamily="50" charset="-128"/>
              </a:rPr>
              <a:t>、想定リーチについても、土日商品のデータを参照ください。</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sz="1400" b="1" kern="0" dirty="0">
                <a:solidFill>
                  <a:srgbClr val="0D0D0D"/>
                </a:solidFill>
                <a:latin typeface="メイリオ" panose="020B0604030504040204" pitchFamily="50" charset="-128"/>
                <a:ea typeface="メイリオ" panose="020B0604030504040204" pitchFamily="50" charset="-128"/>
              </a:rPr>
              <a:t>■広告グループ設定について</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sz="1400" b="1" kern="0" dirty="0">
                <a:solidFill>
                  <a:srgbClr val="0D0D0D"/>
                </a:solidFill>
                <a:latin typeface="メイリオ" panose="020B0604030504040204" pitchFamily="50" charset="-128"/>
                <a:ea typeface="メイリオ" panose="020B0604030504040204" pitchFamily="50" charset="-128"/>
              </a:rPr>
              <a:t>・</a:t>
            </a:r>
            <a:r>
              <a:rPr kumimoji="0" lang="ja-JP" altLang="en-US" sz="1400" kern="0" dirty="0">
                <a:solidFill>
                  <a:srgbClr val="0D0D0D"/>
                </a:solidFill>
                <a:latin typeface="メイリオ" panose="020B0604030504040204" pitchFamily="50" charset="-128"/>
                <a:ea typeface="メイリオ" panose="020B0604030504040204" pitchFamily="50" charset="-128"/>
              </a:rPr>
              <a:t>各商品ごとに販売可能な曜日を設定している関係上、広告管理ツールの広告グループ設定画面では、</a:t>
            </a:r>
            <a:br>
              <a:rPr kumimoji="0" lang="en-US" altLang="ja-JP" sz="1400" kern="0" dirty="0">
                <a:solidFill>
                  <a:srgbClr val="0D0D0D"/>
                </a:solidFill>
                <a:latin typeface="メイリオ" panose="020B0604030504040204" pitchFamily="50" charset="-128"/>
                <a:ea typeface="メイリオ" panose="020B0604030504040204" pitchFamily="50" charset="-128"/>
              </a:rPr>
            </a:br>
            <a:r>
              <a:rPr kumimoji="0" lang="ja-JP" altLang="en-US" sz="1400" kern="0" dirty="0">
                <a:solidFill>
                  <a:srgbClr val="0D0D0D"/>
                </a:solidFill>
                <a:latin typeface="メイリオ" panose="020B0604030504040204" pitchFamily="50" charset="-128"/>
                <a:ea typeface="メイリオ" panose="020B0604030504040204" pitchFamily="50" charset="-128"/>
              </a:rPr>
              <a:t>　ターゲティング項目の「曜日・時間帯」に各商品の掲載可能な曜日・時間が設定されています。</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lnSpc>
                <a:spcPct val="200000"/>
              </a:lnSpc>
              <a:spcBef>
                <a:spcPts val="0"/>
              </a:spcBef>
              <a:spcAft>
                <a:spcPts val="0"/>
              </a:spcAft>
            </a:pPr>
            <a:r>
              <a:rPr kumimoji="0" lang="ja-JP" altLang="en-US" sz="1400" b="1" kern="0" dirty="0">
                <a:solidFill>
                  <a:srgbClr val="0D0D0D"/>
                </a:solidFill>
                <a:latin typeface="メイリオ" panose="020B0604030504040204" pitchFamily="50" charset="-128"/>
                <a:ea typeface="メイリオ" panose="020B0604030504040204" pitchFamily="50" charset="-128"/>
              </a:rPr>
              <a:t>■入稿について</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sz="1400" kern="0" dirty="0">
                <a:solidFill>
                  <a:srgbClr val="0D0D0D"/>
                </a:solidFill>
                <a:latin typeface="メイリオ" panose="020B0604030504040204" pitchFamily="50" charset="-128"/>
                <a:ea typeface="メイリオ" panose="020B0604030504040204" pitchFamily="50" charset="-128"/>
              </a:rPr>
              <a:t>・トピックス</a:t>
            </a:r>
            <a:r>
              <a:rPr kumimoji="0" lang="en-US" altLang="ja-JP" sz="1400" kern="0" dirty="0">
                <a:solidFill>
                  <a:srgbClr val="0D0D0D"/>
                </a:solidFill>
                <a:latin typeface="メイリオ" panose="020B0604030504040204" pitchFamily="50" charset="-128"/>
                <a:ea typeface="メイリオ" panose="020B0604030504040204" pitchFamily="50" charset="-128"/>
              </a:rPr>
              <a:t>PR</a:t>
            </a:r>
            <a:r>
              <a:rPr kumimoji="0" lang="ja-JP" altLang="en-US" sz="1400" kern="0" dirty="0">
                <a:solidFill>
                  <a:srgbClr val="0D0D0D"/>
                </a:solidFill>
                <a:latin typeface="メイリオ" panose="020B0604030504040204" pitchFamily="50" charset="-128"/>
                <a:ea typeface="メイリオ" panose="020B0604030504040204" pitchFamily="50" charset="-128"/>
              </a:rPr>
              <a:t>　</a:t>
            </a:r>
            <a:r>
              <a:rPr kumimoji="0" lang="en-US" altLang="ja-JP" sz="1400" kern="0" dirty="0">
                <a:solidFill>
                  <a:srgbClr val="0D0D0D"/>
                </a:solidFill>
                <a:latin typeface="メイリオ" panose="020B0604030504040204" pitchFamily="50" charset="-128"/>
                <a:ea typeface="メイリオ" panose="020B0604030504040204" pitchFamily="50" charset="-128"/>
              </a:rPr>
              <a:t>PC</a:t>
            </a:r>
            <a:r>
              <a:rPr kumimoji="0" lang="ja-JP" altLang="en-US" sz="1400" kern="0" dirty="0">
                <a:solidFill>
                  <a:srgbClr val="0D0D0D"/>
                </a:solidFill>
                <a:latin typeface="メイリオ" panose="020B0604030504040204" pitchFamily="50" charset="-128"/>
                <a:ea typeface="メイリオ" panose="020B0604030504040204" pitchFamily="50" charset="-128"/>
              </a:rPr>
              <a:t>は広告表示の際、画像は掲載されませんが、入稿の仕様上、画像の入稿が必須となります。</a:t>
            </a:r>
            <a:r>
              <a:rPr kumimoji="0" lang="en-US" altLang="ja-JP" sz="1400" kern="0" dirty="0">
                <a:solidFill>
                  <a:srgbClr val="0D0D0D"/>
                </a:solidFill>
                <a:latin typeface="メイリオ" panose="020B0604030504040204" pitchFamily="50" charset="-128"/>
                <a:ea typeface="メイリオ" panose="020B0604030504040204" pitchFamily="50" charset="-128"/>
              </a:rPr>
              <a:t>PC</a:t>
            </a:r>
            <a:r>
              <a:rPr kumimoji="0" lang="ja-JP" altLang="en-US" sz="1400" kern="0" dirty="0">
                <a:solidFill>
                  <a:srgbClr val="0D0D0D"/>
                </a:solidFill>
                <a:latin typeface="メイリオ" panose="020B0604030504040204" pitchFamily="50" charset="-128"/>
                <a:ea typeface="メイリオ" panose="020B0604030504040204" pitchFamily="50" charset="-128"/>
              </a:rPr>
              <a:t>のみを配信対象とする広告の場合、訴求にあった画像のご用意が難しい場合は企業ロゴやサービスロゴを推奨いたします。</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750"/>
              </a:spcBef>
              <a:spcAft>
                <a:spcPts val="0"/>
              </a:spcAft>
            </a:pPr>
            <a:r>
              <a:rPr kumimoji="0" lang="ja-JP" altLang="en-US" sz="1400" kern="0" dirty="0">
                <a:solidFill>
                  <a:srgbClr val="0D0D0D"/>
                </a:solidFill>
                <a:latin typeface="メイリオ" panose="020B0604030504040204" pitchFamily="50" charset="-128"/>
                <a:ea typeface="メイリオ" panose="020B0604030504040204" pitchFamily="50" charset="-128"/>
              </a:rPr>
              <a:t>・広告管理ツールの広告グループ設定画面では、「広告タイプ・アスペクト比」の選択肢で「トップページ　トピックス</a:t>
            </a:r>
            <a:r>
              <a:rPr kumimoji="0" lang="en-US" altLang="ja-JP" sz="1400" kern="0" dirty="0">
                <a:solidFill>
                  <a:srgbClr val="0D0D0D"/>
                </a:solidFill>
                <a:latin typeface="メイリオ" panose="020B0604030504040204" pitchFamily="50" charset="-128"/>
                <a:ea typeface="メイリオ" panose="020B0604030504040204" pitchFamily="50" charset="-128"/>
              </a:rPr>
              <a:t>PR</a:t>
            </a:r>
            <a:r>
              <a:rPr kumimoji="0" lang="ja-JP" altLang="en-US" sz="1400" kern="0" dirty="0">
                <a:solidFill>
                  <a:srgbClr val="0D0D0D"/>
                </a:solidFill>
                <a:latin typeface="メイリオ" panose="020B0604030504040204" pitchFamily="50" charset="-128"/>
                <a:ea typeface="メイリオ" panose="020B0604030504040204" pitchFamily="50" charset="-128"/>
              </a:rPr>
              <a:t>」を選択するとトピックス</a:t>
            </a:r>
            <a:r>
              <a:rPr kumimoji="0" lang="en-US" altLang="ja-JP" sz="1400" kern="0" dirty="0">
                <a:solidFill>
                  <a:srgbClr val="0D0D0D"/>
                </a:solidFill>
                <a:latin typeface="メイリオ" panose="020B0604030504040204" pitchFamily="50" charset="-128"/>
                <a:ea typeface="メイリオ" panose="020B0604030504040204" pitchFamily="50" charset="-128"/>
              </a:rPr>
              <a:t>PR</a:t>
            </a:r>
            <a:r>
              <a:rPr kumimoji="0" lang="ja-JP" altLang="en-US" sz="1400" kern="0" dirty="0">
                <a:solidFill>
                  <a:srgbClr val="0D0D0D"/>
                </a:solidFill>
                <a:latin typeface="メイリオ" panose="020B0604030504040204" pitchFamily="50" charset="-128"/>
                <a:ea typeface="メイリオ" panose="020B0604030504040204" pitchFamily="50" charset="-128"/>
              </a:rPr>
              <a:t>　</a:t>
            </a:r>
            <a:r>
              <a:rPr kumimoji="0" lang="en-US" altLang="ja-JP" sz="1400" kern="0" dirty="0">
                <a:solidFill>
                  <a:srgbClr val="0D0D0D"/>
                </a:solidFill>
                <a:latin typeface="メイリオ" panose="020B0604030504040204" pitchFamily="50" charset="-128"/>
                <a:ea typeface="メイリオ" panose="020B0604030504040204" pitchFamily="50" charset="-128"/>
              </a:rPr>
              <a:t>SP</a:t>
            </a:r>
            <a:r>
              <a:rPr kumimoji="0" lang="ja-JP" altLang="en-US" sz="1400" kern="0" dirty="0">
                <a:solidFill>
                  <a:srgbClr val="0D0D0D"/>
                </a:solidFill>
                <a:latin typeface="メイリオ" panose="020B0604030504040204" pitchFamily="50" charset="-128"/>
                <a:ea typeface="メイリオ" panose="020B0604030504040204" pitchFamily="50" charset="-128"/>
              </a:rPr>
              <a:t>と共通のため、</a:t>
            </a:r>
            <a:r>
              <a:rPr kumimoji="0" lang="en-US" altLang="ja-JP" sz="1400" kern="0" dirty="0">
                <a:solidFill>
                  <a:srgbClr val="0D0D0D"/>
                </a:solidFill>
                <a:latin typeface="メイリオ" panose="020B0604030504040204" pitchFamily="50" charset="-128"/>
                <a:ea typeface="メイリオ" panose="020B0604030504040204" pitchFamily="50" charset="-128"/>
              </a:rPr>
              <a:t>SP</a:t>
            </a:r>
            <a:r>
              <a:rPr kumimoji="0" lang="ja-JP" altLang="en-US" sz="1400" kern="0" dirty="0">
                <a:solidFill>
                  <a:srgbClr val="0D0D0D"/>
                </a:solidFill>
                <a:latin typeface="メイリオ" panose="020B0604030504040204" pitchFamily="50" charset="-128"/>
                <a:ea typeface="メイリオ" panose="020B0604030504040204" pitchFamily="50" charset="-128"/>
              </a:rPr>
              <a:t>の掲載イメージ画像が表示されます。</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750"/>
              </a:spcBef>
              <a:spcAft>
                <a:spcPts val="0"/>
              </a:spcAft>
            </a:pPr>
            <a:r>
              <a:rPr kumimoji="0" lang="ja-JP" altLang="en-US" sz="1400" kern="0" dirty="0">
                <a:solidFill>
                  <a:srgbClr val="0D0D0D"/>
                </a:solidFill>
                <a:latin typeface="メイリオ" panose="020B0604030504040204" pitchFamily="50" charset="-128"/>
                <a:ea typeface="メイリオ" panose="020B0604030504040204" pitchFamily="50" charset="-128"/>
              </a:rPr>
              <a:t>・広告管理ツールの広告プレビュー画面において、サムネイル画像が表示されますが、</a:t>
            </a:r>
            <a:r>
              <a:rPr kumimoji="0" lang="en-US" altLang="ja-JP" sz="1400" kern="0" dirty="0">
                <a:solidFill>
                  <a:srgbClr val="0D0D0D"/>
                </a:solidFill>
                <a:latin typeface="メイリオ" panose="020B0604030504040204" pitchFamily="50" charset="-128"/>
                <a:ea typeface="メイリオ" panose="020B0604030504040204" pitchFamily="50" charset="-128"/>
              </a:rPr>
              <a:t>PC</a:t>
            </a:r>
            <a:r>
              <a:rPr kumimoji="0" lang="ja-JP" altLang="en-US" sz="1400" kern="0" dirty="0">
                <a:solidFill>
                  <a:srgbClr val="0D0D0D"/>
                </a:solidFill>
                <a:latin typeface="メイリオ" panose="020B0604030504040204" pitchFamily="50" charset="-128"/>
                <a:ea typeface="メイリオ" panose="020B0604030504040204" pitchFamily="50" charset="-128"/>
              </a:rPr>
              <a:t>での広告表示の際は画像は表示されません。</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p:txBody>
      </p:sp>
      <p:grpSp>
        <p:nvGrpSpPr>
          <p:cNvPr id="3" name="グループ化 2">
            <a:extLst>
              <a:ext uri="{FF2B5EF4-FFF2-40B4-BE49-F238E27FC236}">
                <a16:creationId xmlns:a16="http://schemas.microsoft.com/office/drawing/2014/main" id="{9E2DE6FE-B484-EF29-786E-83D948A91B60}"/>
              </a:ext>
            </a:extLst>
          </p:cNvPr>
          <p:cNvGrpSpPr/>
          <p:nvPr/>
        </p:nvGrpSpPr>
        <p:grpSpPr>
          <a:xfrm>
            <a:off x="8902583" y="2802464"/>
            <a:ext cx="1915909" cy="1714174"/>
            <a:chOff x="8902583" y="2802464"/>
            <a:chExt cx="1915909" cy="1714174"/>
          </a:xfrm>
        </p:grpSpPr>
        <p:pic>
          <p:nvPicPr>
            <p:cNvPr id="4" name="図 3">
              <a:extLst>
                <a:ext uri="{FF2B5EF4-FFF2-40B4-BE49-F238E27FC236}">
                  <a16:creationId xmlns:a16="http://schemas.microsoft.com/office/drawing/2014/main" id="{08B26638-2075-F066-76C0-7F839E64634E}"/>
                </a:ext>
              </a:extLst>
            </p:cNvPr>
            <p:cNvPicPr>
              <a:picLocks noChangeAspect="1"/>
            </p:cNvPicPr>
            <p:nvPr/>
          </p:nvPicPr>
          <p:blipFill>
            <a:blip r:embed="rId3"/>
            <a:srcRect t="-1" b="59573"/>
            <a:stretch/>
          </p:blipFill>
          <p:spPr>
            <a:xfrm>
              <a:off x="9009984" y="3048705"/>
              <a:ext cx="1637873" cy="1077939"/>
            </a:xfrm>
            <a:prstGeom prst="rect">
              <a:avLst/>
            </a:prstGeom>
          </p:spPr>
        </p:pic>
        <p:pic>
          <p:nvPicPr>
            <p:cNvPr id="8" name="図 7">
              <a:extLst>
                <a:ext uri="{FF2B5EF4-FFF2-40B4-BE49-F238E27FC236}">
                  <a16:creationId xmlns:a16="http://schemas.microsoft.com/office/drawing/2014/main" id="{82656052-D092-2FAD-9B59-845C9BC1C036}"/>
                </a:ext>
              </a:extLst>
            </p:cNvPr>
            <p:cNvPicPr>
              <a:picLocks noChangeAspect="1"/>
            </p:cNvPicPr>
            <p:nvPr/>
          </p:nvPicPr>
          <p:blipFill>
            <a:blip r:embed="rId4"/>
            <a:stretch>
              <a:fillRect/>
            </a:stretch>
          </p:blipFill>
          <p:spPr>
            <a:xfrm>
              <a:off x="9067481" y="4066579"/>
              <a:ext cx="1637874" cy="450059"/>
            </a:xfrm>
            <a:prstGeom prst="rect">
              <a:avLst/>
            </a:prstGeom>
          </p:spPr>
        </p:pic>
        <p:sp>
          <p:nvSpPr>
            <p:cNvPr id="9" name="フローチャート: せん孔テープ 8">
              <a:extLst>
                <a:ext uri="{FF2B5EF4-FFF2-40B4-BE49-F238E27FC236}">
                  <a16:creationId xmlns:a16="http://schemas.microsoft.com/office/drawing/2014/main" id="{27BCA839-463F-06A9-FF9D-7B40E2342A0A}"/>
                </a:ext>
              </a:extLst>
            </p:cNvPr>
            <p:cNvSpPr/>
            <p:nvPr/>
          </p:nvSpPr>
          <p:spPr>
            <a:xfrm>
              <a:off x="9293661" y="3974711"/>
              <a:ext cx="1293885" cy="236920"/>
            </a:xfrm>
            <a:prstGeom prst="flowChartPunchedTape">
              <a:avLst/>
            </a:prstGeom>
            <a:solidFill>
              <a:srgbClr val="E5E5E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Calibri" panose="020F0502020204030204"/>
                <a:ea typeface="メイリオ" panose="020B0604030504040204" pitchFamily="50" charset="-128"/>
                <a:cs typeface="+mn-cs"/>
              </a:endParaRPr>
            </a:p>
          </p:txBody>
        </p:sp>
        <p:sp>
          <p:nvSpPr>
            <p:cNvPr id="10" name="テキスト ボックス 9">
              <a:extLst>
                <a:ext uri="{FF2B5EF4-FFF2-40B4-BE49-F238E27FC236}">
                  <a16:creationId xmlns:a16="http://schemas.microsoft.com/office/drawing/2014/main" id="{1A334205-5B59-FFFB-CC97-0F34C12CD7F5}"/>
                </a:ext>
              </a:extLst>
            </p:cNvPr>
            <p:cNvSpPr txBox="1"/>
            <p:nvPr/>
          </p:nvSpPr>
          <p:spPr>
            <a:xfrm>
              <a:off x="8902583" y="2802464"/>
              <a:ext cx="1915909" cy="2308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rPr>
                <a:t>▼一例（掲載可能曜日：月～金）</a:t>
              </a:r>
            </a:p>
          </p:txBody>
        </p:sp>
      </p:grpSp>
    </p:spTree>
    <p:extLst>
      <p:ext uri="{BB962C8B-B14F-4D97-AF65-F5344CB8AC3E}">
        <p14:creationId xmlns:p14="http://schemas.microsoft.com/office/powerpoint/2010/main" val="18541411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2E22D-EFA4-1C8A-1907-AA8FE1E8BBA6}"/>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88E23DD2-C8E7-91B0-4FA1-45B06D56180F}"/>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6D74C933-1428-A301-9F60-80629BAE3FC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5" name="テキスト プレースホルダー 1">
            <a:extLst>
              <a:ext uri="{FF2B5EF4-FFF2-40B4-BE49-F238E27FC236}">
                <a16:creationId xmlns:a16="http://schemas.microsoft.com/office/drawing/2014/main" id="{39056BB7-AFD6-11A4-4F3D-AB69B202B769}"/>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免責事項・注意事項</a:t>
            </a:r>
            <a:endParaRPr kumimoji="1" lang="ja-JP" altLang="en-US" dirty="0">
              <a:solidFill>
                <a:srgbClr val="000048"/>
              </a:solidFill>
            </a:endParaRPr>
          </a:p>
        </p:txBody>
      </p:sp>
      <p:sp>
        <p:nvSpPr>
          <p:cNvPr id="2" name="テキスト ボックス 1">
            <a:extLst>
              <a:ext uri="{FF2B5EF4-FFF2-40B4-BE49-F238E27FC236}">
                <a16:creationId xmlns:a16="http://schemas.microsoft.com/office/drawing/2014/main" id="{FA059CF8-AEE9-8747-7388-A3B5EF63BFB0}"/>
              </a:ext>
            </a:extLst>
          </p:cNvPr>
          <p:cNvSpPr txBox="1"/>
          <p:nvPr/>
        </p:nvSpPr>
        <p:spPr>
          <a:xfrm>
            <a:off x="589639" y="928360"/>
            <a:ext cx="11012722" cy="4390946"/>
          </a:xfrm>
          <a:prstGeom prst="rect">
            <a:avLst/>
          </a:prstGeom>
          <a:noFill/>
        </p:spPr>
        <p:txBody>
          <a:bodyPr wrap="square" rtlCol="0">
            <a:spAutoFit/>
          </a:bodyPr>
          <a:lstStyle/>
          <a:p>
            <a:pPr eaLnBrk="1" fontAlgn="auto" hangingPunct="1">
              <a:lnSpc>
                <a:spcPct val="200000"/>
              </a:lnSpc>
              <a:spcBef>
                <a:spcPts val="750"/>
              </a:spcBef>
              <a:spcAft>
                <a:spcPts val="0"/>
              </a:spcAft>
            </a:pPr>
            <a:r>
              <a:rPr kumimoji="0" lang="ja-JP" altLang="en-US" sz="1400" b="1" kern="0" dirty="0">
                <a:solidFill>
                  <a:srgbClr val="0D0D0D"/>
                </a:solidFill>
                <a:latin typeface="メイリオ" panose="020B0604030504040204" pitchFamily="50" charset="-128"/>
                <a:ea typeface="メイリオ" panose="020B0604030504040204" pitchFamily="50" charset="-128"/>
              </a:rPr>
              <a:t>■掲載位置について</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750"/>
              </a:spcBef>
              <a:spcAft>
                <a:spcPts val="0"/>
              </a:spcAft>
            </a:pPr>
            <a:r>
              <a:rPr kumimoji="0" lang="ja-JP" altLang="en-US" sz="1400" kern="0" dirty="0">
                <a:solidFill>
                  <a:srgbClr val="0D0D0D"/>
                </a:solidFill>
                <a:latin typeface="メイリオ" panose="020B0604030504040204" pitchFamily="50" charset="-128"/>
                <a:ea typeface="メイリオ" panose="020B0604030504040204" pitchFamily="50" charset="-128"/>
              </a:rPr>
              <a:t>広告が掲載されるウェブサイトやアプリケーションの内容・構成は、予告なく変更になる場合や、災害時、通信障害時、</a:t>
            </a:r>
            <a:br>
              <a:rPr kumimoji="0" lang="en-US" altLang="ja-JP" sz="1400" kern="0" dirty="0">
                <a:solidFill>
                  <a:srgbClr val="0D0D0D"/>
                </a:solidFill>
                <a:latin typeface="メイリオ" panose="020B0604030504040204" pitchFamily="50" charset="-128"/>
                <a:ea typeface="メイリオ" panose="020B0604030504040204" pitchFamily="50" charset="-128"/>
              </a:rPr>
            </a:br>
            <a:r>
              <a:rPr kumimoji="0" lang="ja-JP" altLang="en-US" sz="1400" kern="0" dirty="0">
                <a:solidFill>
                  <a:srgbClr val="0D0D0D"/>
                </a:solidFill>
                <a:latin typeface="メイリオ" panose="020B0604030504040204" pitchFamily="50" charset="-128"/>
                <a:ea typeface="メイリオ" panose="020B0604030504040204" pitchFamily="50" charset="-128"/>
              </a:rPr>
              <a:t>他プロモーション時等、特別編成になる場合があります。また、それらに伴い広告掲載位置が変更になる場合があります。</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750"/>
              </a:spcBef>
              <a:spcAft>
                <a:spcPts val="0"/>
              </a:spcAft>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lnSpc>
                <a:spcPct val="200000"/>
              </a:lnSpc>
              <a:spcBef>
                <a:spcPts val="0"/>
              </a:spcBef>
              <a:spcAft>
                <a:spcPts val="0"/>
              </a:spcAft>
            </a:pPr>
            <a:r>
              <a:rPr kumimoji="0" lang="ja-JP" altLang="en-US" sz="1400" b="1" kern="0" dirty="0">
                <a:solidFill>
                  <a:srgbClr val="0D0D0D"/>
                </a:solidFill>
                <a:latin typeface="メイリオ" panose="020B0604030504040204" pitchFamily="50" charset="-128"/>
                <a:ea typeface="メイリオ" panose="020B0604030504040204" pitchFamily="50" charset="-128"/>
              </a:rPr>
              <a:t>■保障表示環境以外での表示について</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sz="1400" kern="0" dirty="0">
                <a:solidFill>
                  <a:srgbClr val="0D0D0D"/>
                </a:solidFill>
                <a:latin typeface="メイリオ" panose="020B0604030504040204" pitchFamily="50" charset="-128"/>
                <a:ea typeface="メイリオ" panose="020B0604030504040204" pitchFamily="50" charset="-128"/>
                <a:hlinkClick r:id="rId3">
                  <a:extLst>
                    <a:ext uri="{A12FA001-AC4F-418D-AE19-62706E023703}">
                      <ahyp:hlinkClr xmlns:ahyp="http://schemas.microsoft.com/office/drawing/2018/hyperlinkcolor" val="tx"/>
                    </a:ext>
                  </a:extLst>
                </a:hlinkClick>
              </a:rPr>
              <a:t>表示保証環境</a:t>
            </a:r>
            <a:r>
              <a:rPr kumimoji="0" lang="ja-JP" altLang="en-US" sz="1400" kern="0" dirty="0">
                <a:solidFill>
                  <a:srgbClr val="0D0D0D"/>
                </a:solidFill>
                <a:latin typeface="メイリオ" panose="020B0604030504040204" pitchFamily="50" charset="-128"/>
                <a:ea typeface="メイリオ" panose="020B0604030504040204" pitchFamily="50" charset="-128"/>
              </a:rPr>
              <a:t>以外での表示は広告が正しく表示されない場合があります。</a:t>
            </a:r>
          </a:p>
          <a:p>
            <a:pPr eaLnBrk="1" fontAlgn="auto" hangingPunct="1">
              <a:spcBef>
                <a:spcPts val="0"/>
              </a:spcBef>
              <a:spcAft>
                <a:spcPts val="0"/>
              </a:spcAft>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sz="1400" kern="0" dirty="0">
                <a:solidFill>
                  <a:srgbClr val="0D0D0D"/>
                </a:solidFill>
                <a:latin typeface="メイリオ" panose="020B0604030504040204" pitchFamily="50" charset="-128"/>
                <a:ea typeface="メイリオ" panose="020B0604030504040204" pitchFamily="50" charset="-128"/>
              </a:rPr>
              <a:t>デバイスが</a:t>
            </a:r>
            <a:r>
              <a:rPr kumimoji="0" lang="en-US" altLang="ja-JP" sz="1400" kern="0" dirty="0">
                <a:solidFill>
                  <a:srgbClr val="0D0D0D"/>
                </a:solidFill>
                <a:latin typeface="メイリオ" panose="020B0604030504040204" pitchFamily="50" charset="-128"/>
                <a:ea typeface="メイリオ" panose="020B0604030504040204" pitchFamily="50" charset="-128"/>
              </a:rPr>
              <a:t>PC</a:t>
            </a:r>
            <a:r>
              <a:rPr kumimoji="0" lang="ja-JP" altLang="en-US" sz="1400" kern="0" dirty="0">
                <a:solidFill>
                  <a:srgbClr val="0D0D0D"/>
                </a:solidFill>
                <a:latin typeface="メイリオ" panose="020B0604030504040204" pitchFamily="50" charset="-128"/>
                <a:ea typeface="メイリオ" panose="020B0604030504040204" pitchFamily="50" charset="-128"/>
              </a:rPr>
              <a:t>指定商品の場合でも、対象の</a:t>
            </a:r>
            <a:r>
              <a:rPr kumimoji="0" lang="en-US" altLang="ja-JP" sz="1400" kern="0" dirty="0">
                <a:solidFill>
                  <a:srgbClr val="0D0D0D"/>
                </a:solidFill>
                <a:latin typeface="メイリオ" panose="020B0604030504040204" pitchFamily="50" charset="-128"/>
                <a:ea typeface="メイリオ" panose="020B0604030504040204" pitchFamily="50" charset="-128"/>
              </a:rPr>
              <a:t>OS</a:t>
            </a:r>
            <a:r>
              <a:rPr kumimoji="0" lang="ja-JP" altLang="en-US" sz="1400" kern="0" dirty="0">
                <a:solidFill>
                  <a:srgbClr val="0D0D0D"/>
                </a:solidFill>
                <a:latin typeface="メイリオ" panose="020B0604030504040204" pitchFamily="50" charset="-128"/>
                <a:ea typeface="メイリオ" panose="020B0604030504040204" pitchFamily="50" charset="-128"/>
              </a:rPr>
              <a:t>やデバイスなどによって</a:t>
            </a:r>
            <a:r>
              <a:rPr kumimoji="0" lang="en-US" altLang="ja-JP" sz="1400" kern="0" dirty="0">
                <a:solidFill>
                  <a:srgbClr val="0D0D0D"/>
                </a:solidFill>
                <a:latin typeface="メイリオ" panose="020B0604030504040204" pitchFamily="50" charset="-128"/>
                <a:ea typeface="メイリオ" panose="020B0604030504040204" pitchFamily="50" charset="-128"/>
              </a:rPr>
              <a:t>PC</a:t>
            </a:r>
            <a:r>
              <a:rPr kumimoji="0" lang="ja-JP" altLang="en-US" sz="1400" kern="0" dirty="0">
                <a:solidFill>
                  <a:srgbClr val="0D0D0D"/>
                </a:solidFill>
                <a:latin typeface="メイリオ" panose="020B0604030504040204" pitchFamily="50" charset="-128"/>
                <a:ea typeface="メイリオ" panose="020B0604030504040204" pitchFamily="50" charset="-128"/>
              </a:rPr>
              <a:t>以外にも広告が配信される可能性があります。</a:t>
            </a:r>
          </a:p>
          <a:p>
            <a:pPr eaLnBrk="1" fontAlgn="auto" hangingPunct="1">
              <a:spcBef>
                <a:spcPts val="0"/>
              </a:spcBef>
              <a:spcAft>
                <a:spcPts val="0"/>
              </a:spcAft>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sz="1400" kern="0" dirty="0">
                <a:solidFill>
                  <a:srgbClr val="0D0D0D"/>
                </a:solidFill>
                <a:latin typeface="メイリオ" panose="020B0604030504040204" pitchFamily="50" charset="-128"/>
                <a:ea typeface="メイリオ" panose="020B0604030504040204" pitchFamily="50" charset="-128"/>
              </a:rPr>
              <a:t>ブラウザーの各種設定、</a:t>
            </a:r>
            <a:r>
              <a:rPr kumimoji="0" lang="en-US" altLang="ja-JP" sz="1400" kern="0" dirty="0">
                <a:solidFill>
                  <a:srgbClr val="0D0D0D"/>
                </a:solidFill>
                <a:latin typeface="メイリオ" panose="020B0604030504040204" pitchFamily="50" charset="-128"/>
                <a:ea typeface="メイリオ" panose="020B0604030504040204" pitchFamily="50" charset="-128"/>
              </a:rPr>
              <a:t>OS</a:t>
            </a:r>
            <a:r>
              <a:rPr kumimoji="0" lang="ja-JP" altLang="en-US" sz="1400" kern="0" dirty="0">
                <a:solidFill>
                  <a:srgbClr val="0D0D0D"/>
                </a:solidFill>
                <a:latin typeface="メイリオ" panose="020B0604030504040204" pitchFamily="50" charset="-128"/>
                <a:ea typeface="メイリオ" panose="020B0604030504040204" pitchFamily="50" charset="-128"/>
              </a:rPr>
              <a:t>固有の仕様、ファイアウォール、セキュリティーソフト、プラグインソフト、ユーザーの端末使用状況や</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sz="1400" kern="0" dirty="0">
                <a:solidFill>
                  <a:srgbClr val="0D0D0D"/>
                </a:solidFill>
                <a:latin typeface="メイリオ" panose="020B0604030504040204" pitchFamily="50" charset="-128"/>
                <a:ea typeface="メイリオ" panose="020B0604030504040204" pitchFamily="50" charset="-128"/>
              </a:rPr>
              <a:t>通信環境、その他設定によっては広告が配信できない、または正しく表示されない（表示までに時間がかかる）、 リンク先に遷移しないなどの可能性があることをご了承ください。　</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sz="1400" kern="0" dirty="0">
                <a:solidFill>
                  <a:srgbClr val="0D0D0D"/>
                </a:solidFill>
                <a:latin typeface="メイリオ" panose="020B0604030504040204" pitchFamily="50" charset="-128"/>
                <a:ea typeface="メイリオ" panose="020B0604030504040204" pitchFamily="50" charset="-128"/>
              </a:rPr>
              <a:t>例：</a:t>
            </a:r>
            <a:r>
              <a:rPr kumimoji="0" lang="en-US" altLang="ja-JP" sz="1400" kern="0" dirty="0">
                <a:solidFill>
                  <a:srgbClr val="0D0D0D"/>
                </a:solidFill>
                <a:latin typeface="メイリオ" panose="020B0604030504040204" pitchFamily="50" charset="-128"/>
                <a:ea typeface="メイリオ" panose="020B0604030504040204" pitchFamily="50" charset="-128"/>
              </a:rPr>
              <a:t>PC</a:t>
            </a:r>
            <a:r>
              <a:rPr kumimoji="0" lang="ja-JP" altLang="en-US" sz="1400" kern="0" dirty="0">
                <a:solidFill>
                  <a:srgbClr val="0D0D0D"/>
                </a:solidFill>
                <a:latin typeface="メイリオ" panose="020B0604030504040204" pitchFamily="50" charset="-128"/>
                <a:ea typeface="メイリオ" panose="020B0604030504040204" pitchFamily="50" charset="-128"/>
              </a:rPr>
              <a:t>でスマートフォン用のページを見た場合、スマートフォンで</a:t>
            </a:r>
            <a:r>
              <a:rPr kumimoji="0" lang="en-US" altLang="ja-JP" sz="1400" kern="0" dirty="0">
                <a:solidFill>
                  <a:srgbClr val="0D0D0D"/>
                </a:solidFill>
                <a:latin typeface="メイリオ" panose="020B0604030504040204" pitchFamily="50" charset="-128"/>
                <a:ea typeface="メイリオ" panose="020B0604030504040204" pitchFamily="50" charset="-128"/>
              </a:rPr>
              <a:t>PC</a:t>
            </a:r>
            <a:r>
              <a:rPr kumimoji="0" lang="ja-JP" altLang="en-US" sz="1400" kern="0" dirty="0">
                <a:solidFill>
                  <a:srgbClr val="0D0D0D"/>
                </a:solidFill>
                <a:latin typeface="メイリオ" panose="020B0604030504040204" pitchFamily="50" charset="-128"/>
                <a:ea typeface="メイリオ" panose="020B0604030504040204" pitchFamily="50" charset="-128"/>
              </a:rPr>
              <a:t>用ページを見た場合など</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lnSpc>
                <a:spcPct val="200000"/>
              </a:lnSpc>
              <a:spcBef>
                <a:spcPts val="0"/>
              </a:spcBef>
              <a:spcAft>
                <a:spcPts val="0"/>
              </a:spcAft>
            </a:pPr>
            <a:r>
              <a:rPr kumimoji="0" lang="ja-JP" altLang="en-US" sz="1400" b="1" kern="0" dirty="0">
                <a:solidFill>
                  <a:srgbClr val="0D0D0D"/>
                </a:solidFill>
                <a:latin typeface="メイリオ" panose="020B0604030504040204" pitchFamily="50" charset="-128"/>
                <a:ea typeface="メイリオ" panose="020B0604030504040204" pitchFamily="50" charset="-128"/>
              </a:rPr>
              <a:t>■その他</a:t>
            </a:r>
            <a:endParaRPr kumimoji="0" lang="en-US" altLang="ja-JP" sz="1400" b="1"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sz="1400" kern="0" dirty="0">
                <a:solidFill>
                  <a:srgbClr val="0D0D0D"/>
                </a:solidFill>
                <a:latin typeface="メイリオ" panose="020B0604030504040204" pitchFamily="50" charset="-128"/>
                <a:ea typeface="メイリオ" panose="020B0604030504040204" pitchFamily="50" charset="-128"/>
              </a:rPr>
              <a:t>トピックス</a:t>
            </a:r>
            <a:r>
              <a:rPr kumimoji="0" lang="en-US" altLang="ja-JP" sz="1400" kern="0" dirty="0">
                <a:solidFill>
                  <a:srgbClr val="0D0D0D"/>
                </a:solidFill>
                <a:latin typeface="メイリオ" panose="020B0604030504040204" pitchFamily="50" charset="-128"/>
                <a:ea typeface="メイリオ" panose="020B0604030504040204" pitchFamily="50" charset="-128"/>
              </a:rPr>
              <a:t>PR</a:t>
            </a:r>
            <a:r>
              <a:rPr kumimoji="0" lang="ja-JP" altLang="en-US" sz="1400" kern="0" dirty="0">
                <a:solidFill>
                  <a:srgbClr val="0D0D0D"/>
                </a:solidFill>
                <a:latin typeface="メイリオ" panose="020B0604030504040204" pitchFamily="50" charset="-128"/>
                <a:ea typeface="メイリオ" panose="020B0604030504040204" pitchFamily="50" charset="-128"/>
              </a:rPr>
              <a:t>　</a:t>
            </a:r>
            <a:r>
              <a:rPr kumimoji="0" lang="en-US" altLang="ja-JP" sz="1400" kern="0" dirty="0">
                <a:solidFill>
                  <a:srgbClr val="0D0D0D"/>
                </a:solidFill>
                <a:latin typeface="メイリオ" panose="020B0604030504040204" pitchFamily="50" charset="-128"/>
                <a:ea typeface="メイリオ" panose="020B0604030504040204" pitchFamily="50" charset="-128"/>
              </a:rPr>
              <a:t>PC</a:t>
            </a:r>
            <a:r>
              <a:rPr kumimoji="0" lang="ja-JP" altLang="en-US" sz="1400" kern="0" dirty="0">
                <a:solidFill>
                  <a:srgbClr val="0D0D0D"/>
                </a:solidFill>
                <a:latin typeface="メイリオ" panose="020B0604030504040204" pitchFamily="50" charset="-128"/>
                <a:ea typeface="メイリオ" panose="020B0604030504040204" pitchFamily="50" charset="-128"/>
              </a:rPr>
              <a:t>（</a:t>
            </a:r>
            <a:r>
              <a:rPr kumimoji="0" lang="en-US" altLang="ja-JP" sz="1400" kern="0" dirty="0">
                <a:solidFill>
                  <a:srgbClr val="0D0D0D"/>
                </a:solidFill>
                <a:latin typeface="メイリオ" panose="020B0604030504040204" pitchFamily="50" charset="-128"/>
                <a:ea typeface="メイリオ" panose="020B0604030504040204" pitchFamily="50" charset="-128"/>
              </a:rPr>
              <a:t>MD</a:t>
            </a:r>
            <a:r>
              <a:rPr kumimoji="0" lang="ja-JP" altLang="en-US" sz="1400" kern="0" dirty="0">
                <a:solidFill>
                  <a:srgbClr val="0D0D0D"/>
                </a:solidFill>
                <a:latin typeface="メイリオ" panose="020B0604030504040204" pitchFamily="50" charset="-128"/>
                <a:ea typeface="メイリオ" panose="020B0604030504040204" pitchFamily="50" charset="-128"/>
              </a:rPr>
              <a:t>も含む）の掲載により、ブランドパネル　トップインパクトのセンターバナーの位置が変更となります。</a:t>
            </a:r>
          </a:p>
        </p:txBody>
      </p:sp>
    </p:spTree>
    <p:extLst>
      <p:ext uri="{BB962C8B-B14F-4D97-AF65-F5344CB8AC3E}">
        <p14:creationId xmlns:p14="http://schemas.microsoft.com/office/powerpoint/2010/main" val="279240607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F4D5FF-3C88-D72F-C5FB-37C75C89275B}"/>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E164D6CC-314D-3DA4-DEC4-B3C082C386AF}"/>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CCF226BA-8082-9958-7B22-2B117B87D09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5" name="テキスト プレースホルダー 1">
            <a:extLst>
              <a:ext uri="{FF2B5EF4-FFF2-40B4-BE49-F238E27FC236}">
                <a16:creationId xmlns:a16="http://schemas.microsoft.com/office/drawing/2014/main" id="{D83C1EFB-C4CD-48E9-1F39-52CDE271A78C}"/>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免責事項・注意事項</a:t>
            </a:r>
            <a:endParaRPr kumimoji="1" lang="ja-JP" altLang="en-US" dirty="0">
              <a:solidFill>
                <a:srgbClr val="000048"/>
              </a:solidFill>
            </a:endParaRPr>
          </a:p>
        </p:txBody>
      </p:sp>
      <p:sp>
        <p:nvSpPr>
          <p:cNvPr id="3" name="テキスト ボックス 2">
            <a:extLst>
              <a:ext uri="{FF2B5EF4-FFF2-40B4-BE49-F238E27FC236}">
                <a16:creationId xmlns:a16="http://schemas.microsoft.com/office/drawing/2014/main" id="{61B90D0B-53B4-49F3-4D42-B79E90883904}"/>
              </a:ext>
            </a:extLst>
          </p:cNvPr>
          <p:cNvSpPr txBox="1"/>
          <p:nvPr/>
        </p:nvSpPr>
        <p:spPr>
          <a:xfrm>
            <a:off x="479424" y="919519"/>
            <a:ext cx="11233151" cy="5601533"/>
          </a:xfrm>
          <a:prstGeom prst="rect">
            <a:avLst/>
          </a:prstGeom>
          <a:noFill/>
        </p:spPr>
        <p:txBody>
          <a:bodyPr wrap="square" lIns="0" tIns="0" rIns="0" bIns="0" rtlCol="0">
            <a:spAutoFit/>
          </a:bodyPr>
          <a:lstStyle/>
          <a:p>
            <a:pPr eaLnBrk="1" fontAlgn="auto" hangingPunct="1">
              <a:spcBef>
                <a:spcPts val="0"/>
              </a:spcBef>
              <a:spcAft>
                <a:spcPts val="0"/>
              </a:spcAft>
              <a:defRPr/>
            </a:pPr>
            <a:r>
              <a:rPr kumimoji="0" lang="ja-JP" altLang="en-US" sz="1400" b="1" kern="0" dirty="0">
                <a:solidFill>
                  <a:srgbClr val="0D0D0D"/>
                </a:solidFill>
                <a:latin typeface="Meiryo" panose="020B0604030504040204" pitchFamily="34" charset="-128"/>
                <a:ea typeface="Meiryo" panose="020B0604030504040204" pitchFamily="34" charset="-128"/>
              </a:rPr>
              <a:t>■最大アクセス数</a:t>
            </a:r>
            <a:endParaRPr kumimoji="0" lang="en-US" altLang="ja-JP" sz="1400" b="1" kern="0" dirty="0">
              <a:solidFill>
                <a:srgbClr val="0D0D0D"/>
              </a:solidFill>
              <a:latin typeface="Meiryo" panose="020B0604030504040204" pitchFamily="34" charset="-128"/>
              <a:ea typeface="Meiryo" panose="020B0604030504040204" pitchFamily="34" charset="-128"/>
            </a:endParaRPr>
          </a:p>
          <a:p>
            <a:pPr eaLnBrk="1" fontAlgn="auto" hangingPunct="1">
              <a:spcBef>
                <a:spcPts val="0"/>
              </a:spcBef>
              <a:spcAft>
                <a:spcPts val="0"/>
              </a:spcAft>
              <a:defRPr/>
            </a:pPr>
            <a:endParaRPr kumimoji="0" lang="en-US" altLang="ja-JP" sz="1400" b="1" kern="0" dirty="0">
              <a:solidFill>
                <a:srgbClr val="0D0D0D"/>
              </a:solidFill>
              <a:latin typeface="Meiryo" panose="020B0604030504040204" pitchFamily="34" charset="-128"/>
              <a:ea typeface="Meiryo" panose="020B0604030504040204" pitchFamily="34" charset="-128"/>
            </a:endParaRPr>
          </a:p>
          <a:p>
            <a:pPr eaLnBrk="1" fontAlgn="auto" hangingPunct="1">
              <a:spcBef>
                <a:spcPts val="0"/>
              </a:spcBef>
              <a:spcAft>
                <a:spcPts val="0"/>
              </a:spcAft>
              <a:defRPr/>
            </a:pPr>
            <a:r>
              <a:rPr kumimoji="0" lang="ja-JP" altLang="en-US" sz="1400" kern="0" dirty="0">
                <a:solidFill>
                  <a:srgbClr val="0D0D0D"/>
                </a:solidFill>
                <a:latin typeface="メイリオ" panose="020B0604030504040204" pitchFamily="50" charset="-128"/>
                <a:ea typeface="メイリオ" panose="020B0604030504040204" pitchFamily="50" charset="-128"/>
              </a:rPr>
              <a:t>・本商品はリンク先サイトへのアクセスが多くなることが見込まれます。</a:t>
            </a:r>
            <a:br>
              <a:rPr kumimoji="0" lang="ja-JP" altLang="en-US" sz="1400" kern="0" dirty="0">
                <a:solidFill>
                  <a:srgbClr val="0D0D0D"/>
                </a:solidFill>
                <a:latin typeface="メイリオ" panose="020B0604030504040204" pitchFamily="50" charset="-128"/>
                <a:ea typeface="メイリオ" panose="020B0604030504040204" pitchFamily="50" charset="-128"/>
              </a:rPr>
            </a:br>
            <a:r>
              <a:rPr kumimoji="0" lang="ja-JP" altLang="en-US" sz="1400" kern="0" dirty="0">
                <a:solidFill>
                  <a:srgbClr val="0D0D0D"/>
                </a:solidFill>
                <a:latin typeface="メイリオ" panose="020B0604030504040204" pitchFamily="50" charset="-128"/>
                <a:ea typeface="メイリオ" panose="020B0604030504040204" pitchFamily="50" charset="-128"/>
              </a:rPr>
              <a:t>　トピックス</a:t>
            </a:r>
            <a:r>
              <a:rPr kumimoji="0" lang="en-US" altLang="ja-JP" sz="1400" kern="0" dirty="0">
                <a:solidFill>
                  <a:srgbClr val="0D0D0D"/>
                </a:solidFill>
                <a:latin typeface="メイリオ" panose="020B0604030504040204" pitchFamily="50" charset="-128"/>
                <a:ea typeface="メイリオ" panose="020B0604030504040204" pitchFamily="50" charset="-128"/>
              </a:rPr>
              <a:t>PR</a:t>
            </a:r>
            <a:r>
              <a:rPr kumimoji="0" lang="ja-JP" altLang="en-US" sz="1400" kern="0" dirty="0">
                <a:solidFill>
                  <a:srgbClr val="0D0D0D"/>
                </a:solidFill>
                <a:latin typeface="メイリオ" panose="020B0604030504040204" pitchFamily="50" charset="-128"/>
                <a:ea typeface="メイリオ" panose="020B0604030504040204" pitchFamily="50" charset="-128"/>
              </a:rPr>
              <a:t>広告からのリンク先サイトへの最大アクセス（想定）は下記の通りです。 受け入れ可能か事前にご確認ください。</a:t>
            </a:r>
          </a:p>
          <a:p>
            <a:pPr lvl="1" eaLnBrk="1" fontAlgn="auto" hangingPunct="1">
              <a:spcBef>
                <a:spcPts val="0"/>
              </a:spcBef>
              <a:spcAft>
                <a:spcPts val="0"/>
              </a:spcAft>
              <a:buFont typeface="Arial" panose="020B0604020202020204" pitchFamily="34" charset="0"/>
              <a:buChar char="•"/>
              <a:defRPr/>
            </a:pPr>
            <a:r>
              <a:rPr kumimoji="0" lang="ja-JP" altLang="en-US" sz="1400" kern="0" dirty="0">
                <a:solidFill>
                  <a:srgbClr val="0D0D0D"/>
                </a:solidFill>
                <a:latin typeface="メイリオ" panose="020B0604030504040204" pitchFamily="50" charset="-128"/>
                <a:ea typeface="メイリオ" panose="020B0604030504040204" pitchFamily="50" charset="-128"/>
              </a:rPr>
              <a:t>最大秒間リクエスト数：</a:t>
            </a:r>
            <a:r>
              <a:rPr kumimoji="0" lang="en-US" altLang="ja-JP" sz="1400" kern="0" dirty="0">
                <a:solidFill>
                  <a:srgbClr val="0D0D0D"/>
                </a:solidFill>
                <a:latin typeface="メイリオ" panose="020B0604030504040204" pitchFamily="50" charset="-128"/>
                <a:ea typeface="メイリオ" panose="020B0604030504040204" pitchFamily="50" charset="-128"/>
              </a:rPr>
              <a:t>170 </a:t>
            </a:r>
            <a:r>
              <a:rPr kumimoji="0" lang="en-US" altLang="ja-JP" sz="1400" kern="0" dirty="0" err="1">
                <a:solidFill>
                  <a:srgbClr val="0D0D0D"/>
                </a:solidFill>
                <a:latin typeface="メイリオ" panose="020B0604030504040204" pitchFamily="50" charset="-128"/>
                <a:ea typeface="メイリオ" panose="020B0604030504040204" pitchFamily="50" charset="-128"/>
              </a:rPr>
              <a:t>qps</a:t>
            </a:r>
            <a:br>
              <a:rPr kumimoji="0" lang="en-US" altLang="ja-JP" sz="1400" kern="0" dirty="0">
                <a:solidFill>
                  <a:srgbClr val="0D0D0D"/>
                </a:solidFill>
                <a:latin typeface="メイリオ" panose="020B0604030504040204" pitchFamily="50" charset="-128"/>
                <a:ea typeface="メイリオ" panose="020B0604030504040204" pitchFamily="50" charset="-128"/>
              </a:rPr>
            </a:br>
            <a:r>
              <a:rPr kumimoji="0" lang="en-US" altLang="ja-JP" sz="1400" kern="0" dirty="0">
                <a:solidFill>
                  <a:srgbClr val="0D0D0D"/>
                </a:solidFill>
                <a:latin typeface="メイリオ" panose="020B0604030504040204" pitchFamily="50" charset="-128"/>
                <a:ea typeface="メイリオ" panose="020B0604030504040204" pitchFamily="50" charset="-128"/>
              </a:rPr>
              <a:t>※</a:t>
            </a:r>
            <a:r>
              <a:rPr kumimoji="0" lang="en-US" altLang="ja-JP" sz="1400" kern="0" dirty="0" err="1">
                <a:solidFill>
                  <a:srgbClr val="0D0D0D"/>
                </a:solidFill>
                <a:latin typeface="メイリオ" panose="020B0604030504040204" pitchFamily="50" charset="-128"/>
                <a:ea typeface="メイリオ" panose="020B0604030504040204" pitchFamily="50" charset="-128"/>
              </a:rPr>
              <a:t>qps</a:t>
            </a:r>
            <a:r>
              <a:rPr kumimoji="0" lang="ja-JP" altLang="en-US" sz="1400" kern="0" dirty="0">
                <a:solidFill>
                  <a:srgbClr val="0D0D0D"/>
                </a:solidFill>
                <a:latin typeface="メイリオ" panose="020B0604030504040204" pitchFamily="50" charset="-128"/>
                <a:ea typeface="メイリオ" panose="020B0604030504040204" pitchFamily="50" charset="-128"/>
              </a:rPr>
              <a:t>：</a:t>
            </a:r>
            <a:r>
              <a:rPr kumimoji="0" lang="en-US" altLang="ja-JP" sz="1400" kern="0" dirty="0">
                <a:solidFill>
                  <a:srgbClr val="0D0D0D"/>
                </a:solidFill>
                <a:latin typeface="メイリオ" panose="020B0604030504040204" pitchFamily="50" charset="-128"/>
                <a:ea typeface="メイリオ" panose="020B0604030504040204" pitchFamily="50" charset="-128"/>
              </a:rPr>
              <a:t>Queries Per Second</a:t>
            </a:r>
          </a:p>
          <a:p>
            <a:pPr lvl="1" eaLnBrk="1" fontAlgn="auto" hangingPunct="1">
              <a:spcBef>
                <a:spcPts val="0"/>
              </a:spcBef>
              <a:spcAft>
                <a:spcPts val="0"/>
              </a:spcAft>
              <a:buFont typeface="Arial" panose="020B0604020202020204" pitchFamily="34" charset="0"/>
              <a:buChar char="•"/>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spcBef>
                <a:spcPts val="0"/>
              </a:spcBef>
              <a:spcAft>
                <a:spcPts val="0"/>
              </a:spcAft>
              <a:buFont typeface="Arial" panose="020B0604020202020204" pitchFamily="34" charset="0"/>
              <a:buChar char="•"/>
              <a:defRPr/>
            </a:pPr>
            <a:r>
              <a:rPr kumimoji="0" lang="ja-JP" altLang="en-US" sz="1400" kern="0" dirty="0">
                <a:solidFill>
                  <a:srgbClr val="0D0D0D"/>
                </a:solidFill>
                <a:latin typeface="メイリオ" panose="020B0604030504040204" pitchFamily="50" charset="-128"/>
                <a:ea typeface="メイリオ" panose="020B0604030504040204" pitchFamily="50" charset="-128"/>
              </a:rPr>
              <a:t>遷移先サイトへのアクセスが増える時間帯の目安</a:t>
            </a:r>
          </a:p>
          <a:p>
            <a:pPr lvl="2" eaLnBrk="1" fontAlgn="auto" hangingPunct="1">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2" eaLnBrk="1" fontAlgn="auto" hangingPunct="1">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2" eaLnBrk="1" fontAlgn="auto" hangingPunct="1">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2" eaLnBrk="1" fontAlgn="auto" hangingPunct="1">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2" eaLnBrk="1" fontAlgn="auto" hangingPunct="1">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2" eaLnBrk="1" fontAlgn="auto" hangingPunct="1">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2" eaLnBrk="1" fontAlgn="auto" hangingPunct="1">
              <a:spcBef>
                <a:spcPts val="0"/>
              </a:spcBef>
              <a:spcAft>
                <a:spcPts val="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endParaRPr kumimoji="0" lang="en-US" altLang="ja-JP" sz="1400" b="1" kern="0" dirty="0">
              <a:solidFill>
                <a:srgbClr val="0D0D0D"/>
              </a:solidFill>
              <a:latin typeface="Meiryo" panose="020B0604030504040204" pitchFamily="34" charset="-128"/>
              <a:ea typeface="Meiryo" panose="020B0604030504040204" pitchFamily="34" charset="-128"/>
            </a:endParaRPr>
          </a:p>
          <a:p>
            <a:pPr eaLnBrk="1" fontAlgn="auto" hangingPunct="1">
              <a:spcBef>
                <a:spcPts val="0"/>
              </a:spcBef>
              <a:spcAft>
                <a:spcPts val="0"/>
              </a:spcAft>
              <a:defRPr/>
            </a:pPr>
            <a:r>
              <a:rPr kumimoji="0" lang="ja-JP" altLang="en-US" sz="1400" b="1" kern="0" dirty="0">
                <a:solidFill>
                  <a:srgbClr val="0D0D0D"/>
                </a:solidFill>
                <a:latin typeface="Meiryo" panose="020B0604030504040204" pitchFamily="34" charset="-128"/>
                <a:ea typeface="Meiryo" panose="020B0604030504040204" pitchFamily="34" charset="-128"/>
              </a:rPr>
              <a:t>・</a:t>
            </a:r>
            <a:r>
              <a:rPr kumimoji="0" lang="ja-JP" altLang="en-US" sz="1400" kern="0" dirty="0">
                <a:solidFill>
                  <a:srgbClr val="0D0D0D"/>
                </a:solidFill>
                <a:latin typeface="メイリオ" panose="020B0604030504040204" pitchFamily="50" charset="-128"/>
                <a:ea typeface="メイリオ" panose="020B0604030504040204" pitchFamily="50" charset="-128"/>
              </a:rPr>
              <a:t>広告キャンペーンによって</a:t>
            </a:r>
            <a:r>
              <a:rPr kumimoji="0" lang="en-US" altLang="ja-JP" sz="1400" kern="0" dirty="0">
                <a:solidFill>
                  <a:srgbClr val="0D0D0D"/>
                </a:solidFill>
                <a:latin typeface="メイリオ" panose="020B0604030504040204" pitchFamily="50" charset="-128"/>
                <a:ea typeface="メイリオ" panose="020B0604030504040204" pitchFamily="50" charset="-128"/>
              </a:rPr>
              <a:t>CTR</a:t>
            </a:r>
            <a:r>
              <a:rPr kumimoji="0" lang="ja-JP" altLang="en-US" sz="1400" kern="0" dirty="0">
                <a:solidFill>
                  <a:srgbClr val="0D0D0D"/>
                </a:solidFill>
                <a:latin typeface="メイリオ" panose="020B0604030504040204" pitchFamily="50" charset="-128"/>
                <a:ea typeface="メイリオ" panose="020B0604030504040204" pitchFamily="50" charset="-128"/>
              </a:rPr>
              <a:t>は異なるため、上記記載の想定最大秒間リクエスト数も変動する可能性があります。</a:t>
            </a:r>
            <a:br>
              <a:rPr kumimoji="0" lang="ja-JP" altLang="en-US" sz="1400" kern="0" dirty="0">
                <a:solidFill>
                  <a:srgbClr val="0D0D0D"/>
                </a:solidFill>
                <a:latin typeface="メイリオ" panose="020B0604030504040204" pitchFamily="50" charset="-128"/>
                <a:ea typeface="メイリオ" panose="020B0604030504040204" pitchFamily="50" charset="-128"/>
              </a:rPr>
            </a:br>
            <a:r>
              <a:rPr kumimoji="0" lang="ja-JP" altLang="en-US" sz="1400" kern="0" dirty="0">
                <a:solidFill>
                  <a:srgbClr val="0D0D0D"/>
                </a:solidFill>
                <a:latin typeface="メイリオ" panose="020B0604030504040204" pitchFamily="50" charset="-128"/>
                <a:ea typeface="メイリオ" panose="020B0604030504040204" pitchFamily="50" charset="-128"/>
              </a:rPr>
              <a:t>また、ユーザの注目を集める大きなニュースがあった場合などはヤフートップページへのアクセスが通常よりも増えるため、</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ja-JP" altLang="en-US" sz="1400" kern="0" dirty="0">
                <a:solidFill>
                  <a:srgbClr val="0D0D0D"/>
                </a:solidFill>
                <a:latin typeface="メイリオ" panose="020B0604030504040204" pitchFamily="50" charset="-128"/>
                <a:ea typeface="メイリオ" panose="020B0604030504040204" pitchFamily="50" charset="-128"/>
              </a:rPr>
              <a:t>上記記載の想定最大秒間リクエスト数以上のアクセスが発生することが想定されます。</a:t>
            </a:r>
          </a:p>
          <a:p>
            <a:pPr eaLnBrk="1" fontAlgn="auto" hangingPunct="1">
              <a:spcBef>
                <a:spcPts val="0"/>
              </a:spcBef>
              <a:spcAft>
                <a:spcPts val="0"/>
              </a:spcAft>
              <a:defRPr/>
            </a:pPr>
            <a:endParaRPr kumimoji="0" lang="en-US" altLang="ja-JP" sz="1400" b="1" kern="0" dirty="0">
              <a:solidFill>
                <a:srgbClr val="0D0D0D"/>
              </a:solidFill>
              <a:latin typeface="Meiryo" panose="020B0604030504040204" pitchFamily="34" charset="-128"/>
              <a:ea typeface="Meiryo" panose="020B0604030504040204" pitchFamily="34" charset="-128"/>
            </a:endParaRPr>
          </a:p>
          <a:p>
            <a:pPr eaLnBrk="1" fontAlgn="auto" hangingPunct="1">
              <a:spcBef>
                <a:spcPts val="0"/>
              </a:spcBef>
              <a:spcAft>
                <a:spcPts val="0"/>
              </a:spcAft>
              <a:defRPr/>
            </a:pPr>
            <a:r>
              <a:rPr kumimoji="0" lang="ja-JP" altLang="en-US" sz="1400" b="1" kern="0" dirty="0">
                <a:solidFill>
                  <a:srgbClr val="0D0D0D"/>
                </a:solidFill>
                <a:latin typeface="Meiryo" panose="020B0604030504040204" pitchFamily="34" charset="-128"/>
                <a:ea typeface="Meiryo" panose="020B0604030504040204" pitchFamily="34" charset="-128"/>
              </a:rPr>
              <a:t>・</a:t>
            </a:r>
            <a:r>
              <a:rPr kumimoji="0" lang="ja-JP" altLang="en-US" sz="1400" kern="0" dirty="0">
                <a:solidFill>
                  <a:srgbClr val="0D0D0D"/>
                </a:solidFill>
                <a:latin typeface="メイリオ" panose="020B0604030504040204" pitchFamily="50" charset="-128"/>
                <a:ea typeface="メイリオ" panose="020B0604030504040204" pitchFamily="50" charset="-128"/>
              </a:rPr>
              <a:t>アクセス数の増加などにより、リンク先サイトが表示できない、もしくは表示までに時間がかかる場合は、</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ja-JP" altLang="en-US" sz="1400" kern="0" dirty="0">
                <a:solidFill>
                  <a:srgbClr val="0D0D0D"/>
                </a:solidFill>
                <a:latin typeface="メイリオ" panose="020B0604030504040204" pitchFamily="50" charset="-128"/>
                <a:ea typeface="メイリオ" panose="020B0604030504040204" pitchFamily="50" charset="-128"/>
              </a:rPr>
              <a:t>広告掲載基準に則り</a:t>
            </a:r>
            <a:r>
              <a:rPr kumimoji="0" lang="en-US" altLang="ja-JP" sz="1400" kern="0" dirty="0">
                <a:solidFill>
                  <a:srgbClr val="0D0D0D"/>
                </a:solidFill>
                <a:latin typeface="メイリオ" panose="020B0604030504040204" pitchFamily="50" charset="-128"/>
                <a:ea typeface="メイリオ" panose="020B0604030504040204" pitchFamily="50" charset="-128"/>
              </a:rPr>
              <a:t>(※1) </a:t>
            </a:r>
            <a:r>
              <a:rPr kumimoji="0" lang="ja-JP" altLang="en-US" sz="1400" kern="0" dirty="0">
                <a:solidFill>
                  <a:srgbClr val="0D0D0D"/>
                </a:solidFill>
                <a:latin typeface="メイリオ" panose="020B0604030504040204" pitchFamily="50" charset="-128"/>
                <a:ea typeface="メイリオ" panose="020B0604030504040204" pitchFamily="50" charset="-128"/>
              </a:rPr>
              <a:t>広告の掲載を停止します。</a:t>
            </a:r>
            <a:br>
              <a:rPr kumimoji="0" lang="ja-JP" altLang="en-US" sz="1400" kern="0" dirty="0">
                <a:solidFill>
                  <a:srgbClr val="0D0D0D"/>
                </a:solidFill>
                <a:latin typeface="メイリオ" panose="020B0604030504040204" pitchFamily="50" charset="-128"/>
                <a:ea typeface="メイリオ" panose="020B0604030504040204" pitchFamily="50" charset="-128"/>
              </a:rPr>
            </a:br>
            <a:r>
              <a:rPr kumimoji="0" lang="ja-JP" altLang="en-US" sz="1400" kern="0" dirty="0">
                <a:solidFill>
                  <a:srgbClr val="0D0D0D"/>
                </a:solidFill>
                <a:latin typeface="メイリオ" panose="020B0604030504040204" pitchFamily="50" charset="-128"/>
                <a:ea typeface="メイリオ" panose="020B0604030504040204" pitchFamily="50" charset="-128"/>
              </a:rPr>
              <a:t>この場合の事前連絡はありません。掲載を停止した場合、広告の掲載再開はできません。</a:t>
            </a:r>
            <a:br>
              <a:rPr kumimoji="0" lang="ja-JP" altLang="en-US" sz="1400" kern="0" dirty="0">
                <a:solidFill>
                  <a:srgbClr val="0D0D0D"/>
                </a:solidFill>
                <a:latin typeface="メイリオ" panose="020B0604030504040204" pitchFamily="50" charset="-128"/>
                <a:ea typeface="メイリオ" panose="020B0604030504040204" pitchFamily="50" charset="-128"/>
              </a:rPr>
            </a:br>
            <a:r>
              <a:rPr kumimoji="0" lang="en-US" altLang="ja-JP" sz="1400" kern="0" dirty="0">
                <a:solidFill>
                  <a:srgbClr val="0D0D0D"/>
                </a:solidFill>
                <a:latin typeface="メイリオ" panose="020B0604030504040204" pitchFamily="50" charset="-128"/>
                <a:ea typeface="メイリオ" panose="020B0604030504040204" pitchFamily="50" charset="-128"/>
              </a:rPr>
              <a:t>※1</a:t>
            </a:r>
            <a:r>
              <a:rPr kumimoji="0" lang="ja-JP" altLang="en-US" sz="1400" kern="0" dirty="0">
                <a:solidFill>
                  <a:srgbClr val="0D0D0D"/>
                </a:solidFill>
                <a:latin typeface="メイリオ" panose="020B0604030504040204" pitchFamily="50" charset="-128"/>
                <a:ea typeface="メイリオ" panose="020B0604030504040204" pitchFamily="50" charset="-128"/>
              </a:rPr>
              <a:t>：</a:t>
            </a:r>
            <a:r>
              <a:rPr kumimoji="0" lang="ja-JP" altLang="en-US" sz="1400" kern="0" dirty="0">
                <a:solidFill>
                  <a:srgbClr val="000000">
                    <a:lumMod val="65000"/>
                    <a:lumOff val="35000"/>
                  </a:srgbClr>
                </a:solidFill>
                <a:latin typeface="メイリオ" panose="020B0604030504040204" pitchFamily="50" charset="-128"/>
                <a:ea typeface="メイリオ" panose="020B0604030504040204" pitchFamily="50" charset="-128"/>
                <a:hlinkClick r:id="rId3"/>
              </a:rPr>
              <a:t>広告掲載基準 第</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hlinkClick r:id="rId3"/>
              </a:rPr>
              <a:t>2</a:t>
            </a:r>
            <a:r>
              <a:rPr kumimoji="0" lang="ja-JP" altLang="en-US" sz="1400" kern="0" dirty="0">
                <a:solidFill>
                  <a:srgbClr val="000000">
                    <a:lumMod val="65000"/>
                    <a:lumOff val="35000"/>
                  </a:srgbClr>
                </a:solidFill>
                <a:latin typeface="メイリオ" panose="020B0604030504040204" pitchFamily="50" charset="-128"/>
                <a:ea typeface="メイリオ" panose="020B0604030504040204" pitchFamily="50" charset="-128"/>
                <a:hlinkClick r:id="rId3"/>
              </a:rPr>
              <a:t>章「</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hlinkClick r:id="rId3"/>
              </a:rPr>
              <a:t>8. </a:t>
            </a:r>
            <a:r>
              <a:rPr kumimoji="0" lang="ja-JP" altLang="en-US" sz="1400" kern="0" dirty="0">
                <a:solidFill>
                  <a:srgbClr val="000000">
                    <a:lumMod val="65000"/>
                    <a:lumOff val="35000"/>
                  </a:srgbClr>
                </a:solidFill>
                <a:latin typeface="メイリオ" panose="020B0604030504040204" pitchFamily="50" charset="-128"/>
                <a:ea typeface="メイリオ" panose="020B0604030504040204" pitchFamily="50" charset="-128"/>
                <a:hlinkClick r:id="rId3"/>
              </a:rPr>
              <a:t>ユーザーの意に反する広告の禁止」</a:t>
            </a:r>
            <a:endPar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buFont typeface="Arial" panose="020B0604020202020204" pitchFamily="34" charset="0"/>
              <a:buChar char="•"/>
              <a:defRPr/>
            </a:pPr>
            <a:endPar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defRPr/>
            </a:pPr>
            <a:r>
              <a:rPr kumimoji="0" lang="ja-JP" altLang="en-US" sz="1400" kern="0" dirty="0">
                <a:solidFill>
                  <a:srgbClr val="0D0D0D"/>
                </a:solidFill>
                <a:latin typeface="メイリオ" panose="020B0604030504040204" pitchFamily="50" charset="-128"/>
                <a:ea typeface="メイリオ" panose="020B0604030504040204" pitchFamily="50" charset="-128"/>
              </a:rPr>
              <a:t>［補足］ </a:t>
            </a:r>
            <a:r>
              <a:rPr kumimoji="0" lang="en-US" altLang="ja-JP" sz="1400" kern="0" dirty="0">
                <a:solidFill>
                  <a:srgbClr val="0D0D0D"/>
                </a:solidFill>
                <a:latin typeface="メイリオ" panose="020B0604030504040204" pitchFamily="50" charset="-128"/>
                <a:ea typeface="メイリオ" panose="020B0604030504040204" pitchFamily="50" charset="-128"/>
              </a:rPr>
              <a:t>※</a:t>
            </a:r>
            <a:r>
              <a:rPr kumimoji="0" lang="ja-JP" altLang="en-US" sz="1400" kern="0" dirty="0">
                <a:solidFill>
                  <a:srgbClr val="0D0D0D"/>
                </a:solidFill>
                <a:latin typeface="メイリオ" panose="020B0604030504040204" pitchFamily="50" charset="-128"/>
                <a:ea typeface="メイリオ" panose="020B0604030504040204" pitchFamily="50" charset="-128"/>
              </a:rPr>
              <a:t>良好な通信環境下で目安として </a:t>
            </a:r>
            <a:r>
              <a:rPr kumimoji="0" lang="en-US" altLang="ja-JP" sz="1400" kern="0" dirty="0">
                <a:solidFill>
                  <a:srgbClr val="0D0D0D"/>
                </a:solidFill>
                <a:latin typeface="メイリオ" panose="020B0604030504040204" pitchFamily="50" charset="-128"/>
                <a:ea typeface="メイリオ" panose="020B0604030504040204" pitchFamily="50" charset="-128"/>
              </a:rPr>
              <a:t>3</a:t>
            </a:r>
            <a:r>
              <a:rPr kumimoji="0" lang="ja-JP" altLang="en-US" sz="1400" kern="0" dirty="0">
                <a:solidFill>
                  <a:srgbClr val="0D0D0D"/>
                </a:solidFill>
                <a:latin typeface="メイリオ" panose="020B0604030504040204" pitchFamily="50" charset="-128"/>
                <a:ea typeface="メイリオ" panose="020B0604030504040204" pitchFamily="50" charset="-128"/>
              </a:rPr>
              <a:t>秒以内にページが表示されることを推奨しております。</a:t>
            </a:r>
          </a:p>
        </p:txBody>
      </p:sp>
      <p:sp>
        <p:nvSpPr>
          <p:cNvPr id="4" name="テキスト ボックス 3">
            <a:extLst>
              <a:ext uri="{FF2B5EF4-FFF2-40B4-BE49-F238E27FC236}">
                <a16:creationId xmlns:a16="http://schemas.microsoft.com/office/drawing/2014/main" id="{601B1E87-A937-2BBF-C72F-AD3946E9F73B}"/>
              </a:ext>
            </a:extLst>
          </p:cNvPr>
          <p:cNvSpPr txBox="1"/>
          <p:nvPr/>
        </p:nvSpPr>
        <p:spPr>
          <a:xfrm>
            <a:off x="1649730" y="2797907"/>
            <a:ext cx="6097656" cy="1169551"/>
          </a:xfrm>
          <a:prstGeom prst="rect">
            <a:avLst/>
          </a:prstGeom>
          <a:noFill/>
        </p:spPr>
        <p:txBody>
          <a:bodyPr wrap="square">
            <a:spAutoFit/>
          </a:bodyPr>
          <a:lstStyle/>
          <a:p>
            <a:pPr eaLnBrk="1" fontAlgn="auto" hangingPunct="1">
              <a:spcBef>
                <a:spcPts val="0"/>
              </a:spcBef>
              <a:spcAft>
                <a:spcPts val="0"/>
              </a:spcAft>
              <a:buFont typeface="Arial" panose="020B0604020202020204" pitchFamily="34" charset="0"/>
              <a:buChar char="•"/>
              <a:defRPr/>
            </a:pPr>
            <a:r>
              <a:rPr kumimoji="0" lang="ja-JP" altLang="en-US" sz="1400" kern="0" dirty="0">
                <a:solidFill>
                  <a:srgbClr val="0D0D0D"/>
                </a:solidFill>
                <a:latin typeface="メイリオ" panose="020B0604030504040204" pitchFamily="50" charset="-128"/>
                <a:ea typeface="メイリオ" panose="020B0604030504040204" pitchFamily="50" charset="-128"/>
              </a:rPr>
              <a:t>ピーク時間 </a:t>
            </a:r>
            <a:r>
              <a:rPr kumimoji="0" lang="en-US" altLang="ja-JP" sz="1400" kern="0" dirty="0">
                <a:solidFill>
                  <a:srgbClr val="0D0D0D"/>
                </a:solidFill>
                <a:latin typeface="メイリオ" panose="020B0604030504040204" pitchFamily="50" charset="-128"/>
                <a:ea typeface="メイリオ" panose="020B0604030504040204" pitchFamily="50" charset="-128"/>
              </a:rPr>
              <a:t>SP</a:t>
            </a:r>
          </a:p>
          <a:p>
            <a:pPr marL="742950" lvl="1" indent="-285750" eaLnBrk="1" fontAlgn="auto" hangingPunct="1">
              <a:spcBef>
                <a:spcPts val="0"/>
              </a:spcBef>
              <a:spcAft>
                <a:spcPts val="0"/>
              </a:spcAft>
              <a:buFont typeface="Arial" panose="020B0604020202020204" pitchFamily="34" charset="0"/>
              <a:buChar char="•"/>
              <a:defRPr/>
            </a:pPr>
            <a:r>
              <a:rPr kumimoji="0" lang="ja-JP" altLang="en-US" sz="1400" kern="0" dirty="0">
                <a:solidFill>
                  <a:srgbClr val="0D0D0D"/>
                </a:solidFill>
                <a:latin typeface="メイリオ" panose="020B0604030504040204" pitchFamily="50" charset="-128"/>
                <a:ea typeface="メイリオ" panose="020B0604030504040204" pitchFamily="50" charset="-128"/>
              </a:rPr>
              <a:t>配信開始直後：</a:t>
            </a:r>
            <a:r>
              <a:rPr kumimoji="0" lang="en-US" altLang="ja-JP" sz="1400" kern="0" dirty="0">
                <a:solidFill>
                  <a:srgbClr val="0D0D0D"/>
                </a:solidFill>
                <a:latin typeface="メイリオ" panose="020B0604030504040204" pitchFamily="50" charset="-128"/>
                <a:ea typeface="メイリオ" panose="020B0604030504040204" pitchFamily="50" charset="-128"/>
              </a:rPr>
              <a:t>0</a:t>
            </a:r>
            <a:r>
              <a:rPr kumimoji="0" lang="ja-JP" altLang="en-US" sz="1400" kern="0" dirty="0">
                <a:solidFill>
                  <a:srgbClr val="0D0D0D"/>
                </a:solidFill>
                <a:latin typeface="メイリオ" panose="020B0604030504040204" pitchFamily="50" charset="-128"/>
                <a:ea typeface="メイリオ" panose="020B0604030504040204" pitchFamily="50" charset="-128"/>
              </a:rPr>
              <a:t>時台</a:t>
            </a:r>
          </a:p>
          <a:p>
            <a:pPr marL="742950" lvl="1" indent="-285750" eaLnBrk="1" fontAlgn="auto" hangingPunct="1">
              <a:spcBef>
                <a:spcPts val="0"/>
              </a:spcBef>
              <a:spcAft>
                <a:spcPts val="0"/>
              </a:spcAft>
              <a:buFont typeface="Arial" panose="020B0604020202020204" pitchFamily="34" charset="0"/>
              <a:buChar char="•"/>
              <a:defRPr/>
            </a:pPr>
            <a:r>
              <a:rPr kumimoji="0" lang="ja-JP" altLang="en-US" sz="1400" kern="0" dirty="0">
                <a:solidFill>
                  <a:srgbClr val="0D0D0D"/>
                </a:solidFill>
                <a:latin typeface="メイリオ" panose="020B0604030504040204" pitchFamily="50" charset="-128"/>
                <a:ea typeface="メイリオ" panose="020B0604030504040204" pitchFamily="50" charset="-128"/>
              </a:rPr>
              <a:t>朝：</a:t>
            </a:r>
            <a:r>
              <a:rPr kumimoji="0" lang="en-US" altLang="ja-JP" sz="1400" kern="0" dirty="0">
                <a:solidFill>
                  <a:srgbClr val="0D0D0D"/>
                </a:solidFill>
                <a:latin typeface="メイリオ" panose="020B0604030504040204" pitchFamily="50" charset="-128"/>
                <a:ea typeface="メイリオ" panose="020B0604030504040204" pitchFamily="50" charset="-128"/>
              </a:rPr>
              <a:t>6</a:t>
            </a:r>
            <a:r>
              <a:rPr kumimoji="0" lang="ja-JP" altLang="en-US" sz="1400" kern="0" dirty="0">
                <a:solidFill>
                  <a:srgbClr val="0D0D0D"/>
                </a:solidFill>
                <a:latin typeface="メイリオ" panose="020B0604030504040204" pitchFamily="50" charset="-128"/>
                <a:ea typeface="メイリオ" panose="020B0604030504040204" pitchFamily="50" charset="-128"/>
              </a:rPr>
              <a:t>時台</a:t>
            </a:r>
          </a:p>
          <a:p>
            <a:pPr marL="742950" lvl="1" indent="-285750" eaLnBrk="1" fontAlgn="auto" hangingPunct="1">
              <a:spcBef>
                <a:spcPts val="0"/>
              </a:spcBef>
              <a:spcAft>
                <a:spcPts val="0"/>
              </a:spcAft>
              <a:buFont typeface="Arial" panose="020B0604020202020204" pitchFamily="34" charset="0"/>
              <a:buChar char="•"/>
              <a:defRPr/>
            </a:pPr>
            <a:r>
              <a:rPr kumimoji="0" lang="ja-JP" altLang="en-US" sz="1400" kern="0" dirty="0">
                <a:solidFill>
                  <a:srgbClr val="0D0D0D"/>
                </a:solidFill>
                <a:latin typeface="メイリオ" panose="020B0604030504040204" pitchFamily="50" charset="-128"/>
                <a:ea typeface="メイリオ" panose="020B0604030504040204" pitchFamily="50" charset="-128"/>
              </a:rPr>
              <a:t>昼：</a:t>
            </a:r>
            <a:r>
              <a:rPr kumimoji="0" lang="en-US" altLang="ja-JP" sz="1400" kern="0" dirty="0">
                <a:solidFill>
                  <a:srgbClr val="0D0D0D"/>
                </a:solidFill>
                <a:latin typeface="メイリオ" panose="020B0604030504040204" pitchFamily="50" charset="-128"/>
                <a:ea typeface="メイリオ" panose="020B0604030504040204" pitchFamily="50" charset="-128"/>
              </a:rPr>
              <a:t>12</a:t>
            </a:r>
            <a:r>
              <a:rPr kumimoji="0" lang="ja-JP" altLang="en-US" sz="1400" kern="0" dirty="0">
                <a:solidFill>
                  <a:srgbClr val="0D0D0D"/>
                </a:solidFill>
                <a:latin typeface="メイリオ" panose="020B0604030504040204" pitchFamily="50" charset="-128"/>
                <a:ea typeface="メイリオ" panose="020B0604030504040204" pitchFamily="50" charset="-128"/>
              </a:rPr>
              <a:t>時台</a:t>
            </a:r>
          </a:p>
          <a:p>
            <a:pPr marL="742950" lvl="1" indent="-285750" eaLnBrk="1" fontAlgn="auto" hangingPunct="1">
              <a:spcBef>
                <a:spcPts val="0"/>
              </a:spcBef>
              <a:spcAft>
                <a:spcPts val="0"/>
              </a:spcAft>
              <a:buFont typeface="Arial" panose="020B0604020202020204" pitchFamily="34" charset="0"/>
              <a:buChar char="•"/>
              <a:defRPr/>
            </a:pPr>
            <a:r>
              <a:rPr kumimoji="0" lang="ja-JP" altLang="en-US" sz="1400" kern="0" dirty="0">
                <a:solidFill>
                  <a:srgbClr val="0D0D0D"/>
                </a:solidFill>
                <a:latin typeface="メイリオ" panose="020B0604030504040204" pitchFamily="50" charset="-128"/>
                <a:ea typeface="メイリオ" panose="020B0604030504040204" pitchFamily="50" charset="-128"/>
              </a:rPr>
              <a:t>夜：</a:t>
            </a:r>
            <a:r>
              <a:rPr kumimoji="0" lang="en-US" altLang="ja-JP" sz="1400" kern="0" dirty="0">
                <a:solidFill>
                  <a:srgbClr val="0D0D0D"/>
                </a:solidFill>
                <a:latin typeface="メイリオ" panose="020B0604030504040204" pitchFamily="50" charset="-128"/>
                <a:ea typeface="メイリオ" panose="020B0604030504040204" pitchFamily="50" charset="-128"/>
              </a:rPr>
              <a:t>21</a:t>
            </a:r>
            <a:r>
              <a:rPr kumimoji="0" lang="ja-JP" altLang="en-US" sz="1400" kern="0" dirty="0">
                <a:solidFill>
                  <a:srgbClr val="0D0D0D"/>
                </a:solidFill>
                <a:latin typeface="メイリオ" panose="020B0604030504040204" pitchFamily="50" charset="-128"/>
                <a:ea typeface="メイリオ" panose="020B0604030504040204" pitchFamily="50" charset="-128"/>
              </a:rPr>
              <a:t>時台</a:t>
            </a:r>
          </a:p>
        </p:txBody>
      </p:sp>
      <p:sp>
        <p:nvSpPr>
          <p:cNvPr id="8" name="テキスト ボックス 7">
            <a:extLst>
              <a:ext uri="{FF2B5EF4-FFF2-40B4-BE49-F238E27FC236}">
                <a16:creationId xmlns:a16="http://schemas.microsoft.com/office/drawing/2014/main" id="{73B654F0-FDA4-047F-42B4-FA5A4AB07F45}"/>
              </a:ext>
            </a:extLst>
          </p:cNvPr>
          <p:cNvSpPr txBox="1"/>
          <p:nvPr/>
        </p:nvSpPr>
        <p:spPr>
          <a:xfrm>
            <a:off x="4548686" y="2797906"/>
            <a:ext cx="6097656" cy="1169551"/>
          </a:xfrm>
          <a:prstGeom prst="rect">
            <a:avLst/>
          </a:prstGeom>
          <a:noFill/>
        </p:spPr>
        <p:txBody>
          <a:bodyPr wrap="square">
            <a:spAutoFit/>
          </a:bodyPr>
          <a:lstStyle/>
          <a:p>
            <a:pPr eaLnBrk="1" fontAlgn="auto" hangingPunct="1">
              <a:spcBef>
                <a:spcPts val="0"/>
              </a:spcBef>
              <a:spcAft>
                <a:spcPts val="0"/>
              </a:spcAft>
              <a:buFont typeface="Arial" panose="020B0604020202020204" pitchFamily="34" charset="0"/>
              <a:buChar char="•"/>
              <a:defRPr/>
            </a:pPr>
            <a:r>
              <a:rPr kumimoji="0" lang="ja-JP" altLang="en-US" sz="1400" kern="0">
                <a:solidFill>
                  <a:srgbClr val="0D0D0D"/>
                </a:solidFill>
                <a:latin typeface="メイリオ" panose="020B0604030504040204" pitchFamily="50" charset="-128"/>
                <a:ea typeface="メイリオ" panose="020B0604030504040204" pitchFamily="50" charset="-128"/>
              </a:rPr>
              <a:t>ピーク時間 </a:t>
            </a:r>
            <a:r>
              <a:rPr kumimoji="0" lang="en-US" altLang="ja-JP" sz="1400" kern="0">
                <a:solidFill>
                  <a:srgbClr val="0D0D0D"/>
                </a:solidFill>
                <a:latin typeface="メイリオ" panose="020B0604030504040204" pitchFamily="50" charset="-128"/>
                <a:ea typeface="メイリオ" panose="020B0604030504040204" pitchFamily="50" charset="-128"/>
              </a:rPr>
              <a:t>PC</a:t>
            </a:r>
          </a:p>
          <a:p>
            <a:pPr marL="742950" lvl="1" indent="-285750" eaLnBrk="1" fontAlgn="auto" hangingPunct="1">
              <a:spcBef>
                <a:spcPts val="0"/>
              </a:spcBef>
              <a:spcAft>
                <a:spcPts val="0"/>
              </a:spcAft>
              <a:buFont typeface="Arial" panose="020B0604020202020204" pitchFamily="34" charset="0"/>
              <a:buChar char="•"/>
              <a:defRPr/>
            </a:pPr>
            <a:r>
              <a:rPr kumimoji="0" lang="ja-JP" altLang="en-US" sz="1400" kern="0">
                <a:solidFill>
                  <a:srgbClr val="0D0D0D"/>
                </a:solidFill>
                <a:latin typeface="メイリオ" panose="020B0604030504040204" pitchFamily="50" charset="-128"/>
                <a:ea typeface="メイリオ" panose="020B0604030504040204" pitchFamily="50" charset="-128"/>
              </a:rPr>
              <a:t>配信開始直後：</a:t>
            </a:r>
            <a:r>
              <a:rPr kumimoji="0" lang="en-US" altLang="ja-JP" sz="1400" kern="0">
                <a:solidFill>
                  <a:srgbClr val="0D0D0D"/>
                </a:solidFill>
                <a:latin typeface="メイリオ" panose="020B0604030504040204" pitchFamily="50" charset="-128"/>
                <a:ea typeface="メイリオ" panose="020B0604030504040204" pitchFamily="50" charset="-128"/>
              </a:rPr>
              <a:t>0</a:t>
            </a:r>
            <a:r>
              <a:rPr kumimoji="0" lang="ja-JP" altLang="en-US" sz="1400" kern="0">
                <a:solidFill>
                  <a:srgbClr val="0D0D0D"/>
                </a:solidFill>
                <a:latin typeface="メイリオ" panose="020B0604030504040204" pitchFamily="50" charset="-128"/>
                <a:ea typeface="メイリオ" panose="020B0604030504040204" pitchFamily="50" charset="-128"/>
              </a:rPr>
              <a:t>時台</a:t>
            </a:r>
          </a:p>
          <a:p>
            <a:pPr marL="742950" lvl="1" indent="-285750" eaLnBrk="1" fontAlgn="auto" hangingPunct="1">
              <a:spcBef>
                <a:spcPts val="0"/>
              </a:spcBef>
              <a:spcAft>
                <a:spcPts val="0"/>
              </a:spcAft>
              <a:buFont typeface="Arial" panose="020B0604020202020204" pitchFamily="34" charset="0"/>
              <a:buChar char="•"/>
              <a:defRPr/>
            </a:pPr>
            <a:r>
              <a:rPr kumimoji="0" lang="ja-JP" altLang="en-US" sz="1400" kern="0">
                <a:solidFill>
                  <a:srgbClr val="0D0D0D"/>
                </a:solidFill>
                <a:latin typeface="メイリオ" panose="020B0604030504040204" pitchFamily="50" charset="-128"/>
                <a:ea typeface="メイリオ" panose="020B0604030504040204" pitchFamily="50" charset="-128"/>
              </a:rPr>
              <a:t>朝：</a:t>
            </a:r>
            <a:r>
              <a:rPr kumimoji="0" lang="en-US" altLang="ja-JP" sz="1400" kern="0">
                <a:solidFill>
                  <a:srgbClr val="0D0D0D"/>
                </a:solidFill>
                <a:latin typeface="メイリオ" panose="020B0604030504040204" pitchFamily="50" charset="-128"/>
                <a:ea typeface="メイリオ" panose="020B0604030504040204" pitchFamily="50" charset="-128"/>
              </a:rPr>
              <a:t>9</a:t>
            </a:r>
            <a:r>
              <a:rPr kumimoji="0" lang="ja-JP" altLang="en-US" sz="1400" kern="0">
                <a:solidFill>
                  <a:srgbClr val="0D0D0D"/>
                </a:solidFill>
                <a:latin typeface="メイリオ" panose="020B0604030504040204" pitchFamily="50" charset="-128"/>
                <a:ea typeface="メイリオ" panose="020B0604030504040204" pitchFamily="50" charset="-128"/>
              </a:rPr>
              <a:t>時台</a:t>
            </a:r>
          </a:p>
          <a:p>
            <a:pPr marL="742950" lvl="1" indent="-285750" eaLnBrk="1" fontAlgn="auto" hangingPunct="1">
              <a:spcBef>
                <a:spcPts val="0"/>
              </a:spcBef>
              <a:spcAft>
                <a:spcPts val="0"/>
              </a:spcAft>
              <a:buFont typeface="Arial" panose="020B0604020202020204" pitchFamily="34" charset="0"/>
              <a:buChar char="•"/>
              <a:defRPr/>
            </a:pPr>
            <a:r>
              <a:rPr kumimoji="0" lang="ja-JP" altLang="en-US" sz="1400" kern="0">
                <a:solidFill>
                  <a:srgbClr val="0D0D0D"/>
                </a:solidFill>
                <a:latin typeface="メイリオ" panose="020B0604030504040204" pitchFamily="50" charset="-128"/>
                <a:ea typeface="メイリオ" panose="020B0604030504040204" pitchFamily="50" charset="-128"/>
              </a:rPr>
              <a:t>昼：</a:t>
            </a:r>
            <a:r>
              <a:rPr kumimoji="0" lang="en-US" altLang="ja-JP" sz="1400" kern="0">
                <a:solidFill>
                  <a:srgbClr val="0D0D0D"/>
                </a:solidFill>
                <a:latin typeface="メイリオ" panose="020B0604030504040204" pitchFamily="50" charset="-128"/>
                <a:ea typeface="メイリオ" panose="020B0604030504040204" pitchFamily="50" charset="-128"/>
              </a:rPr>
              <a:t>12</a:t>
            </a:r>
            <a:r>
              <a:rPr kumimoji="0" lang="ja-JP" altLang="en-US" sz="1400" kern="0">
                <a:solidFill>
                  <a:srgbClr val="0D0D0D"/>
                </a:solidFill>
                <a:latin typeface="メイリオ" panose="020B0604030504040204" pitchFamily="50" charset="-128"/>
                <a:ea typeface="メイリオ" panose="020B0604030504040204" pitchFamily="50" charset="-128"/>
              </a:rPr>
              <a:t>時台</a:t>
            </a:r>
          </a:p>
          <a:p>
            <a:pPr marL="742950" lvl="1" indent="-285750" eaLnBrk="1" fontAlgn="auto" hangingPunct="1">
              <a:spcBef>
                <a:spcPts val="0"/>
              </a:spcBef>
              <a:spcAft>
                <a:spcPts val="0"/>
              </a:spcAft>
              <a:buFont typeface="Arial" panose="020B0604020202020204" pitchFamily="34" charset="0"/>
              <a:buChar char="•"/>
              <a:defRPr/>
            </a:pPr>
            <a:r>
              <a:rPr kumimoji="0" lang="ja-JP" altLang="en-US" sz="1400" kern="0">
                <a:solidFill>
                  <a:srgbClr val="0D0D0D"/>
                </a:solidFill>
                <a:latin typeface="メイリオ" panose="020B0604030504040204" pitchFamily="50" charset="-128"/>
                <a:ea typeface="メイリオ" panose="020B0604030504040204" pitchFamily="50" charset="-128"/>
              </a:rPr>
              <a:t>夜：</a:t>
            </a:r>
            <a:r>
              <a:rPr kumimoji="0" lang="en-US" altLang="ja-JP" sz="1400" kern="0">
                <a:solidFill>
                  <a:srgbClr val="0D0D0D"/>
                </a:solidFill>
                <a:latin typeface="メイリオ" panose="020B0604030504040204" pitchFamily="50" charset="-128"/>
                <a:ea typeface="メイリオ" panose="020B0604030504040204" pitchFamily="50" charset="-128"/>
              </a:rPr>
              <a:t>16</a:t>
            </a:r>
            <a:r>
              <a:rPr kumimoji="0" lang="ja-JP" altLang="en-US" sz="1400" kern="0">
                <a:solidFill>
                  <a:srgbClr val="0D0D0D"/>
                </a:solidFill>
                <a:latin typeface="メイリオ" panose="020B0604030504040204" pitchFamily="50" charset="-128"/>
                <a:ea typeface="メイリオ" panose="020B0604030504040204" pitchFamily="50" charset="-128"/>
              </a:rPr>
              <a:t>時台</a:t>
            </a:r>
          </a:p>
        </p:txBody>
      </p:sp>
    </p:spTree>
    <p:extLst>
      <p:ext uri="{BB962C8B-B14F-4D97-AF65-F5344CB8AC3E}">
        <p14:creationId xmlns:p14="http://schemas.microsoft.com/office/powerpoint/2010/main" val="321208669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8A68EF-DC5C-AB93-DE10-2EA8A583C6D5}"/>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5A69CDE-F32F-78D0-DF7B-437CC62968D5}"/>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2A4C2231-C84D-D16D-782D-B75C91CD142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79424EAB-DC9A-DA1A-4AFD-B2CB3D04566C}"/>
              </a:ext>
            </a:extLst>
          </p:cNvPr>
          <p:cNvSpPr>
            <a:spLocks noGrp="1"/>
          </p:cNvSpPr>
          <p:nvPr>
            <p:ph type="body" sz="quarter" idx="10"/>
          </p:nvPr>
        </p:nvSpPr>
        <p:spPr>
          <a:xfrm>
            <a:off x="1887808" y="252000"/>
            <a:ext cx="8136904" cy="335028"/>
          </a:xfrm>
        </p:spPr>
        <p:txBody>
          <a:bodyPr/>
          <a:lstStyle/>
          <a:p>
            <a:r>
              <a:rPr lang="ja-JP" altLang="en-US" sz="1600" dirty="0"/>
              <a:t>ディスプレイ広告（予約型）　共通免責事項・注意事項</a:t>
            </a:r>
          </a:p>
        </p:txBody>
      </p:sp>
      <p:sp>
        <p:nvSpPr>
          <p:cNvPr id="2" name="テキスト ボックス 1">
            <a:extLst>
              <a:ext uri="{FF2B5EF4-FFF2-40B4-BE49-F238E27FC236}">
                <a16:creationId xmlns:a16="http://schemas.microsoft.com/office/drawing/2014/main" id="{4DC5270F-F64D-D0AA-74E7-6BDB63CEB232}"/>
              </a:ext>
            </a:extLst>
          </p:cNvPr>
          <p:cNvSpPr txBox="1"/>
          <p:nvPr/>
        </p:nvSpPr>
        <p:spPr>
          <a:xfrm>
            <a:off x="479425" y="1089025"/>
            <a:ext cx="11233149" cy="2700739"/>
          </a:xfrm>
          <a:prstGeom prst="rect">
            <a:avLst/>
          </a:prstGeom>
          <a:noFill/>
        </p:spPr>
        <p:txBody>
          <a:bodyPr wrap="square" lIns="0" tIns="0" rIns="0" bIns="0" rtlCol="0">
            <a:spAutoFit/>
          </a:bodyPr>
          <a:lstStyle/>
          <a:p>
            <a:pPr eaLnBrk="1" fontAlgn="auto" hangingPunct="1">
              <a:lnSpc>
                <a:spcPct val="120000"/>
              </a:lnSpc>
              <a:spcBef>
                <a:spcPts val="0"/>
              </a:spcBef>
              <a:spcAft>
                <a:spcPts val="600"/>
              </a:spcAft>
              <a:defRPr/>
            </a:pPr>
            <a:r>
              <a:rPr kumimoji="0" lang="ja-JP" altLang="en-US" sz="1400" kern="0" dirty="0">
                <a:solidFill>
                  <a:srgbClr val="0D0D0D"/>
                </a:solidFill>
                <a:latin typeface="Meiryo" panose="020B0604030504040204" pitchFamily="34" charset="-128"/>
                <a:ea typeface="Meiryo" panose="020B0604030504040204" pitchFamily="34" charset="-128"/>
              </a:rPr>
              <a:t>本資料に記載の免責事項・注意事項のほか、広告取扱基本規定、広告掲載基準、入稿規定など各種規約、ガイドライン、ヘルプにも</a:t>
            </a:r>
            <a:br>
              <a:rPr kumimoji="0" lang="en-US" altLang="ja-JP" sz="1400" kern="0" dirty="0">
                <a:solidFill>
                  <a:srgbClr val="0D0D0D"/>
                </a:solidFill>
                <a:latin typeface="Meiryo" panose="020B0604030504040204" pitchFamily="34" charset="-128"/>
                <a:ea typeface="Meiryo" panose="020B0604030504040204" pitchFamily="34" charset="-128"/>
              </a:rPr>
            </a:br>
            <a:r>
              <a:rPr kumimoji="0" lang="ja-JP" altLang="en-US" sz="1400" kern="0" dirty="0">
                <a:solidFill>
                  <a:srgbClr val="0D0D0D"/>
                </a:solidFill>
                <a:latin typeface="Meiryo" panose="020B0604030504040204" pitchFamily="34" charset="-128"/>
                <a:ea typeface="Meiryo" panose="020B0604030504040204" pitchFamily="34" charset="-128"/>
              </a:rPr>
              <a:t>ディスプレイ広告（予約型）に関する共通免責事項・注意事項があります。併せてご確認ください。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itchFamily="2" charset="2"/>
              <a:buChar char="n"/>
              <a:defRPr/>
            </a:pPr>
            <a:r>
              <a:rPr lang="ja-JP" altLang="en-US" sz="1400" dirty="0">
                <a:solidFill>
                  <a:srgbClr val="0D0D0D"/>
                </a:solidFill>
                <a:latin typeface="メイリオ" panose="020B0604030504040204" pitchFamily="50" charset="-128"/>
                <a:ea typeface="メイリオ" panose="020B0604030504040204" pitchFamily="50" charset="-128"/>
              </a:rPr>
              <a:t>ガイドライン・規約</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lang="en-US" altLang="ja-JP" sz="1400" dirty="0">
                <a:solidFill>
                  <a:srgbClr val="000000"/>
                </a:solidFill>
                <a:latin typeface="メイリオ" panose="020B0604030504040204" pitchFamily="50" charset="-128"/>
                <a:ea typeface="メイリオ" panose="020B0604030504040204" pitchFamily="50" charset="-128"/>
                <a:hlinkClick r:id="rId3"/>
              </a:rPr>
              <a:t>https://www.lycbiz.com/jp/download/yahoo/</a:t>
            </a:r>
            <a:br>
              <a:rPr lang="en-US" altLang="ja-JP" sz="1400" dirty="0">
                <a:solidFill>
                  <a:srgbClr val="000000"/>
                </a:solidFill>
                <a:latin typeface="メイリオ" panose="020B0604030504040204" pitchFamily="50" charset="-128"/>
                <a:ea typeface="メイリオ" panose="020B0604030504040204" pitchFamily="50" charset="-128"/>
              </a:rPr>
            </a:br>
            <a:r>
              <a:rPr lang="ja-JP" altLang="en-US" sz="1400" dirty="0">
                <a:solidFill>
                  <a:srgbClr val="1D1C1D"/>
                </a:solidFill>
                <a:latin typeface="メイリオ" panose="020B0604030504040204" pitchFamily="50" charset="-128"/>
                <a:ea typeface="メイリオ" panose="020B0604030504040204" pitchFamily="50" charset="-128"/>
              </a:rPr>
              <a:t>　　　　　　　　　</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lang="en-US" altLang="ja-JP" sz="1400" dirty="0">
                <a:solidFill>
                  <a:srgbClr val="000000"/>
                </a:solidFill>
                <a:latin typeface="メイリオ" panose="020B0604030504040204" pitchFamily="50" charset="-128"/>
                <a:ea typeface="メイリオ" panose="020B0604030504040204" pitchFamily="50" charset="-128"/>
                <a:hlinkClick r:id="rId4"/>
              </a:rPr>
              <a:t>https://www.lycbiz.com/jp/terms-and-policies/yahoo/</a:t>
            </a:r>
            <a:endParaRPr lang="en-US" altLang="ja-JP" sz="1400" dirty="0">
              <a:solidFill>
                <a:srgbClr val="000000"/>
              </a:solidFill>
              <a:latin typeface="メイリオ" panose="020B0604030504040204" pitchFamily="50" charset="-128"/>
              <a:ea typeface="メイリオ" panose="020B0604030504040204" pitchFamily="50" charset="-128"/>
            </a:endParaRPr>
          </a:p>
          <a:p>
            <a:pPr marL="742950" lvl="1" indent="-285750" eaLnBrk="1" fontAlgn="auto" hangingPunct="1">
              <a:lnSpc>
                <a:spcPct val="120000"/>
              </a:lnSpc>
              <a:spcBef>
                <a:spcPts val="0"/>
              </a:spcBef>
              <a:spcAft>
                <a:spcPts val="600"/>
              </a:spcAft>
              <a:buFont typeface="Wingdings" pitchFamily="2" charset="2"/>
              <a:buChar char="n"/>
              <a:defRPr/>
            </a:pPr>
            <a:r>
              <a:rPr kumimoji="0" lang="en-US" altLang="ja-JP" sz="1400" kern="0" dirty="0">
                <a:solidFill>
                  <a:srgbClr val="0D0D0D"/>
                </a:solidFill>
                <a:latin typeface="メイリオ" panose="020B0604030504040204" pitchFamily="50" charset="-128"/>
                <a:ea typeface="メイリオ" panose="020B0604030504040204" pitchFamily="50" charset="-128"/>
              </a:rPr>
              <a:t>Yahoo!</a:t>
            </a:r>
            <a:r>
              <a:rPr kumimoji="0" lang="ja-JP" altLang="en-US" sz="1400" kern="0" dirty="0">
                <a:solidFill>
                  <a:srgbClr val="0D0D0D"/>
                </a:solidFill>
                <a:latin typeface="メイリオ" panose="020B0604030504040204" pitchFamily="50" charset="-128"/>
                <a:ea typeface="メイリオ" panose="020B0604030504040204" pitchFamily="50" charset="-128"/>
              </a:rPr>
              <a:t>広告 ヘルプ</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hlinkClick r:id="rId5"/>
              </a:rPr>
              <a:t>https://ads-help.yahoo-net.jp/</a:t>
            </a:r>
            <a:b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b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hlinkClick r:id="rId6"/>
              </a:rPr>
              <a:t>https://ads-help.yahoo-net.jp/s/article/H000044533</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r>
              <a:rPr kumimoji="0" lang="en-US" altLang="ja-JP" sz="1400" kern="0" dirty="0">
                <a:solidFill>
                  <a:srgbClr val="0D0D0D"/>
                </a:solidFill>
                <a:latin typeface="メイリオ" panose="020B0604030504040204" pitchFamily="50" charset="-128"/>
                <a:ea typeface="メイリオ" panose="020B0604030504040204" pitchFamily="50" charset="-128"/>
              </a:rPr>
              <a:t>※</a:t>
            </a:r>
            <a:r>
              <a:rPr kumimoji="0" lang="ja-JP" altLang="en-US" sz="1400" kern="0" dirty="0">
                <a:solidFill>
                  <a:srgbClr val="0D0D0D"/>
                </a:solidFill>
                <a:latin typeface="メイリオ" panose="020B0604030504040204" pitchFamily="50" charset="-128"/>
                <a:ea typeface="メイリオ" panose="020B0604030504040204" pitchFamily="50" charset="-128"/>
              </a:rPr>
              <a:t>資料やツールに明示されている場合を除き、表示金額は消費税を含んでおりません。</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9076356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A1A2AF-BFFE-9C05-14BA-9B616038F550}"/>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3C28088-887D-2EA9-37A2-54BF49E52460}"/>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041F822F-2EDB-C567-AFA7-5070412F7BA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1A5D6781-5978-B78C-DF0F-DFC9C14AB58A}"/>
              </a:ext>
            </a:extLst>
          </p:cNvPr>
          <p:cNvSpPr>
            <a:spLocks noGrp="1"/>
          </p:cNvSpPr>
          <p:nvPr>
            <p:ph type="body" sz="quarter" idx="10"/>
          </p:nvPr>
        </p:nvSpPr>
        <p:spPr>
          <a:xfrm>
            <a:off x="1887808" y="252000"/>
            <a:ext cx="8136904" cy="335028"/>
          </a:xfrm>
        </p:spPr>
        <p:txBody>
          <a:bodyPr/>
          <a:lstStyle/>
          <a:p>
            <a:r>
              <a:rPr lang="ja-JP" altLang="en-US" sz="1600" dirty="0"/>
              <a:t>よくあるお問い合わせ</a:t>
            </a:r>
          </a:p>
        </p:txBody>
      </p:sp>
      <p:sp>
        <p:nvSpPr>
          <p:cNvPr id="3" name="テキスト ボックス 2">
            <a:extLst>
              <a:ext uri="{FF2B5EF4-FFF2-40B4-BE49-F238E27FC236}">
                <a16:creationId xmlns:a16="http://schemas.microsoft.com/office/drawing/2014/main" id="{137D67BC-2F99-54F7-60FB-134977932BB3}"/>
              </a:ext>
            </a:extLst>
          </p:cNvPr>
          <p:cNvSpPr txBox="1"/>
          <p:nvPr/>
        </p:nvSpPr>
        <p:spPr>
          <a:xfrm>
            <a:off x="479425" y="1089025"/>
            <a:ext cx="11233150" cy="918713"/>
          </a:xfrm>
          <a:prstGeom prst="rect">
            <a:avLst/>
          </a:prstGeom>
          <a:noFill/>
        </p:spPr>
        <p:txBody>
          <a:bodyPr wrap="square" lIns="0" tIns="0" rIns="0" bIns="0" rtlCol="0">
            <a:spAutoFit/>
          </a:bodyPr>
          <a:lstStyle/>
          <a:p>
            <a:pPr eaLnBrk="1" fontAlgn="auto" hangingPunct="1">
              <a:lnSpc>
                <a:spcPct val="120000"/>
              </a:lnSpc>
              <a:spcBef>
                <a:spcPts val="0"/>
              </a:spcBef>
              <a:spcAft>
                <a:spcPts val="600"/>
              </a:spcAft>
              <a:defRPr/>
            </a:pPr>
            <a:r>
              <a:rPr kumimoji="0" lang="ja-JP" altLang="en-US" sz="1400" kern="0" dirty="0">
                <a:solidFill>
                  <a:srgbClr val="0D0D0D"/>
                </a:solidFill>
                <a:latin typeface="Meiryo" panose="020B0604030504040204" pitchFamily="34" charset="-128"/>
                <a:ea typeface="Meiryo" panose="020B0604030504040204" pitchFamily="34" charset="-128"/>
              </a:rPr>
              <a:t>よくあるお問い合わせのみ記載しております。ヘルプ、サポート窓口も併せてご利用ください。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ヘルプ</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3"/>
              </a:rPr>
              <a:t>https://ads-help.yahoo-net.jp/</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パートナーサポート</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4"/>
              </a:rPr>
              <a:t>https://portal.yadui.business.yahoo.co.jp/agencyportal/873315/</a:t>
            </a:r>
            <a:endPar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endParaRPr>
          </a:p>
        </p:txBody>
      </p:sp>
      <p:graphicFrame>
        <p:nvGraphicFramePr>
          <p:cNvPr id="4" name="表 4">
            <a:extLst>
              <a:ext uri="{FF2B5EF4-FFF2-40B4-BE49-F238E27FC236}">
                <a16:creationId xmlns:a16="http://schemas.microsoft.com/office/drawing/2014/main" id="{D60E8229-3AB4-190C-B0C2-879DB1554445}"/>
              </a:ext>
            </a:extLst>
          </p:cNvPr>
          <p:cNvGraphicFramePr>
            <a:graphicFrameLocks noGrp="1"/>
          </p:cNvGraphicFramePr>
          <p:nvPr>
            <p:extLst>
              <p:ext uri="{D42A27DB-BD31-4B8C-83A1-F6EECF244321}">
                <p14:modId xmlns:p14="http://schemas.microsoft.com/office/powerpoint/2010/main" val="291665819"/>
              </p:ext>
            </p:extLst>
          </p:nvPr>
        </p:nvGraphicFramePr>
        <p:xfrm>
          <a:off x="479425" y="2567278"/>
          <a:ext cx="11233150" cy="3733800"/>
        </p:xfrm>
        <a:graphic>
          <a:graphicData uri="http://schemas.openxmlformats.org/drawingml/2006/table">
            <a:tbl>
              <a:tblPr firstRow="1" bandRow="1"/>
              <a:tblGrid>
                <a:gridCol w="394530">
                  <a:extLst>
                    <a:ext uri="{9D8B030D-6E8A-4147-A177-3AD203B41FA5}">
                      <a16:colId xmlns:a16="http://schemas.microsoft.com/office/drawing/2014/main" val="4185285779"/>
                    </a:ext>
                  </a:extLst>
                </a:gridCol>
                <a:gridCol w="10838620">
                  <a:extLst>
                    <a:ext uri="{9D8B030D-6E8A-4147-A177-3AD203B41FA5}">
                      <a16:colId xmlns:a16="http://schemas.microsoft.com/office/drawing/2014/main" val="1625250384"/>
                    </a:ext>
                  </a:extLst>
                </a:gridCol>
              </a:tblGrid>
              <a:tr h="370840">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ディスプレイ広告（予約型）の導入事例を教えてください。</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3991257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dirty="0">
                          <a:solidFill>
                            <a:srgbClr val="0D0D0D"/>
                          </a:solidFill>
                          <a:latin typeface="メイリオ" panose="020B0604030504040204" pitchFamily="50" charset="-128"/>
                          <a:ea typeface="メイリオ" panose="020B0604030504040204" pitchFamily="50" charset="-128"/>
                        </a:rPr>
                        <a:t>エージェンシーポータルに資料をご用意しております。広告活用のための資料もご用意しておりますのでご確認ください。</a:t>
                      </a:r>
                      <a:endParaRPr kumimoji="1" lang="en-US" altLang="ja-JP" sz="1400" dirty="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dirty="0">
                          <a:solidFill>
                            <a:srgbClr val="0D0D0D"/>
                          </a:solidFill>
                          <a:latin typeface="メイリオ" panose="020B0604030504040204" pitchFamily="50" charset="-128"/>
                          <a:ea typeface="+mn-ea"/>
                        </a:rPr>
                        <a:t>ディスプレイ広告（予約型）販促情報一覧</a:t>
                      </a:r>
                      <a:br>
                        <a:rPr kumimoji="1" lang="en-US" altLang="ja-JP" sz="1400" dirty="0">
                          <a:solidFill>
                            <a:srgbClr val="0D0D0D"/>
                          </a:solidFill>
                          <a:latin typeface="メイリオ" panose="020B0604030504040204" pitchFamily="50" charset="-128"/>
                          <a:ea typeface="+mn-ea"/>
                        </a:rPr>
                      </a:br>
                      <a:r>
                        <a:rPr kumimoji="1" lang="en-US" altLang="ja-JP" sz="1400" dirty="0">
                          <a:solidFill>
                            <a:srgbClr val="595959"/>
                          </a:solidFill>
                          <a:latin typeface="メイリオ" panose="020B0604030504040204" pitchFamily="50" charset="-128"/>
                          <a:ea typeface="+mn-ea"/>
                          <a:hlinkClick r:id="rId5"/>
                        </a:rPr>
                        <a:t>https://portal.yadui.business.yahoo.co.jp/agencyportal/30335704/</a:t>
                      </a:r>
                      <a:endParaRPr kumimoji="1" lang="ja-JP" altLang="en-US" sz="1400" dirty="0">
                        <a:solidFill>
                          <a:srgbClr val="0D0D0D"/>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495353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○○という内容の広告は掲載できますか？</a:t>
                      </a:r>
                    </a:p>
                  </a:txBody>
                  <a:tcPr anchor="ctr">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18023675"/>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a:solidFill>
                            <a:srgbClr val="0D0D0D"/>
                          </a:solidFill>
                          <a:latin typeface="メイリオ" panose="020B0604030504040204" pitchFamily="50" charset="-128"/>
                          <a:ea typeface="メイリオ" panose="020B0604030504040204" pitchFamily="50" charset="-128"/>
                        </a:rPr>
                        <a:t>プロモーション内容や広告リンク先も含めて掲載制限、販売制限、広告掲載基準に該当、違反しないかご確認ください。判断に迷う場合は依頼フォームよりご確認ください。</a:t>
                      </a:r>
                      <a:endParaRPr kumimoji="1" lang="en-US" altLang="ja-JP" sz="140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掲載制限カテゴリー確認依頼フォーム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6"/>
                        </a:rPr>
                        <a:t>https://form-business.yahoo.co.jp/claris/enqueteForm?inquiry_type=placement_restrictions</a:t>
                      </a:r>
                      <a:endParaRPr kumimoji="1" lang="en-US" altLang="ja-JP" sz="1400">
                        <a:solidFill>
                          <a:srgbClr val="595959"/>
                        </a:solidFill>
                        <a:latin typeface="メイリオ" panose="020B0604030504040204" pitchFamily="50" charset="-128"/>
                        <a:ea typeface="+mn-ea"/>
                      </a:endParaRPr>
                    </a:p>
                    <a:p>
                      <a:pPr marL="285750" indent="-285750">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ディスプレイ広告（予約型） 入稿前審査依頼フォーム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7"/>
                        </a:rPr>
                        <a:t>https://form-business.yahoo.co.jp/claris/enqueteForm?inquiry_type=guaranteed_review</a:t>
                      </a:r>
                      <a:endParaRPr kumimoji="1" lang="ja-JP" altLang="en-US" sz="1400">
                        <a:solidFill>
                          <a:srgbClr val="595959"/>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157311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キャンペーン作成で商品の掲載期間の途中から先の日付が選択できません。</a:t>
                      </a:r>
                    </a:p>
                  </a:txBody>
                  <a:tcPr anchor="ctr">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59265478"/>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dirty="0">
                          <a:solidFill>
                            <a:srgbClr val="0D0D0D"/>
                          </a:solidFill>
                          <a:latin typeface="メイリオ" panose="020B0604030504040204" pitchFamily="50" charset="-128"/>
                          <a:ea typeface="メイリオ" panose="020B0604030504040204" pitchFamily="50" charset="-128"/>
                        </a:rPr>
                        <a:t>商品の掲載期間が半年の場合、在庫確認・シミュレーションの実行日から起算して</a:t>
                      </a:r>
                      <a:r>
                        <a:rPr kumimoji="1" lang="en-US" altLang="ja-JP" sz="1400" dirty="0">
                          <a:solidFill>
                            <a:srgbClr val="0D0D0D"/>
                          </a:solidFill>
                          <a:latin typeface="メイリオ" panose="020B0604030504040204" pitchFamily="50" charset="-128"/>
                          <a:ea typeface="メイリオ" panose="020B0604030504040204" pitchFamily="50" charset="-128"/>
                        </a:rPr>
                        <a:t>181</a:t>
                      </a:r>
                      <a:r>
                        <a:rPr kumimoji="1" lang="ja-JP" altLang="en-US" sz="1400" dirty="0">
                          <a:solidFill>
                            <a:srgbClr val="0D0D0D"/>
                          </a:solidFill>
                          <a:latin typeface="メイリオ" panose="020B0604030504040204" pitchFamily="50" charset="-128"/>
                          <a:ea typeface="メイリオ" panose="020B0604030504040204" pitchFamily="50" charset="-128"/>
                        </a:rPr>
                        <a:t>日目以降の日付は指定できず、在庫は確認できません。また、</a:t>
                      </a:r>
                      <a:r>
                        <a:rPr kumimoji="1" lang="en-US" altLang="ja-JP" sz="1400" dirty="0">
                          <a:solidFill>
                            <a:srgbClr val="0D0D0D"/>
                          </a:solidFill>
                          <a:latin typeface="メイリオ" panose="020B0604030504040204" pitchFamily="50" charset="-128"/>
                          <a:ea typeface="メイリオ" panose="020B0604030504040204" pitchFamily="50" charset="-128"/>
                        </a:rPr>
                        <a:t>181</a:t>
                      </a:r>
                      <a:r>
                        <a:rPr kumimoji="1" lang="ja-JP" altLang="en-US" sz="1400" dirty="0">
                          <a:solidFill>
                            <a:srgbClr val="0D0D0D"/>
                          </a:solidFill>
                          <a:latin typeface="メイリオ" panose="020B0604030504040204" pitchFamily="50" charset="-128"/>
                          <a:ea typeface="メイリオ" panose="020B0604030504040204" pitchFamily="50" charset="-128"/>
                        </a:rPr>
                        <a:t>日目以降の予約もできません。在庫確認・シミュレーションと予約のタイミングにご注意ください。</a:t>
                      </a:r>
                    </a:p>
                  </a:txBody>
                  <a:tcPr anchor="ctr">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4763252"/>
                  </a:ext>
                </a:extLst>
              </a:tr>
            </a:tbl>
          </a:graphicData>
        </a:graphic>
      </p:graphicFrame>
      <p:cxnSp>
        <p:nvCxnSpPr>
          <p:cNvPr id="5" name="直線コネクタ 4">
            <a:extLst>
              <a:ext uri="{FF2B5EF4-FFF2-40B4-BE49-F238E27FC236}">
                <a16:creationId xmlns:a16="http://schemas.microsoft.com/office/drawing/2014/main" id="{35DBA05C-FB0B-ABF4-2168-45F4DC1D86E2}"/>
              </a:ext>
            </a:extLst>
          </p:cNvPr>
          <p:cNvCxnSpPr/>
          <p:nvPr/>
        </p:nvCxnSpPr>
        <p:spPr>
          <a:xfrm>
            <a:off x="479425" y="3683000"/>
            <a:ext cx="11233150" cy="0"/>
          </a:xfrm>
          <a:prstGeom prst="line">
            <a:avLst/>
          </a:prstGeom>
          <a:noFill/>
          <a:ln w="6350" cap="flat" cmpd="sng" algn="ctr">
            <a:solidFill>
              <a:srgbClr val="00003E">
                <a:alpha val="10196"/>
              </a:srgbClr>
            </a:solidFill>
            <a:prstDash val="solid"/>
            <a:miter lim="800000"/>
            <a:headEnd type="none" w="med" len="med"/>
            <a:tailEnd type="none" w="med" len="med"/>
          </a:ln>
          <a:effectLst/>
        </p:spPr>
      </p:cxnSp>
      <p:cxnSp>
        <p:nvCxnSpPr>
          <p:cNvPr id="8" name="直線コネクタ 7">
            <a:extLst>
              <a:ext uri="{FF2B5EF4-FFF2-40B4-BE49-F238E27FC236}">
                <a16:creationId xmlns:a16="http://schemas.microsoft.com/office/drawing/2014/main" id="{368F32C1-DB10-FF72-231A-E4E821BD1EAF}"/>
              </a:ext>
            </a:extLst>
          </p:cNvPr>
          <p:cNvCxnSpPr/>
          <p:nvPr/>
        </p:nvCxnSpPr>
        <p:spPr>
          <a:xfrm>
            <a:off x="492125" y="5384800"/>
            <a:ext cx="11233150" cy="0"/>
          </a:xfrm>
          <a:prstGeom prst="line">
            <a:avLst/>
          </a:prstGeom>
          <a:noFill/>
          <a:ln w="6350" cap="flat" cmpd="sng" algn="ctr">
            <a:solidFill>
              <a:srgbClr val="00003E">
                <a:alpha val="10196"/>
              </a:srgbClr>
            </a:solidFill>
            <a:prstDash val="solid"/>
            <a:miter lim="800000"/>
            <a:headEnd type="none" w="med" len="med"/>
            <a:tailEnd type="none" w="med" len="med"/>
          </a:ln>
          <a:effectLst/>
        </p:spPr>
      </p:cxnSp>
    </p:spTree>
    <p:extLst>
      <p:ext uri="{BB962C8B-B14F-4D97-AF65-F5344CB8AC3E}">
        <p14:creationId xmlns:p14="http://schemas.microsoft.com/office/powerpoint/2010/main" val="326625460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21E17-6245-6329-8FE6-358CA4B662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870A9515-CB80-CC1F-275A-3878067C9FB0}"/>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D8750946-0495-3EEA-012D-2EB7BC92EBD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E083F526-3F9F-78DD-9729-1625BB7B030E}"/>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0D23057C-EE07-3D33-4B2B-998E8A7731C4}"/>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・ターゲティング項目の変更</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・ターゲティングの掛け率が変更になります。</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2C5E340A-2935-2198-C829-50D81B3FD140}"/>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3" name="表 2">
            <a:extLst>
              <a:ext uri="{FF2B5EF4-FFF2-40B4-BE49-F238E27FC236}">
                <a16:creationId xmlns:a16="http://schemas.microsoft.com/office/drawing/2014/main" id="{65DF7198-B933-D5FA-7D5B-28187E9A5C35}"/>
              </a:ext>
            </a:extLst>
          </p:cNvPr>
          <p:cNvGraphicFramePr>
            <a:graphicFrameLocks noGrp="1"/>
          </p:cNvGraphicFramePr>
          <p:nvPr/>
        </p:nvGraphicFramePr>
        <p:xfrm>
          <a:off x="830178" y="2585875"/>
          <a:ext cx="5126121" cy="2398708"/>
        </p:xfrm>
        <a:graphic>
          <a:graphicData uri="http://schemas.openxmlformats.org/drawingml/2006/table">
            <a:tbl>
              <a:tblPr bandRow="1"/>
              <a:tblGrid>
                <a:gridCol w="1145490">
                  <a:extLst>
                    <a:ext uri="{9D8B030D-6E8A-4147-A177-3AD203B41FA5}">
                      <a16:colId xmlns:a16="http://schemas.microsoft.com/office/drawing/2014/main" val="3236551118"/>
                    </a:ext>
                  </a:extLst>
                </a:gridCol>
                <a:gridCol w="1652138">
                  <a:extLst>
                    <a:ext uri="{9D8B030D-6E8A-4147-A177-3AD203B41FA5}">
                      <a16:colId xmlns:a16="http://schemas.microsoft.com/office/drawing/2014/main" val="797168629"/>
                    </a:ext>
                  </a:extLst>
                </a:gridCol>
                <a:gridCol w="1258555">
                  <a:extLst>
                    <a:ext uri="{9D8B030D-6E8A-4147-A177-3AD203B41FA5}">
                      <a16:colId xmlns:a16="http://schemas.microsoft.com/office/drawing/2014/main" val="3901351372"/>
                    </a:ext>
                  </a:extLst>
                </a:gridCol>
                <a:gridCol w="1069938">
                  <a:extLst>
                    <a:ext uri="{9D8B030D-6E8A-4147-A177-3AD203B41FA5}">
                      <a16:colId xmlns:a16="http://schemas.microsoft.com/office/drawing/2014/main" val="3475477789"/>
                    </a:ext>
                  </a:extLst>
                </a:gridCol>
              </a:tblGrid>
              <a:tr h="419352">
                <a:tc grid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最大掛け率</a:t>
                      </a: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hMerge="1">
                  <a:txBody>
                    <a:bodyPr/>
                    <a:lstStyle/>
                    <a:p>
                      <a:endParaRPr kumimoji="1" lang="ja-JP" altLang="en-US"/>
                    </a:p>
                  </a:txBody>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デバイス（</a:t>
                      </a:r>
                      <a:r>
                        <a:rPr lang="en-US" sz="1200" dirty="0">
                          <a:solidFill>
                            <a:schemeClr val="bg1"/>
                          </a:solidFill>
                          <a:effectLst/>
                          <a:latin typeface="メイリオ" panose="020B0604030504040204" pitchFamily="50" charset="-128"/>
                          <a:ea typeface="メイリオ" panose="020B0604030504040204" pitchFamily="50" charset="-128"/>
                        </a:rPr>
                        <a:t>OS)</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endParaRPr dirty="0"/>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390604">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性別</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fontAlgn="t">
                        <a:buNone/>
                      </a:pPr>
                      <a:endParaRPr lang="ja-JP" altLang="en-US" sz="14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年齢</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fontAlgn="t">
                        <a:buNone/>
                      </a:pPr>
                      <a:endParaRPr lang="ja-JP" altLang="en-US" sz="14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90604">
                <a:tc row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エリア</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都道府県</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1.30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fontAlgn="t"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299537">
                <a:tc vMerge="1">
                  <a:txBody>
                    <a:bodyPr/>
                    <a:lstStyle/>
                    <a:p>
                      <a:endParaRPr dirty="0"/>
                    </a:p>
                  </a:txBody>
                  <a:tcPr marL="76200" marR="76200" marT="53340" marB="5334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市区郡</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1.56</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fontAlgn="t"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graphicFrame>
        <p:nvGraphicFramePr>
          <p:cNvPr id="4" name="表 3">
            <a:extLst>
              <a:ext uri="{FF2B5EF4-FFF2-40B4-BE49-F238E27FC236}">
                <a16:creationId xmlns:a16="http://schemas.microsoft.com/office/drawing/2014/main" id="{805C69C6-46EE-FBFE-3EC5-4A95C5C60DF3}"/>
              </a:ext>
            </a:extLst>
          </p:cNvPr>
          <p:cNvGraphicFramePr>
            <a:graphicFrameLocks noGrp="1"/>
          </p:cNvGraphicFramePr>
          <p:nvPr/>
        </p:nvGraphicFramePr>
        <p:xfrm>
          <a:off x="6095999" y="2585875"/>
          <a:ext cx="5360873" cy="3609818"/>
        </p:xfrm>
        <a:graphic>
          <a:graphicData uri="http://schemas.openxmlformats.org/drawingml/2006/table">
            <a:tbl>
              <a:tblPr bandRow="1"/>
              <a:tblGrid>
                <a:gridCol w="1336744">
                  <a:extLst>
                    <a:ext uri="{9D8B030D-6E8A-4147-A177-3AD203B41FA5}">
                      <a16:colId xmlns:a16="http://schemas.microsoft.com/office/drawing/2014/main" val="3236551118"/>
                    </a:ext>
                  </a:extLst>
                </a:gridCol>
                <a:gridCol w="1589001">
                  <a:extLst>
                    <a:ext uri="{9D8B030D-6E8A-4147-A177-3AD203B41FA5}">
                      <a16:colId xmlns:a16="http://schemas.microsoft.com/office/drawing/2014/main" val="797168629"/>
                    </a:ext>
                  </a:extLst>
                </a:gridCol>
                <a:gridCol w="1316192">
                  <a:extLst>
                    <a:ext uri="{9D8B030D-6E8A-4147-A177-3AD203B41FA5}">
                      <a16:colId xmlns:a16="http://schemas.microsoft.com/office/drawing/2014/main" val="3901351372"/>
                    </a:ext>
                  </a:extLst>
                </a:gridCol>
                <a:gridCol w="1118936">
                  <a:extLst>
                    <a:ext uri="{9D8B030D-6E8A-4147-A177-3AD203B41FA5}">
                      <a16:colId xmlns:a16="http://schemas.microsoft.com/office/drawing/2014/main" val="3475477789"/>
                    </a:ext>
                  </a:extLst>
                </a:gridCol>
              </a:tblGrid>
              <a:tr h="385928">
                <a:tc grid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hMerge="1">
                  <a:txBody>
                    <a:bodyPr/>
                    <a:lstStyle/>
                    <a:p>
                      <a:endParaRPr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152410">
                <a:tc rowSpan="3">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オーディエンスリスト（配信）</a:t>
                      </a:r>
                    </a:p>
                  </a:txBody>
                  <a:tcPr anchor="ctr">
                    <a:lnL w="12700" cmpd="sng">
                      <a:solidFill>
                        <a:srgbClr val="FFFFFF"/>
                      </a:solidFill>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bg1"/>
                          </a:solidFill>
                          <a:latin typeface="メイリオ" panose="020B0604030504040204" pitchFamily="50" charset="-128"/>
                          <a:ea typeface="メイリオ" panose="020B0604030504040204" pitchFamily="50" charset="-128"/>
                        </a:rPr>
                        <a:t>共通オーディエンス（興味関心など）</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1.80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167175848"/>
                  </a:ext>
                </a:extLst>
              </a:tr>
              <a:tr h="0">
                <a:tc vMerge="1">
                  <a:txBody>
                    <a:bodyPr/>
                    <a:lstStyle/>
                    <a:p>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ヤフー提供</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1.80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0906343"/>
                  </a:ext>
                </a:extLst>
              </a:tr>
              <a:tr h="152410">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buNone/>
                      </a:pPr>
                      <a:r>
                        <a:rPr kumimoji="1" lang="en-US" altLang="ja-JP" sz="1200" dirty="0">
                          <a:solidFill>
                            <a:schemeClr val="bg1"/>
                          </a:solidFill>
                          <a:latin typeface="メイリオ" panose="020B0604030504040204" pitchFamily="50" charset="-128"/>
                          <a:ea typeface="メイリオ" panose="020B0604030504040204" pitchFamily="50" charset="-128"/>
                        </a:rPr>
                        <a:t>Yahoo! Audience Discovery</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055488764"/>
                  </a:ext>
                </a:extLst>
              </a:tr>
              <a:tr h="152410">
                <a:tc rowSpan="3">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オーディエンスリスト（除外）</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共通オーディエンス（興味関心など）</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0">
                <a:tc vMerge="1">
                  <a:txBody>
                    <a:bodyPr/>
                    <a:lstStyle/>
                    <a:p>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ヤフー提供</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152410">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kumimoji="1" lang="en-US" altLang="ja-JP" sz="1200" dirty="0">
                          <a:solidFill>
                            <a:schemeClr val="bg1"/>
                          </a:solidFill>
                          <a:latin typeface="メイリオ" panose="020B0604030504040204" pitchFamily="50" charset="-128"/>
                          <a:ea typeface="メイリオ" panose="020B0604030504040204" pitchFamily="50" charset="-128"/>
                        </a:rPr>
                        <a:t>Yahoo! Audience Discovery</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89250">
                <a:tc gridSpan="2">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時間帯</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a:buNone/>
                      </a:pP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152410">
                <a:tc gridSpan="2">
                  <a:txBody>
                    <a:bodyPr/>
                    <a:lstStyle/>
                    <a:p>
                      <a:pPr algn="ctr">
                        <a:buNone/>
                      </a:pPr>
                      <a:r>
                        <a:rPr lang="en-US" sz="1200" dirty="0">
                          <a:solidFill>
                            <a:schemeClr val="bg1"/>
                          </a:solidFill>
                          <a:latin typeface="メイリオ" panose="020B0604030504040204" pitchFamily="50" charset="-128"/>
                          <a:ea typeface="メイリオ" panose="020B0604030504040204" pitchFamily="50" charset="-128"/>
                        </a:rPr>
                        <a:t>FQ</a:t>
                      </a:r>
                      <a:r>
                        <a:rPr lang="ja-JP" altLang="en-US" sz="1200" dirty="0">
                          <a:solidFill>
                            <a:schemeClr val="bg1"/>
                          </a:solidFill>
                          <a:latin typeface="メイリオ" panose="020B0604030504040204" pitchFamily="50" charset="-128"/>
                          <a:ea typeface="メイリオ" panose="020B0604030504040204" pitchFamily="50" charset="-128"/>
                        </a:rPr>
                        <a:t>キャップ　</a:t>
                      </a:r>
                    </a:p>
                    <a:p>
                      <a:pPr algn="ctr">
                        <a:buNone/>
                      </a:pPr>
                      <a:r>
                        <a:rPr lang="ja-JP" altLang="en-US" sz="1200" dirty="0">
                          <a:solidFill>
                            <a:schemeClr val="bg1"/>
                          </a:solidFill>
                          <a:latin typeface="メイリオ" panose="020B0604030504040204" pitchFamily="50" charset="-128"/>
                          <a:ea typeface="メイリオ" panose="020B0604030504040204" pitchFamily="50" charset="-128"/>
                        </a:rPr>
                        <a:t>　</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hMerge="1">
                  <a:txBody>
                    <a:bodyPr/>
                    <a:lstStyle/>
                    <a:p>
                      <a:endParaRPr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1.00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spTree>
    <p:extLst>
      <p:ext uri="{BB962C8B-B14F-4D97-AF65-F5344CB8AC3E}">
        <p14:creationId xmlns:p14="http://schemas.microsoft.com/office/powerpoint/2010/main" val="924381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8B151F-DFE6-73B6-B579-593B3A0A69E4}"/>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B7808A2-CDB7-A0BF-E48F-1CD6FD684C64}"/>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70EAD2BB-47DE-0518-5E03-B5536E18964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00539713-427F-B104-3E77-1D5565ED5D1B}"/>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352250BB-8DD6-7083-677D-6CE67F6F6D01}"/>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・ターゲティング項目の変更</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・共通オーディエンスの「除外」が設定可能になります。</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・オーディエンスリスト（ヤフー提供）のリスト改廃を行いました</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982C9584-4299-CA1B-FC00-514B367CA720}"/>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5" name="表 4">
            <a:extLst>
              <a:ext uri="{FF2B5EF4-FFF2-40B4-BE49-F238E27FC236}">
                <a16:creationId xmlns:a16="http://schemas.microsoft.com/office/drawing/2014/main" id="{20BA5276-715C-9838-4DCF-70E9A3F96B5B}"/>
              </a:ext>
            </a:extLst>
          </p:cNvPr>
          <p:cNvGraphicFramePr>
            <a:graphicFrameLocks noGrp="1"/>
          </p:cNvGraphicFramePr>
          <p:nvPr>
            <p:extLst>
              <p:ext uri="{D42A27DB-BD31-4B8C-83A1-F6EECF244321}">
                <p14:modId xmlns:p14="http://schemas.microsoft.com/office/powerpoint/2010/main" val="851944328"/>
              </p:ext>
            </p:extLst>
          </p:nvPr>
        </p:nvGraphicFramePr>
        <p:xfrm>
          <a:off x="913977" y="3371497"/>
          <a:ext cx="3898652" cy="1889303"/>
        </p:xfrm>
        <a:graphic>
          <a:graphicData uri="http://schemas.openxmlformats.org/drawingml/2006/table">
            <a:tbl>
              <a:tblPr bandRow="1"/>
              <a:tblGrid>
                <a:gridCol w="3898652">
                  <a:extLst>
                    <a:ext uri="{9D8B030D-6E8A-4147-A177-3AD203B41FA5}">
                      <a16:colId xmlns:a16="http://schemas.microsoft.com/office/drawing/2014/main" val="3901351372"/>
                    </a:ext>
                  </a:extLst>
                </a:gridCol>
              </a:tblGrid>
              <a:tr h="563203">
                <a:tc>
                  <a:txBody>
                    <a:bodyPr/>
                    <a:lstStyle/>
                    <a:p>
                      <a:pPr algn="ctr"/>
                      <a:r>
                        <a:rPr kumimoji="1" lang="ja-JP" altLang="en-US" sz="1400" b="1" i="0" dirty="0">
                          <a:solidFill>
                            <a:schemeClr val="bg1"/>
                          </a:solidFill>
                          <a:latin typeface="Meiryo"/>
                          <a:ea typeface="Meiryo"/>
                        </a:rPr>
                        <a:t>廃止リスト</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306354">
                <a:tc>
                  <a:txBody>
                    <a:bodyPr/>
                    <a:lstStyle/>
                    <a:p>
                      <a:pPr algn="ctr">
                        <a:buNone/>
                      </a:pPr>
                      <a:r>
                        <a:rPr lang="ja-JP" altLang="en-US" sz="1200" dirty="0">
                          <a:solidFill>
                            <a:schemeClr val="tx1">
                              <a:lumMod val="95000"/>
                              <a:lumOff val="5000"/>
                            </a:schemeClr>
                          </a:solidFill>
                          <a:latin typeface="メイリオ" panose="020B0604030504040204" pitchFamily="50" charset="-128"/>
                          <a:ea typeface="+mn-ea"/>
                        </a:rPr>
                        <a:t>メディア視聴ターゲティング</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r h="323373">
                <a:tc>
                  <a:txBody>
                    <a:bodyPr/>
                    <a:lstStyle/>
                    <a:p>
                      <a:pPr algn="ctr" fontAlgn="t">
                        <a:buNone/>
                      </a:pPr>
                      <a:r>
                        <a:rPr lang="ja-JP" altLang="en-US" sz="1200" dirty="0">
                          <a:solidFill>
                            <a:schemeClr val="tx1">
                              <a:lumMod val="95000"/>
                              <a:lumOff val="5000"/>
                            </a:schemeClr>
                          </a:solidFill>
                          <a:effectLst/>
                          <a:latin typeface="メイリオ" panose="020B0604030504040204" pitchFamily="50" charset="-128"/>
                          <a:ea typeface="+mn-ea"/>
                        </a:rPr>
                        <a:t>ファンターゲティング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373000">
                <a:tc>
                  <a:txBody>
                    <a:bodyPr/>
                    <a:lstStyle/>
                    <a:p>
                      <a:pPr algn="ctr" fontAlgn="t">
                        <a:buNone/>
                      </a:pPr>
                      <a:r>
                        <a:rPr lang="ja-JP" altLang="en-US" sz="1200" dirty="0">
                          <a:solidFill>
                            <a:schemeClr val="tx1">
                              <a:lumMod val="95000"/>
                              <a:lumOff val="5000"/>
                            </a:schemeClr>
                          </a:solidFill>
                          <a:effectLst/>
                          <a:latin typeface="メイリオ" panose="020B0604030504040204" pitchFamily="50" charset="-128"/>
                          <a:ea typeface="+mn-ea"/>
                        </a:rPr>
                        <a:t>チラシ非閲覧ターゲティング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323373">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mn-ea"/>
                        </a:rPr>
                        <a:t>SDGs</a:t>
                      </a:r>
                      <a:r>
                        <a:rPr lang="ja-JP" altLang="en-US" sz="1200" dirty="0">
                          <a:solidFill>
                            <a:schemeClr val="tx1">
                              <a:lumMod val="95000"/>
                              <a:lumOff val="5000"/>
                            </a:schemeClr>
                          </a:solidFill>
                          <a:effectLst/>
                          <a:latin typeface="メイリオ" panose="020B0604030504040204" pitchFamily="50" charset="-128"/>
                          <a:ea typeface="+mn-ea"/>
                        </a:rPr>
                        <a:t>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bl>
          </a:graphicData>
        </a:graphic>
      </p:graphicFrame>
      <p:graphicFrame>
        <p:nvGraphicFramePr>
          <p:cNvPr id="8" name="表 7">
            <a:extLst>
              <a:ext uri="{FF2B5EF4-FFF2-40B4-BE49-F238E27FC236}">
                <a16:creationId xmlns:a16="http://schemas.microsoft.com/office/drawing/2014/main" id="{90E7C293-8456-293C-D3E5-545995006E5E}"/>
              </a:ext>
            </a:extLst>
          </p:cNvPr>
          <p:cNvGraphicFramePr>
            <a:graphicFrameLocks noGrp="1"/>
          </p:cNvGraphicFramePr>
          <p:nvPr>
            <p:extLst>
              <p:ext uri="{D42A27DB-BD31-4B8C-83A1-F6EECF244321}">
                <p14:modId xmlns:p14="http://schemas.microsoft.com/office/powerpoint/2010/main" val="810293093"/>
              </p:ext>
            </p:extLst>
          </p:nvPr>
        </p:nvGraphicFramePr>
        <p:xfrm>
          <a:off x="5009570" y="3371496"/>
          <a:ext cx="6268453" cy="2320974"/>
        </p:xfrm>
        <a:graphic>
          <a:graphicData uri="http://schemas.openxmlformats.org/drawingml/2006/table">
            <a:tbl>
              <a:tblPr bandRow="1"/>
              <a:tblGrid>
                <a:gridCol w="1855910">
                  <a:extLst>
                    <a:ext uri="{9D8B030D-6E8A-4147-A177-3AD203B41FA5}">
                      <a16:colId xmlns:a16="http://schemas.microsoft.com/office/drawing/2014/main" val="3236551118"/>
                    </a:ext>
                  </a:extLst>
                </a:gridCol>
                <a:gridCol w="911231">
                  <a:extLst>
                    <a:ext uri="{9D8B030D-6E8A-4147-A177-3AD203B41FA5}">
                      <a16:colId xmlns:a16="http://schemas.microsoft.com/office/drawing/2014/main" val="3901351372"/>
                    </a:ext>
                  </a:extLst>
                </a:gridCol>
                <a:gridCol w="1167104">
                  <a:extLst>
                    <a:ext uri="{9D8B030D-6E8A-4147-A177-3AD203B41FA5}">
                      <a16:colId xmlns:a16="http://schemas.microsoft.com/office/drawing/2014/main" val="3475477789"/>
                    </a:ext>
                  </a:extLst>
                </a:gridCol>
                <a:gridCol w="1167104">
                  <a:extLst>
                    <a:ext uri="{9D8B030D-6E8A-4147-A177-3AD203B41FA5}">
                      <a16:colId xmlns:a16="http://schemas.microsoft.com/office/drawing/2014/main" val="855743837"/>
                    </a:ext>
                  </a:extLst>
                </a:gridCol>
                <a:gridCol w="1167104">
                  <a:extLst>
                    <a:ext uri="{9D8B030D-6E8A-4147-A177-3AD203B41FA5}">
                      <a16:colId xmlns:a16="http://schemas.microsoft.com/office/drawing/2014/main" val="2773706331"/>
                    </a:ext>
                  </a:extLst>
                </a:gridCol>
              </a:tblGrid>
              <a:tr h="502256">
                <a:tc rowSpan="3">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継続リスト</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gridSpan="4">
                  <a:txBody>
                    <a:bodyPr/>
                    <a:lstStyle/>
                    <a:p>
                      <a:pPr algn="ctr"/>
                      <a:r>
                        <a:rPr kumimoji="1" lang="ja-JP" altLang="en-US" sz="1400" b="1" i="0" dirty="0">
                          <a:solidFill>
                            <a:schemeClr val="bg1"/>
                          </a:solidFill>
                          <a:latin typeface="Meiryo"/>
                          <a:ea typeface="Meiryo"/>
                        </a:rPr>
                        <a:t>ターゲティング係数</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787340048"/>
                  </a:ext>
                </a:extLst>
              </a:tr>
              <a:tr h="502256">
                <a:tc vMerge="1">
                  <a:txBody>
                    <a:bodyPr/>
                    <a:lstStyle/>
                    <a:p>
                      <a:pPr algn="ctr"/>
                      <a:endParaRPr kumimoji="1" lang="ja-JP" altLang="en-US" sz="1400" b="1" i="0" dirty="0">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gridSpan="2">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710361047"/>
                  </a:ext>
                </a:extLst>
              </a:tr>
              <a:tr h="502256">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配信</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除外</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配信</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除外</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421100">
                <a:tc>
                  <a:txBody>
                    <a:bodyPr/>
                    <a:lstStyle/>
                    <a:p>
                      <a:pPr algn="ctr">
                        <a:buNone/>
                      </a:pPr>
                      <a:r>
                        <a:rPr lang="ja-JP" altLang="en-US" sz="1200">
                          <a:solidFill>
                            <a:schemeClr val="bg1"/>
                          </a:solidFill>
                          <a:latin typeface="メイリオ" panose="020B0604030504040204" pitchFamily="50" charset="-128"/>
                          <a:ea typeface="+mn-ea"/>
                        </a:rPr>
                        <a:t>自動車関心</a:t>
                      </a:r>
                      <a:endParaRPr lang="en-US" altLang="ja-JP" sz="1200">
                        <a:solidFill>
                          <a:schemeClr val="bg1"/>
                        </a:solidFill>
                        <a:latin typeface="メイリオ" panose="020B0604030504040204" pitchFamily="50" charset="-128"/>
                        <a:ea typeface="+mn-ea"/>
                      </a:endParaRPr>
                    </a:p>
                    <a:p>
                      <a:pPr algn="ctr">
                        <a:buNone/>
                      </a:pPr>
                      <a:r>
                        <a:rPr lang="ja-JP" altLang="en-US" sz="1200">
                          <a:solidFill>
                            <a:schemeClr val="bg1"/>
                          </a:solidFill>
                          <a:latin typeface="メイリオ" panose="020B0604030504040204" pitchFamily="50" charset="-128"/>
                          <a:ea typeface="+mn-ea"/>
                        </a:rPr>
                        <a:t>ターゲティング</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1.80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357006">
                <a:tc>
                  <a:txBody>
                    <a:bodyPr/>
                    <a:lstStyle/>
                    <a:p>
                      <a:pPr algn="ctr">
                        <a:buNone/>
                      </a:pPr>
                      <a:r>
                        <a:rPr lang="ja-JP" altLang="en-US" sz="1200" dirty="0">
                          <a:solidFill>
                            <a:schemeClr val="bg1"/>
                          </a:solidFill>
                          <a:latin typeface="メイリオ" panose="020B0604030504040204" pitchFamily="50" charset="-128"/>
                          <a:ea typeface="+mn-ea"/>
                        </a:rPr>
                        <a:t>企業ターゲティング　</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1.80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spTree>
    <p:extLst>
      <p:ext uri="{BB962C8B-B14F-4D97-AF65-F5344CB8AC3E}">
        <p14:creationId xmlns:p14="http://schemas.microsoft.com/office/powerpoint/2010/main" val="440883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F58460-6871-6E9B-A3A7-ED9CAB107C1C}"/>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CEDB2D63-9CA4-46D5-DDA7-4F99987967CB}"/>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A4495F7-F76A-2567-8015-08B3FE2B230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2F3181B6-55BB-C323-61F0-BA1486C685FA}"/>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9BF7989A-B3AD-E541-E1D7-2118964E93D0}"/>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2026</a:t>
            </a: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年</a:t>
            </a:r>
            <a:r>
              <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3</a:t>
            </a: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a:t>
            </a:r>
            <a:r>
              <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4</a:t>
            </a: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月の期またぎ購入について</a:t>
            </a: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2026</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年</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5</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日（木）に、</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25H2</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商品の有効期間を</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2026</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年</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3</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31</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日から</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2026</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年</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4</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30</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日まで延長します。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3</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4</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月をまたいだ期間を購入する場合は、</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2026</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年</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5</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日以降の「</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2025H2</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商品」をご利用ください。</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ただし、ターゲティングをかけて</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3</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月～</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4</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rPr>
              <a:t>月を</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またぐ場合は、変更前のターゲティング係数が適用されます。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34" charset="-128"/>
              <a:cs typeface="+mn-cs"/>
            </a:endParaRPr>
          </a:p>
        </p:txBody>
      </p:sp>
      <p:sp>
        <p:nvSpPr>
          <p:cNvPr id="2" name="1 つの角を丸めた四角形 22">
            <a:extLst>
              <a:ext uri="{FF2B5EF4-FFF2-40B4-BE49-F238E27FC236}">
                <a16:creationId xmlns:a16="http://schemas.microsoft.com/office/drawing/2014/main" id="{541F8971-D6A2-E1E6-EBFC-90D6C4D106B1}"/>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FFFFFF"/>
                </a:solidFill>
                <a:effectLst/>
                <a:uLnTx/>
                <a:uFillTx/>
                <a:latin typeface="Meiryo"/>
                <a:ea typeface="Meiryo"/>
                <a:cs typeface="+mn-cs"/>
              </a:rPr>
              <a:t>2</a:t>
            </a:r>
            <a:r>
              <a:rPr kumimoji="1" lang="ja-JP" altLang="en-US" sz="1800" b="1" i="0" u="none" strike="noStrike" kern="1200" cap="none" spc="0" normalizeH="0" baseline="0" noProof="0" dirty="0">
                <a:ln>
                  <a:noFill/>
                </a:ln>
                <a:solidFill>
                  <a:srgbClr val="FFFFFF"/>
                </a:solidFill>
                <a:effectLst/>
                <a:uLnTx/>
                <a:uFillTx/>
                <a:latin typeface="Meiryo"/>
                <a:ea typeface="Meiryo"/>
                <a:cs typeface="+mn-cs"/>
              </a:rPr>
              <a:t>．予約型商品全体にかかわる変更</a:t>
            </a:r>
          </a:p>
        </p:txBody>
      </p:sp>
      <p:cxnSp>
        <p:nvCxnSpPr>
          <p:cNvPr id="3" name="直線矢印コネクタ 2">
            <a:extLst>
              <a:ext uri="{FF2B5EF4-FFF2-40B4-BE49-F238E27FC236}">
                <a16:creationId xmlns:a16="http://schemas.microsoft.com/office/drawing/2014/main" id="{A8162134-1E76-C38E-EF8C-AAD36E6FF47C}"/>
              </a:ext>
            </a:extLst>
          </p:cNvPr>
          <p:cNvCxnSpPr>
            <a:cxnSpLocks/>
          </p:cNvCxnSpPr>
          <p:nvPr/>
        </p:nvCxnSpPr>
        <p:spPr>
          <a:xfrm>
            <a:off x="959736" y="3459203"/>
            <a:ext cx="10225136" cy="0"/>
          </a:xfrm>
          <a:prstGeom prst="straightConnector1">
            <a:avLst/>
          </a:prstGeom>
          <a:ln>
            <a:solidFill>
              <a:srgbClr val="02004A"/>
            </a:solidFill>
            <a:tailEnd type="triangle"/>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46260C15-B141-5847-913F-0721D093E90B}"/>
              </a:ext>
            </a:extLst>
          </p:cNvPr>
          <p:cNvSpPr txBox="1"/>
          <p:nvPr/>
        </p:nvSpPr>
        <p:spPr>
          <a:xfrm>
            <a:off x="9047226" y="2900430"/>
            <a:ext cx="508473"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4/1</a:t>
            </a:r>
            <a:endParaRPr kumimoji="1" lang="ja-JP" altLang="en-US"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endParaRPr>
          </a:p>
        </p:txBody>
      </p:sp>
      <p:sp>
        <p:nvSpPr>
          <p:cNvPr id="9" name="テキスト ボックス 8">
            <a:extLst>
              <a:ext uri="{FF2B5EF4-FFF2-40B4-BE49-F238E27FC236}">
                <a16:creationId xmlns:a16="http://schemas.microsoft.com/office/drawing/2014/main" id="{6F19A8C9-7A92-0AF1-3E9D-FBFD3FBBC104}"/>
              </a:ext>
            </a:extLst>
          </p:cNvPr>
          <p:cNvSpPr txBox="1"/>
          <p:nvPr/>
        </p:nvSpPr>
        <p:spPr>
          <a:xfrm>
            <a:off x="6356238" y="2934638"/>
            <a:ext cx="812051"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2/5</a:t>
            </a:r>
            <a:endParaRPr kumimoji="1" lang="ja-JP" altLang="en-US"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endParaRPr>
          </a:p>
        </p:txBody>
      </p:sp>
      <p:sp>
        <p:nvSpPr>
          <p:cNvPr id="10" name="テキスト ボックス 9">
            <a:extLst>
              <a:ext uri="{FF2B5EF4-FFF2-40B4-BE49-F238E27FC236}">
                <a16:creationId xmlns:a16="http://schemas.microsoft.com/office/drawing/2014/main" id="{D9341C47-1821-1969-7709-7516ADC4BF39}"/>
              </a:ext>
            </a:extLst>
          </p:cNvPr>
          <p:cNvSpPr txBox="1"/>
          <p:nvPr/>
        </p:nvSpPr>
        <p:spPr>
          <a:xfrm>
            <a:off x="8201260" y="2905097"/>
            <a:ext cx="812051"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3/31</a:t>
            </a:r>
            <a:endParaRPr kumimoji="1" lang="ja-JP" altLang="en-US"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endParaRPr>
          </a:p>
        </p:txBody>
      </p:sp>
      <p:sp>
        <p:nvSpPr>
          <p:cNvPr id="11" name="テキスト ボックス 10">
            <a:extLst>
              <a:ext uri="{FF2B5EF4-FFF2-40B4-BE49-F238E27FC236}">
                <a16:creationId xmlns:a16="http://schemas.microsoft.com/office/drawing/2014/main" id="{B796C1DA-DF08-A88C-9863-253D22347D4A}"/>
              </a:ext>
            </a:extLst>
          </p:cNvPr>
          <p:cNvSpPr txBox="1"/>
          <p:nvPr/>
        </p:nvSpPr>
        <p:spPr>
          <a:xfrm>
            <a:off x="2412887" y="3159020"/>
            <a:ext cx="360040"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a:t>
            </a:r>
          </a:p>
        </p:txBody>
      </p:sp>
      <p:sp>
        <p:nvSpPr>
          <p:cNvPr id="12" name="テキスト ボックス 11">
            <a:extLst>
              <a:ext uri="{FF2B5EF4-FFF2-40B4-BE49-F238E27FC236}">
                <a16:creationId xmlns:a16="http://schemas.microsoft.com/office/drawing/2014/main" id="{575630A3-FAE7-4B88-C7B3-B6D1CA52100A}"/>
              </a:ext>
            </a:extLst>
          </p:cNvPr>
          <p:cNvSpPr txBox="1"/>
          <p:nvPr/>
        </p:nvSpPr>
        <p:spPr>
          <a:xfrm>
            <a:off x="6500859" y="3179483"/>
            <a:ext cx="234750"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a:t>
            </a:r>
          </a:p>
        </p:txBody>
      </p:sp>
      <p:sp>
        <p:nvSpPr>
          <p:cNvPr id="13" name="正方形/長方形 12">
            <a:extLst>
              <a:ext uri="{FF2B5EF4-FFF2-40B4-BE49-F238E27FC236}">
                <a16:creationId xmlns:a16="http://schemas.microsoft.com/office/drawing/2014/main" id="{7DC2860A-C7D2-BE5B-DE49-1D1B6280BB25}"/>
              </a:ext>
            </a:extLst>
          </p:cNvPr>
          <p:cNvSpPr/>
          <p:nvPr/>
        </p:nvSpPr>
        <p:spPr>
          <a:xfrm>
            <a:off x="2598825" y="3720475"/>
            <a:ext cx="6160169" cy="599507"/>
          </a:xfrm>
          <a:prstGeom prst="rect">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2025</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年</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9</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2026</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年</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3</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月掲載商品（</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2025H2</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p:txBody>
      </p:sp>
      <p:sp>
        <p:nvSpPr>
          <p:cNvPr id="15" name="テキスト ボックス 14">
            <a:extLst>
              <a:ext uri="{FF2B5EF4-FFF2-40B4-BE49-F238E27FC236}">
                <a16:creationId xmlns:a16="http://schemas.microsoft.com/office/drawing/2014/main" id="{80D2DD22-4764-9C9D-AD07-B643C029884C}"/>
              </a:ext>
            </a:extLst>
          </p:cNvPr>
          <p:cNvSpPr txBox="1"/>
          <p:nvPr/>
        </p:nvSpPr>
        <p:spPr>
          <a:xfrm>
            <a:off x="2379183" y="2932227"/>
            <a:ext cx="1732617"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9/1</a:t>
            </a:r>
            <a:endParaRPr kumimoji="1" lang="ja-JP" altLang="en-US"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endParaRPr>
          </a:p>
        </p:txBody>
      </p:sp>
      <p:sp>
        <p:nvSpPr>
          <p:cNvPr id="17" name="正方形/長方形 16">
            <a:extLst>
              <a:ext uri="{FF2B5EF4-FFF2-40B4-BE49-F238E27FC236}">
                <a16:creationId xmlns:a16="http://schemas.microsoft.com/office/drawing/2014/main" id="{6C341DBC-2B15-5D10-4DBC-8CCF42A96D78}"/>
              </a:ext>
            </a:extLst>
          </p:cNvPr>
          <p:cNvSpPr/>
          <p:nvPr/>
        </p:nvSpPr>
        <p:spPr>
          <a:xfrm>
            <a:off x="2598825" y="4751183"/>
            <a:ext cx="8586047" cy="599507"/>
          </a:xfrm>
          <a:prstGeom prst="rect">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2025</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年</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9</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2026</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年</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3</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月掲載商品（</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2025H2</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p:txBody>
      </p:sp>
      <p:sp>
        <p:nvSpPr>
          <p:cNvPr id="18" name="正方形/長方形 17">
            <a:extLst>
              <a:ext uri="{FF2B5EF4-FFF2-40B4-BE49-F238E27FC236}">
                <a16:creationId xmlns:a16="http://schemas.microsoft.com/office/drawing/2014/main" id="{87B02EFF-B54B-FDFF-6A92-08B5CA731F4F}"/>
              </a:ext>
            </a:extLst>
          </p:cNvPr>
          <p:cNvSpPr/>
          <p:nvPr/>
        </p:nvSpPr>
        <p:spPr>
          <a:xfrm>
            <a:off x="6261463" y="4738901"/>
            <a:ext cx="811431" cy="611789"/>
          </a:xfrm>
          <a:prstGeom prst="rect">
            <a:avLst/>
          </a:prstGeom>
          <a:solidFill>
            <a:srgbClr val="002AFF"/>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期間延長対応</a:t>
            </a:r>
          </a:p>
        </p:txBody>
      </p:sp>
      <p:sp>
        <p:nvSpPr>
          <p:cNvPr id="19" name="テキスト ボックス 18">
            <a:extLst>
              <a:ext uri="{FF2B5EF4-FFF2-40B4-BE49-F238E27FC236}">
                <a16:creationId xmlns:a16="http://schemas.microsoft.com/office/drawing/2014/main" id="{7AF7C84B-7EE1-AC4A-87A5-5D4817690B91}"/>
              </a:ext>
            </a:extLst>
          </p:cNvPr>
          <p:cNvSpPr txBox="1"/>
          <p:nvPr/>
        </p:nvSpPr>
        <p:spPr>
          <a:xfrm>
            <a:off x="10763731" y="2884387"/>
            <a:ext cx="62549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4/30</a:t>
            </a:r>
            <a:endParaRPr kumimoji="1" lang="ja-JP" altLang="en-US"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endParaRPr>
          </a:p>
        </p:txBody>
      </p:sp>
      <p:sp>
        <p:nvSpPr>
          <p:cNvPr id="20" name="正方形/長方形 19">
            <a:extLst>
              <a:ext uri="{FF2B5EF4-FFF2-40B4-BE49-F238E27FC236}">
                <a16:creationId xmlns:a16="http://schemas.microsoft.com/office/drawing/2014/main" id="{6015AA4E-6409-3C8D-73D9-A9663C2C3C78}"/>
              </a:ext>
            </a:extLst>
          </p:cNvPr>
          <p:cNvSpPr/>
          <p:nvPr/>
        </p:nvSpPr>
        <p:spPr>
          <a:xfrm>
            <a:off x="8758995" y="5696055"/>
            <a:ext cx="2405828" cy="599507"/>
          </a:xfrm>
          <a:prstGeom prst="rect">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2026</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年</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4</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2026</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年</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9</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月掲載商品（</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2026H1</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p:txBody>
      </p:sp>
      <p:sp>
        <p:nvSpPr>
          <p:cNvPr id="21" name="正方形/長方形 20">
            <a:extLst>
              <a:ext uri="{FF2B5EF4-FFF2-40B4-BE49-F238E27FC236}">
                <a16:creationId xmlns:a16="http://schemas.microsoft.com/office/drawing/2014/main" id="{720C4AA1-90A6-C337-CF23-D8AC4B104606}"/>
              </a:ext>
            </a:extLst>
          </p:cNvPr>
          <p:cNvSpPr/>
          <p:nvPr/>
        </p:nvSpPr>
        <p:spPr>
          <a:xfrm>
            <a:off x="8758995" y="4738900"/>
            <a:ext cx="2405828" cy="624071"/>
          </a:xfrm>
          <a:prstGeom prst="rect">
            <a:avLst/>
          </a:prstGeom>
          <a:noFill/>
          <a:ln w="38100">
            <a:solidFill>
              <a:schemeClr val="accent4"/>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alibri" panose="020F0502020204030204"/>
              <a:ea typeface="メイリオ" panose="020B0604030504040204" pitchFamily="50" charset="-128"/>
              <a:cs typeface="+mn-cs"/>
            </a:endParaRPr>
          </a:p>
        </p:txBody>
      </p:sp>
      <p:sp>
        <p:nvSpPr>
          <p:cNvPr id="22" name="角丸四角形 20">
            <a:extLst>
              <a:ext uri="{FF2B5EF4-FFF2-40B4-BE49-F238E27FC236}">
                <a16:creationId xmlns:a16="http://schemas.microsoft.com/office/drawing/2014/main" id="{E55711DB-B32A-8709-BA78-BFBA8D8F2371}"/>
              </a:ext>
            </a:extLst>
          </p:cNvPr>
          <p:cNvSpPr/>
          <p:nvPr/>
        </p:nvSpPr>
        <p:spPr>
          <a:xfrm>
            <a:off x="719834" y="3724783"/>
            <a:ext cx="1825629" cy="621424"/>
          </a:xfrm>
          <a:prstGeom prst="roundRect">
            <a:avLst>
              <a:gd name="adj" fmla="val 50000"/>
            </a:avLst>
          </a:prstGeom>
          <a:solidFill>
            <a:schemeClr val="bg1"/>
          </a:solidFill>
          <a:ln w="19050">
            <a:solidFill>
              <a:srgbClr val="00003E"/>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marL="0" marR="0" lvl="0" indent="0" algn="ctr" defTabSz="914400" rtl="0" eaLnBrk="0" fontAlgn="base" latinLnBrk="0" hangingPunct="0">
              <a:lnSpc>
                <a:spcPct val="120000"/>
              </a:lnSpc>
              <a:spcBef>
                <a:spcPct val="0"/>
              </a:spcBef>
              <a:spcAft>
                <a:spcPct val="0"/>
              </a:spcAft>
              <a:buClrTx/>
              <a:buSzTx/>
              <a:buFontTx/>
              <a:buNone/>
              <a:tabLst/>
              <a:defRPr/>
            </a:pPr>
            <a:r>
              <a:rPr kumimoji="1" lang="en-US" altLang="ja-JP"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rPr>
              <a:t>2025H2</a:t>
            </a:r>
            <a:r>
              <a:rPr kumimoji="1" lang="ja-JP" altLang="en-US"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rPr>
              <a:t>商品</a:t>
            </a:r>
            <a:endParaRPr kumimoji="1" lang="en-US" altLang="ja-JP"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0" fontAlgn="base" latinLnBrk="0" hangingPunct="0">
              <a:lnSpc>
                <a:spcPct val="120000"/>
              </a:lnSpc>
              <a:spcBef>
                <a:spcPct val="0"/>
              </a:spcBef>
              <a:spcAft>
                <a:spcPct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rPr>
              <a:t>掲載期間</a:t>
            </a:r>
            <a:r>
              <a:rPr kumimoji="1" lang="en-US" altLang="ja-JP"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rPr>
              <a:t>3/31</a:t>
            </a:r>
            <a:r>
              <a:rPr kumimoji="1" lang="ja-JP" altLang="en-US"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rPr>
              <a:t>まで</a:t>
            </a:r>
            <a:endParaRPr kumimoji="1" lang="ja-JP" altLang="en-US" sz="8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0">
            <a:extLst>
              <a:ext uri="{FF2B5EF4-FFF2-40B4-BE49-F238E27FC236}">
                <a16:creationId xmlns:a16="http://schemas.microsoft.com/office/drawing/2014/main" id="{761ACECA-54C0-B92D-88C5-DCC9F873CFAC}"/>
              </a:ext>
            </a:extLst>
          </p:cNvPr>
          <p:cNvSpPr/>
          <p:nvPr/>
        </p:nvSpPr>
        <p:spPr>
          <a:xfrm>
            <a:off x="727853" y="4707363"/>
            <a:ext cx="1825629" cy="621424"/>
          </a:xfrm>
          <a:prstGeom prst="roundRect">
            <a:avLst>
              <a:gd name="adj" fmla="val 50000"/>
            </a:avLst>
          </a:prstGeom>
          <a:solidFill>
            <a:schemeClr val="bg1"/>
          </a:solidFill>
          <a:ln w="19050">
            <a:solidFill>
              <a:srgbClr val="00003E"/>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marL="0" marR="0" lvl="0" indent="0" algn="ctr" defTabSz="914400" rtl="0" eaLnBrk="0" fontAlgn="base" latinLnBrk="0" hangingPunct="0">
              <a:lnSpc>
                <a:spcPct val="120000"/>
              </a:lnSpc>
              <a:spcBef>
                <a:spcPct val="0"/>
              </a:spcBef>
              <a:spcAft>
                <a:spcPct val="0"/>
              </a:spcAft>
              <a:buClrTx/>
              <a:buSzTx/>
              <a:buFontTx/>
              <a:buNone/>
              <a:tabLst/>
              <a:defRPr/>
            </a:pPr>
            <a:r>
              <a:rPr kumimoji="1" lang="en-US" altLang="ja-JP"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rPr>
              <a:t>2025H2</a:t>
            </a:r>
            <a:r>
              <a:rPr kumimoji="1" lang="ja-JP" altLang="en-US"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rPr>
              <a:t>商品</a:t>
            </a:r>
            <a:br>
              <a:rPr kumimoji="1" lang="en-US" altLang="ja-JP"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rPr>
            </a:br>
            <a:r>
              <a:rPr kumimoji="1" lang="ja-JP" altLang="en-US"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rPr>
              <a:t>掲載期間</a:t>
            </a:r>
            <a:r>
              <a:rPr kumimoji="1" lang="en-US" altLang="ja-JP"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rPr>
              <a:t>4/30</a:t>
            </a:r>
            <a:r>
              <a:rPr kumimoji="1" lang="ja-JP" altLang="en-US"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rPr>
              <a:t>まで</a:t>
            </a:r>
            <a:endParaRPr kumimoji="1" lang="ja-JP" altLang="en-US" sz="8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endParaRPr>
          </a:p>
        </p:txBody>
      </p:sp>
      <p:sp>
        <p:nvSpPr>
          <p:cNvPr id="24" name="角丸四角形 20">
            <a:extLst>
              <a:ext uri="{FF2B5EF4-FFF2-40B4-BE49-F238E27FC236}">
                <a16:creationId xmlns:a16="http://schemas.microsoft.com/office/drawing/2014/main" id="{33D9FF6A-C721-4D30-0CEC-69C1558FF2D6}"/>
              </a:ext>
            </a:extLst>
          </p:cNvPr>
          <p:cNvSpPr/>
          <p:nvPr/>
        </p:nvSpPr>
        <p:spPr>
          <a:xfrm>
            <a:off x="723843" y="5653844"/>
            <a:ext cx="1825629" cy="621424"/>
          </a:xfrm>
          <a:prstGeom prst="roundRect">
            <a:avLst>
              <a:gd name="adj" fmla="val 50000"/>
            </a:avLst>
          </a:prstGeom>
          <a:solidFill>
            <a:schemeClr val="bg1"/>
          </a:solidFill>
          <a:ln w="19050">
            <a:solidFill>
              <a:srgbClr val="00003E"/>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marL="0" marR="0" lvl="0" indent="0" algn="ctr" defTabSz="914400" rtl="0" eaLnBrk="0" fontAlgn="base" latinLnBrk="0" hangingPunct="0">
              <a:lnSpc>
                <a:spcPct val="120000"/>
              </a:lnSpc>
              <a:spcBef>
                <a:spcPct val="0"/>
              </a:spcBef>
              <a:spcAft>
                <a:spcPct val="0"/>
              </a:spcAft>
              <a:buClrTx/>
              <a:buSzTx/>
              <a:buFontTx/>
              <a:buNone/>
              <a:tabLst/>
              <a:defRPr/>
            </a:pPr>
            <a:r>
              <a:rPr kumimoji="1" lang="en-US" altLang="ja-JP"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rPr>
              <a:t>2026H1</a:t>
            </a:r>
            <a:r>
              <a:rPr kumimoji="1" lang="ja-JP" altLang="en-US" sz="12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rPr>
              <a:t>商品</a:t>
            </a:r>
            <a:endParaRPr kumimoji="1" lang="ja-JP" altLang="en-US" sz="8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mn-cs"/>
            </a:endParaRPr>
          </a:p>
        </p:txBody>
      </p:sp>
      <p:sp>
        <p:nvSpPr>
          <p:cNvPr id="25" name="テキスト ボックス 24">
            <a:extLst>
              <a:ext uri="{FF2B5EF4-FFF2-40B4-BE49-F238E27FC236}">
                <a16:creationId xmlns:a16="http://schemas.microsoft.com/office/drawing/2014/main" id="{31915AE0-55E6-6FE5-B57E-054BFCD3540B}"/>
              </a:ext>
            </a:extLst>
          </p:cNvPr>
          <p:cNvSpPr txBox="1"/>
          <p:nvPr/>
        </p:nvSpPr>
        <p:spPr>
          <a:xfrm>
            <a:off x="8535836" y="3162237"/>
            <a:ext cx="360040"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a:t>
            </a:r>
          </a:p>
        </p:txBody>
      </p:sp>
      <p:sp>
        <p:nvSpPr>
          <p:cNvPr id="26" name="テキスト ボックス 25">
            <a:extLst>
              <a:ext uri="{FF2B5EF4-FFF2-40B4-BE49-F238E27FC236}">
                <a16:creationId xmlns:a16="http://schemas.microsoft.com/office/drawing/2014/main" id="{0ADB776D-016D-F2BB-D55C-2D9394A323EC}"/>
              </a:ext>
            </a:extLst>
          </p:cNvPr>
          <p:cNvSpPr txBox="1"/>
          <p:nvPr/>
        </p:nvSpPr>
        <p:spPr>
          <a:xfrm>
            <a:off x="8875859" y="3165451"/>
            <a:ext cx="234750"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a:t>
            </a:r>
          </a:p>
        </p:txBody>
      </p:sp>
      <p:sp>
        <p:nvSpPr>
          <p:cNvPr id="27" name="テキスト ボックス 26">
            <a:extLst>
              <a:ext uri="{FF2B5EF4-FFF2-40B4-BE49-F238E27FC236}">
                <a16:creationId xmlns:a16="http://schemas.microsoft.com/office/drawing/2014/main" id="{2FEA7C28-8511-F8D6-E4D4-A5A5E317780C}"/>
              </a:ext>
            </a:extLst>
          </p:cNvPr>
          <p:cNvSpPr txBox="1"/>
          <p:nvPr/>
        </p:nvSpPr>
        <p:spPr>
          <a:xfrm>
            <a:off x="715991" y="3495233"/>
            <a:ext cx="1765399" cy="27699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a:t>
            </a:r>
            <a:r>
              <a:rPr kumimoji="1" lang="en-US" altLang="ja-JP"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2026</a:t>
            </a:r>
            <a:r>
              <a:rPr kumimoji="1" lang="ja-JP" altLang="en-US"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年</a:t>
            </a:r>
            <a:r>
              <a:rPr kumimoji="1" lang="en-US" altLang="ja-JP"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2</a:t>
            </a:r>
            <a:r>
              <a:rPr kumimoji="1" lang="ja-JP" altLang="en-US"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月</a:t>
            </a:r>
            <a:r>
              <a:rPr kumimoji="1" lang="en-US" altLang="ja-JP"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4</a:t>
            </a:r>
            <a:r>
              <a:rPr kumimoji="1" lang="ja-JP" altLang="en-US"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日まで</a:t>
            </a:r>
          </a:p>
        </p:txBody>
      </p:sp>
      <p:sp>
        <p:nvSpPr>
          <p:cNvPr id="28" name="テキスト ボックス 27">
            <a:extLst>
              <a:ext uri="{FF2B5EF4-FFF2-40B4-BE49-F238E27FC236}">
                <a16:creationId xmlns:a16="http://schemas.microsoft.com/office/drawing/2014/main" id="{F1B2B29F-961E-E704-F419-FFCA8AFC5E33}"/>
              </a:ext>
            </a:extLst>
          </p:cNvPr>
          <p:cNvSpPr txBox="1"/>
          <p:nvPr/>
        </p:nvSpPr>
        <p:spPr>
          <a:xfrm>
            <a:off x="711979" y="4465781"/>
            <a:ext cx="1765399" cy="27699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a:t>
            </a:r>
            <a:r>
              <a:rPr kumimoji="1" lang="en-US" altLang="ja-JP"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2026</a:t>
            </a:r>
            <a:r>
              <a:rPr kumimoji="1" lang="ja-JP" altLang="en-US"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年</a:t>
            </a:r>
            <a:r>
              <a:rPr kumimoji="1" lang="en-US" altLang="ja-JP"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2</a:t>
            </a:r>
            <a:r>
              <a:rPr kumimoji="1" lang="ja-JP" altLang="en-US"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月</a:t>
            </a:r>
            <a:r>
              <a:rPr kumimoji="1" lang="en-US" altLang="ja-JP"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5</a:t>
            </a:r>
            <a:r>
              <a:rPr kumimoji="1" lang="ja-JP" altLang="en-US" sz="1200" b="1"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日以降</a:t>
            </a:r>
          </a:p>
        </p:txBody>
      </p:sp>
    </p:spTree>
    <p:extLst>
      <p:ext uri="{BB962C8B-B14F-4D97-AF65-F5344CB8AC3E}">
        <p14:creationId xmlns:p14="http://schemas.microsoft.com/office/powerpoint/2010/main" val="24728053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旧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BCレイアウト">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30788</TotalTime>
  <Words>13890</Words>
  <Application>Microsoft Office PowerPoint</Application>
  <PresentationFormat>ワイド画面</PresentationFormat>
  <Paragraphs>1918</Paragraphs>
  <Slides>67</Slides>
  <Notes>0</Notes>
  <HiddenSlides>0</HiddenSlides>
  <MMClips>0</MMClips>
  <ScaleCrop>false</ScaleCrop>
  <HeadingPairs>
    <vt:vector size="8" baseType="variant">
      <vt:variant>
        <vt:lpstr>使用されているフォント</vt:lpstr>
      </vt:variant>
      <vt:variant>
        <vt:i4>10</vt:i4>
      </vt:variant>
      <vt:variant>
        <vt:lpstr>テーマ</vt:lpstr>
      </vt:variant>
      <vt:variant>
        <vt:i4>3</vt:i4>
      </vt:variant>
      <vt:variant>
        <vt:lpstr>埋め込まれた OLE サーバー</vt:lpstr>
      </vt:variant>
      <vt:variant>
        <vt:i4>1</vt:i4>
      </vt:variant>
      <vt:variant>
        <vt:lpstr>スライド タイトル</vt:lpstr>
      </vt:variant>
      <vt:variant>
        <vt:i4>67</vt:i4>
      </vt:variant>
    </vt:vector>
  </HeadingPairs>
  <TitlesOfParts>
    <vt:vector size="81" baseType="lpstr">
      <vt:lpstr>Hiragino Kaku Gothic Pro</vt:lpstr>
      <vt:lpstr>Meiryo UI</vt:lpstr>
      <vt:lpstr>メイリオ</vt:lpstr>
      <vt:lpstr>メイリオ</vt:lpstr>
      <vt:lpstr>メイリオ 本文</vt:lpstr>
      <vt:lpstr>Yu Gothic Medium</vt:lpstr>
      <vt:lpstr>Arial</vt:lpstr>
      <vt:lpstr>Calibri</vt:lpstr>
      <vt:lpstr>Segoe UI</vt:lpstr>
      <vt:lpstr>Wingdings</vt:lpstr>
      <vt:lpstr>旧CBCレイアウト（広告主・代理店限定）</vt:lpstr>
      <vt:lpstr>CBCレイアウト</vt:lpstr>
      <vt:lpstr>CBCレイアウト（広告主・代理店限定）</vt:lpstr>
      <vt:lpstr>think-cellスライド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中根めぐ美</dc:creator>
  <cp:lastModifiedBy>小曽根 祐子</cp:lastModifiedBy>
  <cp:revision>466</cp:revision>
  <dcterms:created xsi:type="dcterms:W3CDTF">2023-12-19T04:51:39Z</dcterms:created>
  <dcterms:modified xsi:type="dcterms:W3CDTF">2026-01-13T09:56:49Z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2024-12-09T10:06:27Z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94134af2-6eab-4cb2-bb90-ea6d823ac536</vt:lpwstr>
  </property>
  <property fmtid="{D5CDD505-2E9C-101B-9397-08002B2CF9AE}" pid="8" name="MSIP_Label_defa4170-0d19-0005-0004-bc88714345d2_ContentBits">
    <vt:lpwstr>0</vt:lpwstr>
  </property>
</Properties>
</file>